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696" r:id="rId3"/>
  </p:sldMasterIdLst>
  <p:notesMasterIdLst>
    <p:notesMasterId r:id="rId31"/>
  </p:notesMasterIdLst>
  <p:handoutMasterIdLst>
    <p:handoutMasterId r:id="rId32"/>
  </p:handoutMasterIdLst>
  <p:sldIdLst>
    <p:sldId id="354" r:id="rId4"/>
    <p:sldId id="256" r:id="rId5"/>
    <p:sldId id="271" r:id="rId6"/>
    <p:sldId id="257" r:id="rId7"/>
    <p:sldId id="356" r:id="rId8"/>
    <p:sldId id="357" r:id="rId9"/>
    <p:sldId id="265" r:id="rId10"/>
    <p:sldId id="331" r:id="rId11"/>
    <p:sldId id="332" r:id="rId12"/>
    <p:sldId id="333" r:id="rId13"/>
    <p:sldId id="334" r:id="rId14"/>
    <p:sldId id="328" r:id="rId15"/>
    <p:sldId id="335" r:id="rId16"/>
    <p:sldId id="336" r:id="rId17"/>
    <p:sldId id="350" r:id="rId18"/>
    <p:sldId id="337" r:id="rId19"/>
    <p:sldId id="338" r:id="rId20"/>
    <p:sldId id="339" r:id="rId21"/>
    <p:sldId id="340" r:id="rId22"/>
    <p:sldId id="351" r:id="rId23"/>
    <p:sldId id="352" r:id="rId24"/>
    <p:sldId id="353" r:id="rId25"/>
    <p:sldId id="341" r:id="rId26"/>
    <p:sldId id="342" r:id="rId27"/>
    <p:sldId id="358" r:id="rId28"/>
    <p:sldId id="329" r:id="rId29"/>
    <p:sldId id="355" r:id="rId30"/>
  </p:sldIdLst>
  <p:sldSz cx="9144000" cy="6858000" type="screen4x3"/>
  <p:notesSz cx="7010400" cy="9296400"/>
  <p:embeddedFontLst>
    <p:embeddedFont>
      <p:font typeface="Aptos SemiBold" panose="020B0004020202020204" pitchFamily="34" charset="0"/>
      <p:bold r:id="rId33"/>
      <p:boldItalic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Franklin Gothic Book" panose="020B0503020102020204" pitchFamily="34" charset="0"/>
      <p:regular r:id="rId47"/>
      <p:italic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33CE1-A243-4736-9936-A1701C468FAD}" v="32" dt="2023-09-24T03:18:21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3103" autoAdjust="0"/>
  </p:normalViewPr>
  <p:slideViewPr>
    <p:cSldViewPr snapToGrid="0">
      <p:cViewPr varScale="1">
        <p:scale>
          <a:sx n="87" d="100"/>
          <a:sy n="87" d="100"/>
        </p:scale>
        <p:origin x="52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C36128-57FC-46F5-9B29-D9CF28480B94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078120-363C-49EB-9884-84B3C364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3E60FD-BEFD-4ADB-B49F-ACB5E5939D3C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CA10E5-B11B-4D57-9951-0816564AF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0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37661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96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04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3901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17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941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3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9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2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73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4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303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8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28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2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8162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69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6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9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01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80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114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16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1560851" y="0"/>
            <a:ext cx="75831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Side bar"/>
          <p:cNvSpPr/>
          <p:nvPr userDrawn="1"/>
        </p:nvSpPr>
        <p:spPr>
          <a:xfrm>
            <a:off x="1389400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9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4B92712-6AF3-4520-8EFE-90AB269EDD0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9AE2726-A73E-4110-9E2F-06203AE1C4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5029"/>
          <a:stretch/>
        </p:blipFill>
        <p:spPr bwMode="auto">
          <a:xfrm>
            <a:off x="0" y="0"/>
            <a:ext cx="9144000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0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918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Forgotten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Had been forgotten at Corinth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Forgotten in many churches today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Can forget a command in different ways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Some churches forget to </a:t>
            </a:r>
            <a:r>
              <a:rPr lang="en-US" sz="2400" i="1" u="sng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teach</a:t>
            </a:r>
            <a:r>
              <a:rPr lang="en-US" sz="2400" i="1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 on it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Some churches forget to </a:t>
            </a:r>
            <a:r>
              <a:rPr kumimoji="0" lang="en-US" sz="2400" i="1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practice</a:t>
            </a: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Not only is withdrawal forgotten…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371600" lvl="2" indent="-457200">
              <a:buFont typeface="+mj-lt"/>
              <a:buAutoNum type="alphaLcPeriod"/>
            </a:pPr>
            <a:r>
              <a:rPr lang="en-US" sz="2400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Even preventative discipline (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teaching, etc.) is missing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Rebuke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&amp; correction (that should precede any withdrawal) is missing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69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Forgotten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2" y="231296"/>
            <a:ext cx="741871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Had been forgotten at Corinth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Forgotten in many churches today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Why is it forgotten?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 taught</a:t>
            </a:r>
            <a:r>
              <a:rPr kumimoji="0" lang="en-US" sz="2400" i="1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thus, have a generation that doesn’t know what the Bible says on subject (Jud. 2:10)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u="sng" baseline="0" dirty="0">
                <a:solidFill>
                  <a:prstClr val="black"/>
                </a:solidFill>
                <a:latin typeface="Arial Narrow" panose="020B0606020202030204" pitchFamily="34" charset="0"/>
              </a:rPr>
              <a:t>Never seen it at work 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Using human wisdom – know a better way 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(cf. Rom. 11:34)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u="sng" baseline="0" dirty="0">
                <a:solidFill>
                  <a:prstClr val="black"/>
                </a:solidFill>
                <a:latin typeface="Arial Narrow" panose="020B0606020202030204" pitchFamily="34" charset="0"/>
              </a:rPr>
              <a:t>Easier course </a:t>
            </a:r>
            <a:r>
              <a:rPr lang="en-US" sz="2400" i="1" baseline="0" dirty="0">
                <a:solidFill>
                  <a:prstClr val="black"/>
                </a:solidFill>
                <a:latin typeface="Arial Narrow" panose="020B0606020202030204" pitchFamily="34" charset="0"/>
              </a:rPr>
              <a:t>– because it can be unpleasant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Seen it abused 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(yet Lord’s Supper, Baptism &amp; Gospel)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u="sng" baseline="0" dirty="0">
                <a:solidFill>
                  <a:prstClr val="black"/>
                </a:solidFill>
                <a:latin typeface="Arial Narrow" panose="020B0606020202030204" pitchFamily="34" charset="0"/>
              </a:rPr>
              <a:t>Afraid</a:t>
            </a:r>
            <a:r>
              <a:rPr lang="en-US" sz="2400" i="1" baseline="0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Hurt feelings (one in sin or their family)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Sever relationships</a:t>
            </a:r>
            <a:endParaRPr kumimoji="0" lang="en-US" sz="240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371600" lvl="2" indent="-457200">
              <a:buFont typeface="+mj-lt"/>
              <a:buAutoNum type="alphaLcPeriod"/>
            </a:pPr>
            <a:r>
              <a:rPr lang="en-US" sz="2400" baseline="0" dirty="0">
                <a:solidFill>
                  <a:prstClr val="black"/>
                </a:solidFill>
                <a:latin typeface="Arial Narrow" panose="020B0606020202030204" pitchFamily="34" charset="0"/>
              </a:rPr>
              <a:t>Drive people away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Losing members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baseline="0" dirty="0">
                <a:solidFill>
                  <a:prstClr val="black"/>
                </a:solidFill>
                <a:latin typeface="Arial Narrow" panose="020B0606020202030204" pitchFamily="34" charset="0"/>
              </a:rPr>
              <a:t>Losing money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Lawsuits</a:t>
            </a:r>
          </a:p>
        </p:txBody>
      </p:sp>
    </p:spTree>
    <p:extLst>
      <p:ext uri="{BB962C8B-B14F-4D97-AF65-F5344CB8AC3E}">
        <p14:creationId xmlns:p14="http://schemas.microsoft.com/office/powerpoint/2010/main" val="2527419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728" y="77637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Saving the Erring, the Church, Our Families, and Ourselves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8081" y="2477251"/>
            <a:ext cx="8050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The Forgotten Command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Narrow" panose="020B0606020202030204" pitchFamily="34" charset="0"/>
              </a:rPr>
              <a:t>The Misunderstood Command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207699" y="646980"/>
            <a:ext cx="7470476" cy="124832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Forgotten &amp; Misunderstood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Commmand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50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Misunderstood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9241" y="2358187"/>
            <a:ext cx="57430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What it 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How it is practiced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What it means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1515" y="641684"/>
            <a:ext cx="6272464" cy="160043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Some Brethren</a:t>
            </a:r>
          </a:p>
          <a:p>
            <a:pPr algn="ctr"/>
            <a:r>
              <a:rPr lang="en-US" sz="4400" b="1" u="sng" dirty="0"/>
              <a:t>Misunderstand:</a:t>
            </a:r>
          </a:p>
          <a:p>
            <a:pPr algn="ctr"/>
            <a:endParaRPr lang="en-US" sz="1000" b="1" u="sng" dirty="0"/>
          </a:p>
        </p:txBody>
      </p:sp>
    </p:spTree>
    <p:extLst>
      <p:ext uri="{BB962C8B-B14F-4D97-AF65-F5344CB8AC3E}">
        <p14:creationId xmlns:p14="http://schemas.microsoft.com/office/powerpoint/2010/main" val="823989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Misunderstood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2872002" y="4038561"/>
            <a:ext cx="5007935" cy="63094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Misunderstanding - Barrier </a:t>
            </a:r>
          </a:p>
          <a:p>
            <a:pPr algn="ctr"/>
            <a:endParaRPr lang="en-US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9737" y="249626"/>
            <a:ext cx="6272464" cy="160043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Misunderstanding</a:t>
            </a:r>
          </a:p>
          <a:p>
            <a:pPr algn="ctr"/>
            <a:r>
              <a:rPr lang="en-US" sz="4400" b="1" u="sng" dirty="0"/>
              <a:t>Hinders – Creates Barrier </a:t>
            </a:r>
          </a:p>
          <a:p>
            <a:pPr algn="ctr"/>
            <a:endParaRPr lang="en-US" sz="1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062717" y="2296632"/>
            <a:ext cx="282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“Christ remains forever” = not die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2717" y="3503427"/>
            <a:ext cx="282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baptism essential = saved by 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2717" y="4710222"/>
            <a:ext cx="2828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no miracles today = God is not working today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9181" y="2296632"/>
            <a:ext cx="3354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Jesus (Messiah) would</a:t>
            </a:r>
          </a:p>
          <a:p>
            <a:pPr algn="ctr"/>
            <a:r>
              <a:rPr lang="en-US" sz="2400" dirty="0"/>
              <a:t>die (</a:t>
            </a:r>
            <a:r>
              <a:rPr lang="en-US" sz="2400" dirty="0" err="1"/>
              <a:t>Jno</a:t>
            </a:r>
            <a:r>
              <a:rPr lang="en-US" sz="2400" dirty="0"/>
              <a:t>. 12:32-34)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3468" y="3503426"/>
            <a:ext cx="282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Baptism essential</a:t>
            </a:r>
          </a:p>
          <a:p>
            <a:pPr algn="ctr"/>
            <a:r>
              <a:rPr lang="en-US" sz="2400" dirty="0"/>
              <a:t>(Mark 16:16)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3468" y="4710220"/>
            <a:ext cx="2828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Miracles have ceased</a:t>
            </a:r>
          </a:p>
          <a:p>
            <a:pPr algn="ctr"/>
            <a:r>
              <a:rPr lang="en-US" sz="2400" dirty="0"/>
              <a:t>(1 Cor. 13:8-10)</a:t>
            </a:r>
          </a:p>
        </p:txBody>
      </p:sp>
    </p:spTree>
    <p:extLst>
      <p:ext uri="{BB962C8B-B14F-4D97-AF65-F5344CB8AC3E}">
        <p14:creationId xmlns:p14="http://schemas.microsoft.com/office/powerpoint/2010/main" val="3434132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Misunderstood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2872002" y="4038561"/>
            <a:ext cx="5007935" cy="63094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Misunderstanding - Barrier </a:t>
            </a:r>
          </a:p>
          <a:p>
            <a:pPr algn="ctr"/>
            <a:endParaRPr lang="en-US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9737" y="249626"/>
            <a:ext cx="6272464" cy="160043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Misunderstanding</a:t>
            </a:r>
          </a:p>
          <a:p>
            <a:pPr algn="ctr"/>
            <a:r>
              <a:rPr lang="en-US" sz="4400" b="1" u="sng" dirty="0"/>
              <a:t>Hinders – Creates Barrier </a:t>
            </a:r>
          </a:p>
          <a:p>
            <a:pPr algn="ctr"/>
            <a:endParaRPr lang="en-US" sz="1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062717" y="2296632"/>
            <a:ext cx="2828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Misunderstanding</a:t>
            </a:r>
          </a:p>
          <a:p>
            <a:pPr algn="ctr"/>
            <a:r>
              <a:rPr lang="en-US" sz="2400" dirty="0"/>
              <a:t>About</a:t>
            </a:r>
          </a:p>
          <a:p>
            <a:pPr algn="ctr"/>
            <a:r>
              <a:rPr lang="en-US" sz="2400" dirty="0"/>
              <a:t>Withdrawing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9181" y="2296632"/>
            <a:ext cx="3354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Truth</a:t>
            </a:r>
          </a:p>
          <a:p>
            <a:pPr algn="ctr"/>
            <a:r>
              <a:rPr lang="en-US" sz="2400" dirty="0"/>
              <a:t>About</a:t>
            </a:r>
          </a:p>
          <a:p>
            <a:pPr algn="ctr"/>
            <a:r>
              <a:rPr lang="en-US" sz="2400" dirty="0"/>
              <a:t>Withdrawing</a:t>
            </a:r>
          </a:p>
          <a:p>
            <a:pPr algn="ctr"/>
            <a:r>
              <a:rPr lang="en-US" sz="2400" dirty="0"/>
              <a:t>(1 Cor. 5)</a:t>
            </a:r>
          </a:p>
          <a:p>
            <a:pPr algn="ctr"/>
            <a:r>
              <a:rPr lang="en-US" sz="2400" dirty="0"/>
              <a:t>(2 Thess. 3)</a:t>
            </a:r>
          </a:p>
        </p:txBody>
      </p:sp>
    </p:spTree>
    <p:extLst>
      <p:ext uri="{BB962C8B-B14F-4D97-AF65-F5344CB8AC3E}">
        <p14:creationId xmlns:p14="http://schemas.microsoft.com/office/powerpoint/2010/main" val="2225673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Misunderstood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“Kicking out of the church”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No one is being kicked out of the church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We can’t do that!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God adds (Acts 2:47) – God removes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We are removing the unfaithful from our fellowship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1 Cor. 5:13 – put away the wicked person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2 Thess. 3:6 – withdraw yourselves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Eph. 5:11 – have no fellowship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Not an effort to kick them out – but to bring them back (1 Cor. 5:5)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Discipline of children is not to teach them to be unloving – but rather love, obedience and reverence (Heb. 12:9-11)</a:t>
            </a:r>
          </a:p>
        </p:txBody>
      </p:sp>
    </p:spTree>
    <p:extLst>
      <p:ext uri="{BB962C8B-B14F-4D97-AF65-F5344CB8AC3E}">
        <p14:creationId xmlns:p14="http://schemas.microsoft.com/office/powerpoint/2010/main" val="3205150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Misunderstood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“Kicking out of the church”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“Prohibition to attend”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No one is ever asked not to attend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In fact, just the opposite – encourage them to continue to attend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Hopefully by the classes &amp; sermons may be brought to change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Hopefully by the influence and encouragement from other Christians may be bought to change </a:t>
            </a:r>
          </a:p>
        </p:txBody>
      </p:sp>
    </p:spTree>
    <p:extLst>
      <p:ext uri="{BB962C8B-B14F-4D97-AF65-F5344CB8AC3E}">
        <p14:creationId xmlns:p14="http://schemas.microsoft.com/office/powerpoint/2010/main" val="670868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Misunderstood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“Kicking out of the church”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“Prohibition to attend”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“Doesn’t do any good”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Based on the idea: 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The erring are not brought back by withdrawal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In fact, more likely to push away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It brought the fornicator at Corinth to repentance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Church told to withdraw (1 Cor. 5)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They did &amp; he repented (2 Cor. 2:3-11)</a:t>
            </a:r>
            <a:endParaRPr lang="en-US" sz="22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We have seen it work (bringing the erring back) in modern times as well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Like spanking a child (Prov. 22:15) – it doesn’t work: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When inconsistent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When not administered firmly &amp; timely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Yet another purpose – keeping the church pure (1 Cor. 5:6-7) that is ALWAYS accomplished!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89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Misunderstood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“Kicking out of the church”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“Prohibition to attend”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“Doesn’t do any good”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“Cannot be done in love”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“Instead of withdrawing, we should show them that we LOVE them!”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Assumes: can’t harmonize love &amp; discipline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Like assuming can’t harmonize salvation by baptism &amp; by blood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Like assuming can’t harmonize love &amp; spanking (Prov. 13:24)</a:t>
            </a:r>
            <a:endParaRPr lang="en-US" sz="24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63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1542231" y="2321002"/>
            <a:ext cx="685800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cap="none" spc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Saving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2362" y="391697"/>
            <a:ext cx="556274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cap="none" spc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Erring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Church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cap="none" spc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 Families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Ourselves</a:t>
            </a:r>
            <a:endParaRPr lang="en-US" sz="6000" cap="none" spc="0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93806" y="98323"/>
            <a:ext cx="58994" cy="668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98612" y="4701396"/>
            <a:ext cx="464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tos SemiBold" panose="020F0502020204030204" pitchFamily="34" charset="0"/>
              </a:rPr>
              <a:t>(A Study of Church Discipline)</a:t>
            </a:r>
          </a:p>
        </p:txBody>
      </p:sp>
      <p:pic>
        <p:nvPicPr>
          <p:cNvPr id="1028" name="Picture 4" descr="Saving the Erring, the Church, Our Families, Ourselves: A Study of Church Discipline">
            <a:extLst>
              <a:ext uri="{FF2B5EF4-FFF2-40B4-BE49-F238E27FC236}">
                <a16:creationId xmlns:a16="http://schemas.microsoft.com/office/drawing/2014/main" id="{733CC3E7-24E0-B94A-AEFB-4F9FCC7DC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33" y="4271813"/>
            <a:ext cx="1631979" cy="2435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093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483630" y="308837"/>
            <a:ext cx="6963973" cy="10657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Misunderstanding of Love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Can’t See What the Text Really Says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1483630" y="1919634"/>
            <a:ext cx="2852202" cy="4372164"/>
          </a:xfrm>
          <a:prstGeom prst="roundRect">
            <a:avLst>
              <a:gd name="adj" fmla="val 1093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Love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Means Can’t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&amp; Won’t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Spank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5595401" y="1866143"/>
            <a:ext cx="2852202" cy="4372164"/>
          </a:xfrm>
          <a:prstGeom prst="roundRect">
            <a:avLst>
              <a:gd name="adj" fmla="val 1093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Can’t See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What the Text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Says: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Use the Rod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Prov. 22:15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4426665" y="3294262"/>
            <a:ext cx="1114236" cy="15260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4056066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483630" y="308837"/>
            <a:ext cx="6963973" cy="10657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Misunderstanding of Love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Can’t See What the Text Really Says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1483630" y="1919634"/>
            <a:ext cx="2852202" cy="4372164"/>
          </a:xfrm>
          <a:prstGeom prst="roundRect">
            <a:avLst>
              <a:gd name="adj" fmla="val 1093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Love Means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Will not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Withdraw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or Withhold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Association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5595401" y="1866143"/>
            <a:ext cx="2852202" cy="4372164"/>
          </a:xfrm>
          <a:prstGeom prst="roundRect">
            <a:avLst>
              <a:gd name="adj" fmla="val 1093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Can’t See What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the Text Says: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Withdraw /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No Company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1 Cor. 5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2 Thess. 3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4426665" y="3294262"/>
            <a:ext cx="1114236" cy="15260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2575574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Misunderstood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“Kicking out of the church”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“Prohibition to attend”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“Doesn’t do any good”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“Cannot be done in love”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“Instead of withdrawing, we should show them that we LOVE them!”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Assumes: can’t harmonize love &amp; discipline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Like assuming can’t harmonize salvation by baptism &amp; by blood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Like assuming can’t harmonize love &amp; spanking (Prov. 14:34)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Love for God &amp; lost souls – means follow God’s plan for saving the erring (1 Cor. 5:5)</a:t>
            </a:r>
          </a:p>
        </p:txBody>
      </p:sp>
    </p:spTree>
    <p:extLst>
      <p:ext uri="{BB962C8B-B14F-4D97-AF65-F5344CB8AC3E}">
        <p14:creationId xmlns:p14="http://schemas.microsoft.com/office/powerpoint/2010/main" val="431801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Misunderstood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2422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“Kicking out of the church”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“Prohibition to attend”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“Doesn’t do any good”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“Cannot be done in love”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“Can’t be friendly &amp; kind after withdraw”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Some have the idea that can’t show kindness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If see them in public – avoid them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Can’t stop and ask how they are doing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Equate kind &amp; friendly = approving of their life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Restrictions of withdrawing passages: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Put evil person away (1 Cor 5:13; 2 Thess. 3:6)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Not company with them (1 Cor. 5:11; 2 Thess. 3:14)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Neither forbid speaking &amp; being kind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Not an enemy – continue to admonish (2 Thess. 3:15)</a:t>
            </a:r>
          </a:p>
        </p:txBody>
      </p:sp>
    </p:spTree>
    <p:extLst>
      <p:ext uri="{BB962C8B-B14F-4D97-AF65-F5344CB8AC3E}">
        <p14:creationId xmlns:p14="http://schemas.microsoft.com/office/powerpoint/2010/main" val="238046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Misunderstood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2" y="231296"/>
            <a:ext cx="741871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“Kicking out of the church”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“Prohibition to attend”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“Doesn’t do any good”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“Cannot be done in love”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“Can’t be friendly &amp; kind after withdraw”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“Giving up on the person”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Not giving up – but additional effort to try to save him (1 Cor. 5:5-6)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Hardly giving up if continue admonishing him as a brother (2 Thess. 3:15)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However, does come a time: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Let him be as a heathen &amp; tax collector (Matt. 18:17)</a:t>
            </a:r>
          </a:p>
          <a:p>
            <a:pPr marL="137160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Deliver him to Satan… (1 Cor. 5:5)</a:t>
            </a:r>
          </a:p>
        </p:txBody>
      </p:sp>
    </p:spTree>
    <p:extLst>
      <p:ext uri="{BB962C8B-B14F-4D97-AF65-F5344CB8AC3E}">
        <p14:creationId xmlns:p14="http://schemas.microsoft.com/office/powerpoint/2010/main" val="2075081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Misunderstood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2" y="231296"/>
            <a:ext cx="73749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“Kicking out of the church”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“Prohibition to attend”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“Doesn’t do any good”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“Cannot be done in love”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“Can’t be friendly &amp; kind after withdraw”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“Giving up on the person”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“Do anything to avoid family member being disciplined”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When start asking questions – wanting to talk – quickly ushered to another congregation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Thought: this is best for my family member – “we avoided withdrawal!”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Yet, not taken the action to save soul (1 Cor. 5:5)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What if family had quickly moved the Corinthian fornicator off to Ephesus or Philippi?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86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28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228" end="3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228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charRg st="228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16" end="3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charRg st="316" end="3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charRg st="316" end="3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316" end="3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86" end="4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charRg st="386" end="4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charRg st="386" end="4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charRg st="386" end="4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38" end="5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charRg st="438" end="5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charRg st="438" end="5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charRg st="438" end="5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728" y="77637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Saving the Erring, the Church, Our Families, and Ourselves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8081" y="2477251"/>
            <a:ext cx="8050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The Forgotten Command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Narrow" panose="020B0606020202030204" pitchFamily="34" charset="0"/>
              </a:rPr>
              <a:t>The Misunderstood Command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207699" y="646980"/>
            <a:ext cx="7470476" cy="124832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Forgotten &amp;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Misunderstood Command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36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675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155380" y="1428885"/>
            <a:ext cx="38212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cap="none" spc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Saving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32529" y="4168619"/>
            <a:ext cx="259077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cap="none" spc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Erring</a:t>
            </a:r>
          </a:p>
          <a:p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Church</a:t>
            </a:r>
          </a:p>
          <a:p>
            <a:r>
              <a:rPr lang="en-US" sz="3200" cap="none" spc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 Families</a:t>
            </a:r>
          </a:p>
          <a:p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Ourselves</a:t>
            </a:r>
            <a:endParaRPr lang="en-US" sz="3200" cap="none" spc="0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93806" y="98323"/>
            <a:ext cx="58994" cy="668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36830" y="241539"/>
            <a:ext cx="553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(A Study of Church Discipline)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6830" y="1113856"/>
            <a:ext cx="5382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The Forgotten &amp; Misunderstood Command</a:t>
            </a:r>
          </a:p>
          <a:p>
            <a:pPr marL="342900" lvl="0" indent="-342900">
              <a:buFont typeface="+mj-lt"/>
              <a:buAutoNum type="arabicPeriod"/>
            </a:pPr>
            <a:endParaRPr lang="en-US" sz="24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The Purpose of Withdrawing &amp; From Whom Should We Withdraw?</a:t>
            </a:r>
          </a:p>
          <a:p>
            <a:pPr marL="342900" lvl="0" indent="-342900">
              <a:buFont typeface="+mj-lt"/>
              <a:buAutoNum type="arabicPeriod"/>
            </a:pPr>
            <a:endParaRPr lang="en-US" sz="24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The Case at Corinth (1 Cor. 5 &amp; 2 Cor. 2, 7) </a:t>
            </a:r>
          </a:p>
          <a:p>
            <a:pPr marL="342900" lvl="0" indent="-342900">
              <a:buFont typeface="+mj-lt"/>
              <a:buAutoNum type="arabicPeriod"/>
            </a:pPr>
            <a:endParaRPr lang="en-US" sz="24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How to Treat those Disfellowshipped &amp; Does it Apply to Family?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3536830" y="1140912"/>
            <a:ext cx="5382883" cy="4613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09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728" y="77637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Saving the Erring, the Church, Our Families, and Ourselves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207699" y="646980"/>
            <a:ext cx="7470476" cy="124832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Forgotten &amp; Misunderstood Command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749" y="2388694"/>
            <a:ext cx="8048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is a </a:t>
            </a:r>
            <a:r>
              <a:rPr lang="en-US" sz="2800" u="sng" dirty="0"/>
              <a:t>command</a:t>
            </a:r>
            <a:r>
              <a:rPr lang="en-US" sz="2800" dirty="0"/>
              <a:t> to withdraw from those who persist in sin (2 Thess. 3:6; 1 Cor. 5:1-13)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Yet it is a command that has been forgotten &amp; greatly misunderstood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difficulty is not because the text is not clear, but human involvement with emotions that pull at the heart</a:t>
            </a:r>
          </a:p>
        </p:txBody>
      </p:sp>
    </p:spTree>
    <p:extLst>
      <p:ext uri="{BB962C8B-B14F-4D97-AF65-F5344CB8AC3E}">
        <p14:creationId xmlns:p14="http://schemas.microsoft.com/office/powerpoint/2010/main" val="1814139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728" y="77637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Saving the Erring, the Church, Our Families, and Ourselves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8081" y="2477251"/>
            <a:ext cx="8050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Forgotten Command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Misunderstood Command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207699" y="646980"/>
            <a:ext cx="7470476" cy="124832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Forgotten &amp;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Misunderstood Command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78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728" y="77637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Saving the Erring, the Church, Our Families, and Ourselves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8081" y="2477251"/>
            <a:ext cx="8050113" cy="182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Forgotten Command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Misunderstood Command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207699" y="646980"/>
            <a:ext cx="7470476" cy="124832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Forgotten &amp;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Misunderstood Command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16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Forgotten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Had been forgotten at Corinth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Sin of fornication – well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established (1 Cor. 5:1)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Not bothered or concerned enough to take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th</a:t>
            </a: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e proper action (1 Cor. 5:2)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Had been told some time before that such inaction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was wrong (1 Cor. 5:9)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baseline="0" dirty="0">
                <a:solidFill>
                  <a:prstClr val="black"/>
                </a:solidFill>
                <a:latin typeface="Arial Narrow" panose="020B0606020202030204" pitchFamily="34" charset="0"/>
              </a:rPr>
              <a:t>They</a:t>
            </a: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 seem to have forgotten the command!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65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Forgotten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Had been forgotten at Corinth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Forgotten in many churches today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Can forget a command in different ways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Some cases – mere neglect (cf. Heb. 2:3; Neh. 8:13-18)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Some cases – willful</a:t>
            </a:r>
            <a:r>
              <a:rPr kumimoji="0" lang="en-US" sz="240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ignoring (cf. Rom. 10:3, 17)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45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38378"/>
            <a:ext cx="6858001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Forgotten Command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2051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Had been forgotten at Corinth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Forgotten in many churches today</a:t>
            </a: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Can forget a command in different ways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Some churches forget to </a:t>
            </a:r>
            <a:r>
              <a:rPr lang="en-US" sz="2400" i="1" u="sng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teach</a:t>
            </a:r>
            <a:r>
              <a:rPr lang="en-US" sz="2400" i="1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 on it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Some churches forget to </a:t>
            </a:r>
            <a:r>
              <a:rPr kumimoji="0" lang="en-US" sz="2400" i="1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practice</a:t>
            </a: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it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371600" lvl="2" indent="-457200">
              <a:buFont typeface="+mj-lt"/>
              <a:buAutoNum type="alphaLcPeriod"/>
            </a:pPr>
            <a:r>
              <a:rPr lang="en-US" sz="2400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With some – 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not practiced at all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Others – only in “extreme” cases (i.e.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a fornicator)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Some are inconsistent 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Create</a:t>
            </a:r>
            <a:r>
              <a:rPr kumimoji="0" lang="en-US" sz="240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an environment where members (like undisciplined children) realize how far they can go without any discipline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200" baseline="0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Miss</a:t>
            </a:r>
            <a:r>
              <a:rPr lang="en-US" sz="2200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 lot of services – nothing is said or done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kumimoji="0" lang="en-US" sz="220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Participate</a:t>
            </a:r>
            <a:r>
              <a:rPr kumimoji="0" lang="en-US" sz="220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in worldliness – no action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200" baseline="0" noProof="0" dirty="0">
                <a:solidFill>
                  <a:prstClr val="black"/>
                </a:solidFill>
                <a:latin typeface="Arial Narrow" panose="020B0606020202030204" pitchFamily="34" charset="0"/>
              </a:rPr>
              <a:t>Divorce and remarry – no questions asked</a:t>
            </a: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03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12412</TotalTime>
  <Words>1599</Words>
  <Application>Microsoft Office PowerPoint</Application>
  <PresentationFormat>On-screen Show (4:3)</PresentationFormat>
  <Paragraphs>270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Comic Sans MS</vt:lpstr>
      <vt:lpstr>Calibri</vt:lpstr>
      <vt:lpstr>Arial</vt:lpstr>
      <vt:lpstr>Franklin Gothic Book</vt:lpstr>
      <vt:lpstr>Aptos SemiBold</vt:lpstr>
      <vt:lpstr>Wingdings</vt:lpstr>
      <vt:lpstr>Arial Narrow</vt:lpstr>
      <vt:lpstr>Crop</vt:lpstr>
      <vt:lpstr>1_Crop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161</cp:revision>
  <cp:lastPrinted>2016-12-18T21:54:28Z</cp:lastPrinted>
  <dcterms:created xsi:type="dcterms:W3CDTF">2016-11-30T03:26:17Z</dcterms:created>
  <dcterms:modified xsi:type="dcterms:W3CDTF">2023-09-24T12:47:26Z</dcterms:modified>
</cp:coreProperties>
</file>