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</p:sldMasterIdLst>
  <p:notesMasterIdLst>
    <p:notesMasterId r:id="rId35"/>
  </p:notesMasterIdLst>
  <p:handoutMasterIdLst>
    <p:handoutMasterId r:id="rId36"/>
  </p:handoutMasterIdLst>
  <p:sldIdLst>
    <p:sldId id="443" r:id="rId4"/>
    <p:sldId id="256" r:id="rId5"/>
    <p:sldId id="271" r:id="rId6"/>
    <p:sldId id="377" r:id="rId7"/>
    <p:sldId id="438" r:id="rId8"/>
    <p:sldId id="439" r:id="rId9"/>
    <p:sldId id="440" r:id="rId10"/>
    <p:sldId id="441" r:id="rId11"/>
    <p:sldId id="257" r:id="rId12"/>
    <p:sldId id="375" r:id="rId13"/>
    <p:sldId id="376" r:id="rId14"/>
    <p:sldId id="358" r:id="rId15"/>
    <p:sldId id="265" r:id="rId16"/>
    <p:sldId id="359" r:id="rId17"/>
    <p:sldId id="360" r:id="rId18"/>
    <p:sldId id="355" r:id="rId19"/>
    <p:sldId id="361" r:id="rId20"/>
    <p:sldId id="357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56" r:id="rId33"/>
    <p:sldId id="442" r:id="rId34"/>
  </p:sldIdLst>
  <p:sldSz cx="9144000" cy="6858000" type="screen4x3"/>
  <p:notesSz cx="7010400" cy="9296400"/>
  <p:embeddedFontLst>
    <p:embeddedFont>
      <p:font typeface="Aptos SemiBold" panose="020B0004020202020204" pitchFamily="34" charset="0"/>
      <p:bold r:id="rId37"/>
      <p:boldItalic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omic Sans MS" panose="030F0702030302020204" pitchFamily="66" charset="0"/>
      <p:regular r:id="rId47"/>
      <p:bold r:id="rId48"/>
      <p:italic r:id="rId49"/>
      <p:boldItalic r:id="rId50"/>
    </p:embeddedFont>
    <p:embeddedFont>
      <p:font typeface="Franklin Gothic Book" panose="020B0503020102020204" pitchFamily="34" charset="0"/>
      <p:regular r:id="rId51"/>
      <p:italic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4B4D1-D00D-492C-A69B-7AB502109DA1}" v="175" dt="2023-09-25T18:26:02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6" autoAdjust="0"/>
    <p:restoredTop sz="93103" autoAdjust="0"/>
  </p:normalViewPr>
  <p:slideViewPr>
    <p:cSldViewPr snapToGrid="0">
      <p:cViewPr varScale="1">
        <p:scale>
          <a:sx n="87" d="100"/>
          <a:sy n="87" d="100"/>
        </p:scale>
        <p:origin x="26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C36128-57FC-46F5-9B29-D9CF28480B94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078120-363C-49EB-9884-84B3C364F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3E60FD-BEFD-4ADB-B49F-ACB5E5939D3C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CA10E5-B11B-4D57-9951-0816564AF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6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2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0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766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9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0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90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41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3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2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7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03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2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3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58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0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0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5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29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2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4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4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4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81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6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9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80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1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1560851" y="0"/>
            <a:ext cx="75831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Side bar"/>
          <p:cNvSpPr/>
          <p:nvPr userDrawn="1"/>
        </p:nvSpPr>
        <p:spPr>
          <a:xfrm>
            <a:off x="138940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62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081" y="2477251"/>
            <a:ext cx="8050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Purpose of Withdrawing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From Whom Should We Withdraw?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Purpose of Withdrawing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From Whom Should We Withdraw?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2C87C-5C80-E084-448F-3E2DD7797F95}"/>
              </a:ext>
            </a:extLst>
          </p:cNvPr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Saving the Erring, the Church, Our Families, and Ourselves</a:t>
            </a:r>
          </a:p>
        </p:txBody>
      </p:sp>
    </p:spTree>
    <p:extLst>
      <p:ext uri="{BB962C8B-B14F-4D97-AF65-F5344CB8AC3E}">
        <p14:creationId xmlns:p14="http://schemas.microsoft.com/office/powerpoint/2010/main" val="3930790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081" y="2477251"/>
            <a:ext cx="8050113" cy="18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Purpose of Withdrawing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From Whom Should We Withdraw?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Purpose of Withdrawing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From Whom Should We Withdraw?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FD5DE-610D-2601-70F9-8A7FAF6D43AC}"/>
              </a:ext>
            </a:extLst>
          </p:cNvPr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Saving the Erring, the Church, Our Families, and Ourselves</a:t>
            </a:r>
          </a:p>
        </p:txBody>
      </p:sp>
    </p:spTree>
    <p:extLst>
      <p:ext uri="{BB962C8B-B14F-4D97-AF65-F5344CB8AC3E}">
        <p14:creationId xmlns:p14="http://schemas.microsoft.com/office/powerpoint/2010/main" val="2725548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239" y="520995"/>
            <a:ext cx="7910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 has a purpose for everything he commands us to do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169581" y="1818167"/>
            <a:ext cx="3370521" cy="46783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If it is a command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1 Cor. 5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2 Thess. 3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It has some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Important purpose!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5224130" y="1818167"/>
            <a:ext cx="3370521" cy="46783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“The Scriptures do suggest, however, that discipline has both a </a:t>
            </a:r>
            <a:r>
              <a:rPr lang="en-US" sz="2800" i="1" dirty="0">
                <a:solidFill>
                  <a:srgbClr val="FFFF00"/>
                </a:solidFill>
              </a:rPr>
              <a:t>corrective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i="1" dirty="0">
                <a:solidFill>
                  <a:srgbClr val="FFFF00"/>
                </a:solidFill>
              </a:rPr>
              <a:t>protective</a:t>
            </a:r>
            <a:r>
              <a:rPr lang="en-US" sz="2800" dirty="0">
                <a:solidFill>
                  <a:schemeClr val="bg1"/>
                </a:solidFill>
              </a:rPr>
              <a:t> function.”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Wayne Jackson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Christian Courier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Vol. XXVI No. 9 Jan. 1991 </a:t>
            </a:r>
          </a:p>
        </p:txBody>
      </p:sp>
    </p:spTree>
    <p:extLst>
      <p:ext uri="{BB962C8B-B14F-4D97-AF65-F5344CB8AC3E}">
        <p14:creationId xmlns:p14="http://schemas.microsoft.com/office/powerpoint/2010/main" val="157285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0972"/>
            <a:ext cx="6858001" cy="79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Withdrawing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Corrective Function – to save the erring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Only takes place after repeated efforts to restore the erring brother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(Gal. 6:1; Jas. 5:19-20)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Cor. 5:5 – that his spirit may be saved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Thess. 3:14-15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That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he might be ashamed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Admonish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him (why admonish?)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Matt. 18:15-17 – all three approaches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(including the church action) 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are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to gain the brother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Tim. 1:19-20 – that may learn not to blaspheme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65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5283" y="231296"/>
            <a:ext cx="70305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Corrective Function – to save the erring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Protective Function – to save others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keep the church</a:t>
            </a:r>
            <a:r>
              <a:rPr kumimoji="0" lang="en-US" sz="2400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pure </a:t>
            </a:r>
            <a:endParaRPr kumimoji="0" lang="en-US" sz="24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God wants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the church to be pure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Eph. 5:26-27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1 Pet. 1:22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2 Cor. 6:14 – 7:1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1 Cor. 5:6-7, 13</a:t>
            </a:r>
          </a:p>
          <a:p>
            <a:pPr marL="1371600" lvl="2" indent="-457200">
              <a:buFont typeface="+mj-lt"/>
              <a:buAutoNum type="alphaLcPeriod"/>
            </a:pP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Causes others to learn &amp; fear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Principle: when one faces consequences for sin – others learn and fear (Deut. 21:18-21)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Others within the church (Acts 5:11; 1 Tim. 5:20)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Others in world around (Acts 5:11)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4679B-E082-1B29-6422-B4ACBDE88463}"/>
              </a:ext>
            </a:extLst>
          </p:cNvPr>
          <p:cNvSpPr txBox="1"/>
          <p:nvPr/>
        </p:nvSpPr>
        <p:spPr>
          <a:xfrm rot="16200000">
            <a:off x="-2587134" y="3030972"/>
            <a:ext cx="6858001" cy="79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Withdrawing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89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5283" y="231296"/>
            <a:ext cx="70305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Corrective Function – to save the erring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Protective Function – to save others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Without it we have many problems: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Erring persist in sin &amp; will be lost (i.e. the fornicator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would not have repented – 1 Cor. 5; 2 Cor. 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The church is corrupted (1 Cor. 5:6)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The influence of preaching is lessened &amp; neutralized  (teaching has no “teeth”)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Moral &amp; spiritual decline (cf. 1 Cor. 5:6)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Not please God – by not obeying command (1 Cor. 5; 2 Thess. 3)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C5E14-BC43-6750-24FF-01DA1C2AF600}"/>
              </a:ext>
            </a:extLst>
          </p:cNvPr>
          <p:cNvSpPr txBox="1"/>
          <p:nvPr/>
        </p:nvSpPr>
        <p:spPr>
          <a:xfrm rot="16200000">
            <a:off x="-2587134" y="3030972"/>
            <a:ext cx="6858001" cy="79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Withdrawing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24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081" y="2477251"/>
            <a:ext cx="8050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The Purpose of Withdrawing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Narrow" panose="020B0606020202030204" pitchFamily="34" charset="0"/>
              </a:rPr>
              <a:t>From Whom Should We Withdraw?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of Withdrawing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From Whom Should We Withdraw?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15D58-3770-1A2B-E553-5B94356874C5}"/>
              </a:ext>
            </a:extLst>
          </p:cNvPr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Saving the Erring, the Church, Our Families, and Ourselves</a:t>
            </a:r>
          </a:p>
        </p:txBody>
      </p:sp>
    </p:spTree>
    <p:extLst>
      <p:ext uri="{BB962C8B-B14F-4D97-AF65-F5344CB8AC3E}">
        <p14:creationId xmlns:p14="http://schemas.microsoft.com/office/powerpoint/2010/main" val="2265690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829" y="655815"/>
            <a:ext cx="8569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A Word of Caution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2609" y="1967023"/>
            <a:ext cx="6772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Difference</a:t>
            </a:r>
            <a:r>
              <a:rPr lang="en-US" sz="2800" dirty="0"/>
              <a:t> in a </a:t>
            </a:r>
            <a:r>
              <a:rPr lang="en-US" sz="2800" u="sng" dirty="0"/>
              <a:t>babe</a:t>
            </a:r>
            <a:r>
              <a:rPr lang="en-US" sz="2800" dirty="0"/>
              <a:t> in Christ and a Christian who has had </a:t>
            </a:r>
            <a:r>
              <a:rPr lang="en-US" sz="2800" u="sng" dirty="0"/>
              <a:t>time to grow</a:t>
            </a:r>
            <a:r>
              <a:rPr lang="en-US" sz="2800" dirty="0"/>
              <a:t> and mature (Heb. 5:12-14; 1 Thess. 5:14)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Need for </a:t>
            </a:r>
            <a:r>
              <a:rPr lang="en-US" sz="2800" u="sng" dirty="0"/>
              <a:t>longsuffering</a:t>
            </a:r>
            <a:r>
              <a:rPr lang="en-US" sz="2800" dirty="0"/>
              <a:t> and </a:t>
            </a:r>
            <a:r>
              <a:rPr lang="en-US" sz="2800" u="sng" dirty="0"/>
              <a:t>patience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800" dirty="0"/>
              <a:t>Gal. 5:22; Col. 1:11; 3:12; Psa. 86:15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800" dirty="0"/>
              <a:t>Doesn’t mean we ignore the sin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800" dirty="0"/>
              <a:t>Exhaust every means of seeking to restore </a:t>
            </a:r>
            <a:r>
              <a:rPr lang="en-US" sz="2800" u="sng" dirty="0"/>
              <a:t>before</a:t>
            </a:r>
            <a:r>
              <a:rPr lang="en-US" sz="2800" dirty="0"/>
              <a:t> we withdraw</a:t>
            </a:r>
          </a:p>
        </p:txBody>
      </p:sp>
    </p:spTree>
    <p:extLst>
      <p:ext uri="{BB962C8B-B14F-4D97-AF65-F5344CB8AC3E}">
        <p14:creationId xmlns:p14="http://schemas.microsoft.com/office/powerpoint/2010/main" val="3092647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65232" y="3041332"/>
            <a:ext cx="6858001" cy="77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Whom Should We Withdraw?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General Rules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Christian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 Cor. 5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v. 1 – “among you”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vv.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6-7 – leaven within the lump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v. 10 – not of the world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v. 11 – a brother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v. 12 – judge those within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 Thess. 3:6, 15 – “brother”</a:t>
            </a:r>
          </a:p>
        </p:txBody>
      </p:sp>
    </p:spTree>
    <p:extLst>
      <p:ext uri="{BB962C8B-B14F-4D97-AF65-F5344CB8AC3E}">
        <p14:creationId xmlns:p14="http://schemas.microsoft.com/office/powerpoint/2010/main" val="3823919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5283" y="231296"/>
            <a:ext cx="703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General Rules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Christian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Within the local church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Each local church is autonomous (Acts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20:28; 1 Pet. 5:1-3)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The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fornicator was in the church (at Corinth) that was instructed to put him away (1 Cor. 5)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04D11-45C7-C137-6375-D7BC0B71E82E}"/>
              </a:ext>
            </a:extLst>
          </p:cNvPr>
          <p:cNvSpPr txBox="1"/>
          <p:nvPr/>
        </p:nvSpPr>
        <p:spPr>
          <a:xfrm rot="16200000">
            <a:off x="-2565232" y="3041332"/>
            <a:ext cx="6858001" cy="77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Whom Should We Withdraw?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1542231" y="2321002"/>
            <a:ext cx="685800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2362" y="391697"/>
            <a:ext cx="556274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Erring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Church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Families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Ourselves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93806" y="98323"/>
            <a:ext cx="58994" cy="668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03239" y="4701396"/>
            <a:ext cx="464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SemiBold" panose="020F0502020204030204" pitchFamily="34" charset="0"/>
                <a:ea typeface="+mn-ea"/>
                <a:cs typeface="+mn-cs"/>
              </a:rPr>
              <a:t>(A Study of Church Discipline)</a:t>
            </a:r>
          </a:p>
        </p:txBody>
      </p:sp>
    </p:spTree>
    <p:extLst>
      <p:ext uri="{BB962C8B-B14F-4D97-AF65-F5344CB8AC3E}">
        <p14:creationId xmlns:p14="http://schemas.microsoft.com/office/powerpoint/2010/main" val="210093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5283" y="231296"/>
            <a:ext cx="703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General Rules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Christian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Within the local church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Consistent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Show no partiality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(Rom. 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2:11; 1 Tim. 5:21; Jas. 2:1-9; 3:17)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“Every brother</a:t>
            </a:r>
            <a:r>
              <a:rPr lang="en-US" sz="240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” that walks disorderly (2 Thess. 3:6)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ECB203-2F0F-23BD-B2B1-184D68474D7B}"/>
              </a:ext>
            </a:extLst>
          </p:cNvPr>
          <p:cNvSpPr txBox="1"/>
          <p:nvPr/>
        </p:nvSpPr>
        <p:spPr>
          <a:xfrm rot="16200000">
            <a:off x="-2565232" y="3041332"/>
            <a:ext cx="6858001" cy="77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Whom Should We Withdraw?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19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5283" y="231296"/>
            <a:ext cx="7030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General Rules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Disorderly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9500" y="2094615"/>
            <a:ext cx="6007396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Thess. 3:6 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command you, brethren, in the name of our Lord Jesus Christ, that you withdraw from every brother who walks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not according to the tradition which he received from 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455C3-4D58-6E1B-97E6-7D033661638A}"/>
              </a:ext>
            </a:extLst>
          </p:cNvPr>
          <p:cNvSpPr txBox="1"/>
          <p:nvPr/>
        </p:nvSpPr>
        <p:spPr>
          <a:xfrm rot="16200000">
            <a:off x="-2565232" y="3041332"/>
            <a:ext cx="6858001" cy="77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Whom Should We Withdraw?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45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251" y="191386"/>
            <a:ext cx="600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9461" y="1028169"/>
            <a:ext cx="7783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A. Adjective.  </a:t>
            </a:r>
          </a:p>
          <a:p>
            <a:r>
              <a:rPr lang="en-US" sz="2400" i="1" dirty="0" err="1"/>
              <a:t>ataktos</a:t>
            </a:r>
            <a:r>
              <a:rPr lang="en-US" sz="2400" i="1" dirty="0"/>
              <a:t> (</a:t>
            </a:r>
            <a:r>
              <a:rPr lang="el-GR" sz="2400" i="1" dirty="0"/>
              <a:t>ἄτακτος</a:t>
            </a:r>
            <a:r>
              <a:rPr lang="en-US" sz="2400" i="1" dirty="0"/>
              <a:t>, 813) </a:t>
            </a:r>
            <a:r>
              <a:rPr lang="en-US" sz="2400" i="1" dirty="0">
                <a:highlight>
                  <a:srgbClr val="FFFF00"/>
                </a:highlight>
              </a:rPr>
              <a:t>signifies “not keeping order” (a, negative, </a:t>
            </a:r>
            <a:r>
              <a:rPr lang="en-US" sz="2400" i="1" dirty="0" err="1">
                <a:highlight>
                  <a:srgbClr val="FFFF00"/>
                </a:highlight>
              </a:rPr>
              <a:t>tasso</a:t>
            </a:r>
            <a:r>
              <a:rPr lang="en-US" sz="2400" i="1" dirty="0">
                <a:highlight>
                  <a:srgbClr val="FFFF00"/>
                </a:highlight>
              </a:rPr>
              <a:t>, “to put in order, arrange”); it was especially a military term, denoting “not keeping rank, insubordinate”</a:t>
            </a:r>
            <a:r>
              <a:rPr lang="en-US" sz="2400" i="1" dirty="0"/>
              <a:t>; it is used in 1 Thess. 5:14, describing certain church members who manifested an insubordinate spirit, whether by excitability or officiousness or idleness. See unruly.¶  </a:t>
            </a:r>
          </a:p>
          <a:p>
            <a:r>
              <a:rPr lang="en-US" sz="2400" b="1" dirty="0"/>
              <a:t>B. Adverb.  </a:t>
            </a:r>
          </a:p>
          <a:p>
            <a:r>
              <a:rPr lang="en-US" sz="2400" i="1" dirty="0" err="1"/>
              <a:t>ataktos</a:t>
            </a:r>
            <a:r>
              <a:rPr lang="en-US" sz="2400" i="1" dirty="0"/>
              <a:t> (</a:t>
            </a:r>
            <a:r>
              <a:rPr lang="el-GR" sz="2400" i="1" dirty="0"/>
              <a:t>ἀτάκτως</a:t>
            </a:r>
            <a:r>
              <a:rPr lang="en-US" sz="2400" i="1" dirty="0"/>
              <a:t>, 814) signifies “disorderly, with slackness” </a:t>
            </a:r>
            <a:r>
              <a:rPr lang="en-US" sz="2400" i="1" dirty="0">
                <a:highlight>
                  <a:srgbClr val="FFFF00"/>
                </a:highlight>
              </a:rPr>
              <a:t>(like soldiers not keeping rank</a:t>
            </a:r>
            <a:r>
              <a:rPr lang="en-US" sz="2400" i="1" dirty="0"/>
              <a:t>) 2 Thess. 3:6; in v. 11 it is said of those in the church who refused to work, and became busybodies (cf. 1 Tim. 5:13).¶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29940" y="6457890"/>
            <a:ext cx="334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W. E. Vine</a:t>
            </a:r>
          </a:p>
        </p:txBody>
      </p:sp>
    </p:spTree>
    <p:extLst>
      <p:ext uri="{BB962C8B-B14F-4D97-AF65-F5344CB8AC3E}">
        <p14:creationId xmlns:p14="http://schemas.microsoft.com/office/powerpoint/2010/main" val="207598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251" y="191386"/>
            <a:ext cx="600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665" y="1006905"/>
            <a:ext cx="77830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C. Verb.  </a:t>
            </a:r>
          </a:p>
          <a:p>
            <a:r>
              <a:rPr lang="en-US" sz="2400" i="1" dirty="0" err="1"/>
              <a:t>atakteo</a:t>
            </a:r>
            <a:r>
              <a:rPr lang="en-US" sz="2400" i="1" dirty="0"/>
              <a:t> (</a:t>
            </a:r>
            <a:r>
              <a:rPr lang="el-GR" sz="2400" i="1" dirty="0"/>
              <a:t>ἀτακτέω</a:t>
            </a:r>
            <a:r>
              <a:rPr lang="en-US" sz="2400" i="1" dirty="0"/>
              <a:t>, 812) signifies “</a:t>
            </a:r>
            <a:r>
              <a:rPr lang="en-US" sz="2400" i="1" dirty="0">
                <a:highlight>
                  <a:srgbClr val="FFFF00"/>
                </a:highlight>
              </a:rPr>
              <a:t>to be out of rank, out of one’s place, undisciplined, to behave disorderly”: in the military sense, “to break rank”</a:t>
            </a:r>
            <a:r>
              <a:rPr lang="en-US" sz="2400" i="1" dirty="0"/>
              <a:t>; negatively in 2 Thess. 3:7, of the example set by the apostle and his fellow missionaries, in working for their bread while they were at Thessalonica so as not to burden the saints. See behave.¶  </a:t>
            </a:r>
          </a:p>
          <a:p>
            <a:endParaRPr lang="en-US" sz="2400" i="1" dirty="0"/>
          </a:p>
          <a:p>
            <a:pPr lvl="1"/>
            <a:r>
              <a:rPr lang="en-US" sz="2400" dirty="0"/>
              <a:t> </a:t>
            </a:r>
            <a:r>
              <a:rPr lang="en-US" sz="2000" dirty="0"/>
              <a:t>Vine, W. E., Unger, M. F., &amp; White, W., Jr. (1996</a:t>
            </a:r>
            <a:r>
              <a:rPr lang="en-US" sz="2000" i="1" dirty="0"/>
              <a:t>). Vines Complete Expository Dictionary of Old and New Testament Words </a:t>
            </a:r>
            <a:r>
              <a:rPr lang="en-US" sz="2000" dirty="0"/>
              <a:t>(Vol. 2, p. 174). Nashville, TN: T. Nelson.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29940" y="6457890"/>
            <a:ext cx="334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W. E. Vine</a:t>
            </a:r>
          </a:p>
        </p:txBody>
      </p:sp>
    </p:spTree>
    <p:extLst>
      <p:ext uri="{BB962C8B-B14F-4D97-AF65-F5344CB8AC3E}">
        <p14:creationId xmlns:p14="http://schemas.microsoft.com/office/powerpoint/2010/main" val="1625962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251" y="191386"/>
            <a:ext cx="600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52353"/>
            <a:ext cx="75810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ἄ-τακτος</a:t>
            </a:r>
            <a:r>
              <a:rPr lang="en-US" sz="2400" b="1" dirty="0"/>
              <a:t>, </a:t>
            </a:r>
            <a:r>
              <a:rPr lang="el-GR" sz="2400" dirty="0"/>
              <a:t>-ον, (τάσσω)</a:t>
            </a:r>
            <a:r>
              <a:rPr lang="en-US" sz="2400" dirty="0"/>
              <a:t>, </a:t>
            </a:r>
            <a:r>
              <a:rPr lang="en-US" sz="2400" i="1" dirty="0">
                <a:highlight>
                  <a:srgbClr val="FFFF00"/>
                </a:highlight>
              </a:rPr>
              <a:t>disorderly, out of the ranks, (often so of soldiers)</a:t>
            </a:r>
            <a:r>
              <a:rPr lang="en-US" sz="2400" i="1" dirty="0"/>
              <a:t>; irregular, inordinate (</a:t>
            </a:r>
            <a:r>
              <a:rPr lang="el-GR" sz="2400" i="1" dirty="0"/>
              <a:t>ἄτακτοι ἡδοναί</a:t>
            </a:r>
            <a:r>
              <a:rPr lang="en-US" sz="2400" i="1" dirty="0"/>
              <a:t> immoderate pleasures, Plat. </a:t>
            </a:r>
            <a:r>
              <a:rPr lang="en-US" sz="2400" i="1" dirty="0" err="1"/>
              <a:t>legg</a:t>
            </a:r>
            <a:r>
              <a:rPr lang="en-US" sz="2400" i="1" dirty="0"/>
              <a:t>. 2, 660 b.; </a:t>
            </a:r>
            <a:r>
              <a:rPr lang="en-US" sz="2400" i="1" dirty="0" err="1"/>
              <a:t>Plut</a:t>
            </a:r>
            <a:r>
              <a:rPr lang="en-US" sz="2400" i="1" dirty="0"/>
              <a:t>. de lib. educ. c. 7), </a:t>
            </a:r>
            <a:r>
              <a:rPr lang="en-US" sz="2400" i="1" dirty="0">
                <a:highlight>
                  <a:srgbClr val="FFFF00"/>
                </a:highlight>
              </a:rPr>
              <a:t>deviating from the prescribed order or rule</a:t>
            </a:r>
            <a:r>
              <a:rPr lang="en-US" sz="2400" i="1" dirty="0"/>
              <a:t>: 1 Th. 5:14, cf. 2 Th. 3:6. (In </a:t>
            </a:r>
            <a:r>
              <a:rPr lang="en-US" sz="2400" i="1" dirty="0" err="1"/>
              <a:t>Grk</a:t>
            </a:r>
            <a:r>
              <a:rPr lang="en-US" sz="2400" i="1" dirty="0"/>
              <a:t>. writ. </a:t>
            </a:r>
            <a:r>
              <a:rPr lang="en-US" sz="2400" i="1" dirty="0" err="1"/>
              <a:t>fr.</a:t>
            </a:r>
            <a:r>
              <a:rPr lang="en-US" sz="2400" i="1" dirty="0"/>
              <a:t> [</a:t>
            </a:r>
            <a:r>
              <a:rPr lang="en-US" sz="2400" i="1" dirty="0" err="1"/>
              <a:t>Hdt</a:t>
            </a:r>
            <a:r>
              <a:rPr lang="en-US" sz="2400" i="1" dirty="0"/>
              <a:t>. and] </a:t>
            </a:r>
            <a:r>
              <a:rPr lang="en-US" sz="2400" i="1" dirty="0" err="1"/>
              <a:t>Thuc</a:t>
            </a:r>
            <a:r>
              <a:rPr lang="en-US" sz="2400" i="1" dirty="0"/>
              <a:t>. down; often in Plat.)*</a:t>
            </a:r>
          </a:p>
          <a:p>
            <a:endParaRPr lang="en-US" sz="2400" b="1" i="1" dirty="0"/>
          </a:p>
          <a:p>
            <a:pPr lvl="1"/>
            <a:r>
              <a:rPr lang="en-US" sz="2000" dirty="0"/>
              <a:t> Thayer, J. H. (1889). A Greek-English lexicon of the New Testament: being </a:t>
            </a:r>
            <a:r>
              <a:rPr lang="en-US" sz="2000" dirty="0" err="1"/>
              <a:t>Grimms</a:t>
            </a:r>
            <a:r>
              <a:rPr lang="en-US" sz="2000" dirty="0"/>
              <a:t> Wilke's </a:t>
            </a:r>
            <a:r>
              <a:rPr lang="en-US" sz="2000" dirty="0" err="1"/>
              <a:t>Clavis</a:t>
            </a:r>
            <a:r>
              <a:rPr lang="en-US" sz="2000" dirty="0"/>
              <a:t> Novi </a:t>
            </a:r>
            <a:r>
              <a:rPr lang="en-US" sz="2000" dirty="0" err="1"/>
              <a:t>Testamenti</a:t>
            </a:r>
            <a:r>
              <a:rPr lang="en-US" sz="2000" dirty="0"/>
              <a:t> (p. 83). New York: Harper &amp; Brothers.</a:t>
            </a:r>
          </a:p>
        </p:txBody>
      </p:sp>
    </p:spTree>
    <p:extLst>
      <p:ext uri="{BB962C8B-B14F-4D97-AF65-F5344CB8AC3E}">
        <p14:creationId xmlns:p14="http://schemas.microsoft.com/office/powerpoint/2010/main" val="2207979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949" y="1658679"/>
            <a:ext cx="77192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“disorderly walk” denotes conduct that is in any way contrary to the rules of Christ. The proper idea of the word used here (</a:t>
            </a:r>
            <a:r>
              <a:rPr lang="el-GR" sz="2400" dirty="0"/>
              <a:t>ἀτάκτως</a:t>
            </a:r>
            <a:r>
              <a:rPr lang="en-US" sz="2400" dirty="0"/>
              <a:t>), is that of soldiers who do not keep the ranks; who are regardless of order; and then who are irregular in any way. The word would include any violation of the rules of Christ on any subject.</a:t>
            </a:r>
          </a:p>
          <a:p>
            <a:endParaRPr lang="en-US" sz="1000" dirty="0"/>
          </a:p>
          <a:p>
            <a:pPr lvl="1"/>
            <a:r>
              <a:rPr lang="en-US" sz="2400" dirty="0"/>
              <a:t> </a:t>
            </a:r>
            <a:r>
              <a:rPr lang="en-US" sz="2000" dirty="0"/>
              <a:t>Barnes, A. (18841885). Notes on the New Testament: I Thessalonians to Philemon. (R. Frew, Ed.) (p. 99). London: Blackie &amp; Son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251" y="191386"/>
            <a:ext cx="600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8778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666" y="1743740"/>
            <a:ext cx="7985051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Thess. 5:14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exhort you, brethren, warn those who are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unruly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comfort the fainthearted, uphold the weak, be patient with all.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251" y="191386"/>
            <a:ext cx="600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  <a:p>
            <a:pPr algn="ctr"/>
            <a:r>
              <a:rPr lang="en-US" sz="3600" dirty="0"/>
              <a:t>Same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666" y="3891516"/>
            <a:ext cx="3152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Disorderly</a:t>
            </a:r>
          </a:p>
          <a:p>
            <a:r>
              <a:rPr lang="en-US" sz="2800" dirty="0"/>
              <a:t>Unruly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6549" y="3891516"/>
            <a:ext cx="4327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Fainthearted (discouraged)</a:t>
            </a:r>
          </a:p>
          <a:p>
            <a:r>
              <a:rPr lang="en-US" sz="2800" dirty="0"/>
              <a:t>Weak</a:t>
            </a:r>
          </a:p>
        </p:txBody>
      </p:sp>
      <p:sp>
        <p:nvSpPr>
          <p:cNvPr id="7" name="Left Brace 6"/>
          <p:cNvSpPr/>
          <p:nvPr/>
        </p:nvSpPr>
        <p:spPr>
          <a:xfrm>
            <a:off x="4449726" y="3794993"/>
            <a:ext cx="478465" cy="1147150"/>
          </a:xfrm>
          <a:prstGeom prst="leftBrace">
            <a:avLst>
              <a:gd name="adj1" fmla="val 4611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flipH="1">
            <a:off x="2511943" y="3794993"/>
            <a:ext cx="478465" cy="1147150"/>
          </a:xfrm>
          <a:prstGeom prst="leftBrace">
            <a:avLst>
              <a:gd name="adj1" fmla="val 4611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9597" y="3794993"/>
            <a:ext cx="2626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Not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The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428437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251" y="191386"/>
            <a:ext cx="600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“Disorderly” </a:t>
            </a:r>
            <a:r>
              <a:rPr lang="en-US" sz="3600" i="1" dirty="0"/>
              <a:t>(</a:t>
            </a:r>
            <a:r>
              <a:rPr lang="en-US" sz="3600" i="1" dirty="0" err="1"/>
              <a:t>atakōs</a:t>
            </a:r>
            <a:r>
              <a:rPr lang="en-US" sz="3600" i="1" dirty="0"/>
              <a:t>)</a:t>
            </a:r>
          </a:p>
          <a:p>
            <a:pPr algn="ctr"/>
            <a:r>
              <a:rPr lang="en-US" sz="3600" dirty="0"/>
              <a:t>Context of 2 Thess. 3:6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579" y="2021488"/>
            <a:ext cx="796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“Walks” – continuance in disorderly conduct (v.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 according to tradition from apostles (v.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 obey word of epistle (v. 14)</a:t>
            </a:r>
          </a:p>
        </p:txBody>
      </p:sp>
    </p:spTree>
    <p:extLst>
      <p:ext uri="{BB962C8B-B14F-4D97-AF65-F5344CB8AC3E}">
        <p14:creationId xmlns:p14="http://schemas.microsoft.com/office/powerpoint/2010/main" val="4246071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5283" y="231296"/>
            <a:ext cx="7030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General Rules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Disorderly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Specifically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925897" y="1930787"/>
            <a:ext cx="6629299" cy="1056961"/>
          </a:xfrm>
          <a:prstGeom prst="roundRect">
            <a:avLst>
              <a:gd name="adj" fmla="val 38403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specifics given here are not exhaustive.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term “disorderly” is broader than this list.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02B26-BBB1-D753-DEC1-9816C8350F3E}"/>
              </a:ext>
            </a:extLst>
          </p:cNvPr>
          <p:cNvSpPr txBox="1"/>
          <p:nvPr/>
        </p:nvSpPr>
        <p:spPr>
          <a:xfrm rot="16200000">
            <a:off x="-2565232" y="3041332"/>
            <a:ext cx="6858001" cy="77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Whom Should We Withdraw?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68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358" y="202019"/>
            <a:ext cx="757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Withdraw – Specifically: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339" y="1010093"/>
            <a:ext cx="81764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Fornicator (1 Cor. 5:1-2)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Covetous (1 Cor. 5:11)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Idolater (1 Cor. 5:11)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Reviler (1 Cor. 5:11)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Drunkard (1 Cor. 5:11)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Extortioner (1 Cor. 5:11)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Lazy (2 Thess. 3:11)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Busybody (2 Thess. 3:11)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One who sins against another – not repent (Matt. 18:17)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Teachers of error (Rom. 16:17-18; 1 Tim. 1:19-20)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Factious (Tit. 3:10)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95958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155380" y="1428885"/>
            <a:ext cx="38212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529" y="4168619"/>
            <a:ext cx="259077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Erring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Church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Families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Ourselves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93806" y="98323"/>
            <a:ext cx="58994" cy="668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36830" y="241539"/>
            <a:ext cx="553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 Study of Church Discipline)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6830" y="1113856"/>
            <a:ext cx="5382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Forgotten &amp; Misunderstood Command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Purpose of Withdrawing &amp; From Whom Should We Withdraw?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Case at Corinth (1 Cor. 5 &amp; 2 Cor. 2, 7)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to Treat those Disfellowshipped &amp; Does it Apply to Family?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3536830" y="1891045"/>
            <a:ext cx="5382883" cy="82477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409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081" y="2477251"/>
            <a:ext cx="8050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The Purpose of Withdrawing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Narrow" panose="020B0606020202030204" pitchFamily="34" charset="0"/>
              </a:rPr>
              <a:t>From Whom Should We Withdraw?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of Withdrawing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From Whom Should We Withdraw?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2B578-B830-B06B-AAE8-08C9BC8A246A}"/>
              </a:ext>
            </a:extLst>
          </p:cNvPr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Saving the Erring, the Church, Our Families, and Ourselves</a:t>
            </a:r>
          </a:p>
        </p:txBody>
      </p:sp>
    </p:spTree>
    <p:extLst>
      <p:ext uri="{BB962C8B-B14F-4D97-AF65-F5344CB8AC3E}">
        <p14:creationId xmlns:p14="http://schemas.microsoft.com/office/powerpoint/2010/main" val="2020069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006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1B63F-3B6D-C0AF-0DC5-768A17D74A18}"/>
              </a:ext>
            </a:extLst>
          </p:cNvPr>
          <p:cNvSpPr txBox="1"/>
          <p:nvPr/>
        </p:nvSpPr>
        <p:spPr>
          <a:xfrm>
            <a:off x="509217" y="290199"/>
            <a:ext cx="863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is Withdrawing?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A60D9-59B9-40A1-8817-D48356E12D2B}"/>
              </a:ext>
            </a:extLst>
          </p:cNvPr>
          <p:cNvSpPr txBox="1"/>
          <p:nvPr/>
        </p:nvSpPr>
        <p:spPr>
          <a:xfrm>
            <a:off x="509217" y="1314329"/>
            <a:ext cx="85143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Means: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bring together, contract, shorten…to diminish, check, cause to cease; pass. to cease to exist…to remove one’s self withdraw one’s self, to depart…to abstain from familiar intercourse with one, 2 Th. 3:6.”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(Thayer).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stello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στέλλω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4724), ‘to bring together, gather up’ (used of furling sails), hence, in the middle voice, signifies ‘to shrink from a person or thing,’ 2 Thess. 3:6, ‘withdraw’; elsewhere, 2 Cor. 8:20, ‘avoiding.’ See avoid.”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(Vine’s).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Idea of: pulling back, abstaining, avoiding, or removing.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What that involves – details – the how is developed later in the text.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56A803-0A05-6316-70E2-D24CA2F215AE}"/>
              </a:ext>
            </a:extLst>
          </p:cNvPr>
          <p:cNvSpPr/>
          <p:nvPr/>
        </p:nvSpPr>
        <p:spPr>
          <a:xfrm>
            <a:off x="3290745" y="859645"/>
            <a:ext cx="2535133" cy="832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Thess. 3</a:t>
            </a:r>
          </a:p>
        </p:txBody>
      </p:sp>
    </p:spTree>
    <p:extLst>
      <p:ext uri="{BB962C8B-B14F-4D97-AF65-F5344CB8AC3E}">
        <p14:creationId xmlns:p14="http://schemas.microsoft.com/office/powerpoint/2010/main" val="398114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1B63F-3B6D-C0AF-0DC5-768A17D74A18}"/>
              </a:ext>
            </a:extLst>
          </p:cNvPr>
          <p:cNvSpPr txBox="1"/>
          <p:nvPr/>
        </p:nvSpPr>
        <p:spPr>
          <a:xfrm>
            <a:off x="509217" y="290199"/>
            <a:ext cx="863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is Withdrawing?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F3591-F8C9-E95E-59FC-C16D2E17E7C1}"/>
              </a:ext>
            </a:extLst>
          </p:cNvPr>
          <p:cNvSpPr txBox="1"/>
          <p:nvPr/>
        </p:nvSpPr>
        <p:spPr>
          <a:xfrm>
            <a:off x="509217" y="1229906"/>
            <a:ext cx="851432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Means: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Parallel statements in 1 Cor. 5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“Taken away from among you” (v. 2)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“Deliver such a one to Satan” (v. 5)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“Purge out the old leaven” (v. 7)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“Put away from yourselves that evil person (v. 13)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Action on part of the church &amp; the individual: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Church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Action that is public – in the assembly (1 Cor. 5:4; 2 Cor. 2:6; 2 Thess. 3:6)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Individual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Social restrictions – not to keep company (2 Thess. 3:14)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297CD5-04C8-DCFC-BE40-189343AAAB56}"/>
              </a:ext>
            </a:extLst>
          </p:cNvPr>
          <p:cNvSpPr/>
          <p:nvPr/>
        </p:nvSpPr>
        <p:spPr>
          <a:xfrm>
            <a:off x="3290745" y="859645"/>
            <a:ext cx="2535133" cy="832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Thess. 3</a:t>
            </a:r>
          </a:p>
        </p:txBody>
      </p:sp>
    </p:spTree>
    <p:extLst>
      <p:ext uri="{BB962C8B-B14F-4D97-AF65-F5344CB8AC3E}">
        <p14:creationId xmlns:p14="http://schemas.microsoft.com/office/powerpoint/2010/main" val="184987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1B63F-3B6D-C0AF-0DC5-768A17D74A18}"/>
              </a:ext>
            </a:extLst>
          </p:cNvPr>
          <p:cNvSpPr txBox="1"/>
          <p:nvPr/>
        </p:nvSpPr>
        <p:spPr>
          <a:xfrm>
            <a:off x="509217" y="290199"/>
            <a:ext cx="863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is Withdrawing?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F3591-F8C9-E95E-59FC-C16D2E17E7C1}"/>
              </a:ext>
            </a:extLst>
          </p:cNvPr>
          <p:cNvSpPr txBox="1"/>
          <p:nvPr/>
        </p:nvSpPr>
        <p:spPr>
          <a:xfrm>
            <a:off x="509217" y="1229906"/>
            <a:ext cx="851432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Means: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Parallel statements in 1 Cor. 5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Action on part of the church &amp; the individual: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8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Instructions</a:t>
            </a:r>
            <a:endParaRPr lang="en-US" sz="24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Note that person (v. 14)</a:t>
            </a:r>
            <a:endParaRPr lang="en-US" sz="2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828800" lvl="3" indent="-457200">
              <a:buFont typeface="+mj-lt"/>
              <a:buAutoNum type="alphaLcPeriod"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“The first step is to discriminate between those who obeyed and those who did not. The second was to note him as disobedient.” (Lipscomb, 112)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“</a:t>
            </a:r>
            <a:r>
              <a:rPr lang="en-US" sz="2200" dirty="0">
                <a:latin typeface="Arial Narrow" panose="020B0606020202030204" pitchFamily="34" charset="0"/>
              </a:rPr>
              <a:t>Lit. set a mark on. The nature of the mark is indicated in the next clause” (Vincent, 4:71)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He is to be identified for the purpose of withdrawing (cf. v. 6)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At Corinth something was to be said and done in the assembly (1 Cor. 5:4)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5A533B-A8B7-3DE6-E3C0-6E0FF15D62EB}"/>
              </a:ext>
            </a:extLst>
          </p:cNvPr>
          <p:cNvSpPr/>
          <p:nvPr/>
        </p:nvSpPr>
        <p:spPr>
          <a:xfrm>
            <a:off x="3290745" y="859645"/>
            <a:ext cx="2535133" cy="832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Thess. 3</a:t>
            </a:r>
          </a:p>
        </p:txBody>
      </p:sp>
    </p:spTree>
    <p:extLst>
      <p:ext uri="{BB962C8B-B14F-4D97-AF65-F5344CB8AC3E}">
        <p14:creationId xmlns:p14="http://schemas.microsoft.com/office/powerpoint/2010/main" val="2700920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1B63F-3B6D-C0AF-0DC5-768A17D74A18}"/>
              </a:ext>
            </a:extLst>
          </p:cNvPr>
          <p:cNvSpPr txBox="1"/>
          <p:nvPr/>
        </p:nvSpPr>
        <p:spPr>
          <a:xfrm>
            <a:off x="509217" y="290199"/>
            <a:ext cx="863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is Withdrawing?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F3591-F8C9-E95E-59FC-C16D2E17E7C1}"/>
              </a:ext>
            </a:extLst>
          </p:cNvPr>
          <p:cNvSpPr txBox="1"/>
          <p:nvPr/>
        </p:nvSpPr>
        <p:spPr>
          <a:xfrm>
            <a:off x="509217" y="1229906"/>
            <a:ext cx="8514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Means: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Parallel statements in 1 Cor. 5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Action on part of the church &amp; the individual: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8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Instructions</a:t>
            </a:r>
            <a:endParaRPr lang="en-US" sz="24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Note that person (v. 14)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Not keep company with him (v. 14)</a:t>
            </a:r>
            <a:endParaRPr lang="en-US" sz="2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828800" lvl="3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Same expression &amp; meaning as 1 Cor. 5:9, 11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Means: “to mix up together” (Thayer) – associate – socialize.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Reason: “that he may be ashamed”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DB2FC8-BC17-539D-C566-6BCADC0898A0}"/>
              </a:ext>
            </a:extLst>
          </p:cNvPr>
          <p:cNvSpPr/>
          <p:nvPr/>
        </p:nvSpPr>
        <p:spPr>
          <a:xfrm>
            <a:off x="3290745" y="859645"/>
            <a:ext cx="2535133" cy="832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Thess. 3</a:t>
            </a:r>
          </a:p>
        </p:txBody>
      </p:sp>
    </p:spTree>
    <p:extLst>
      <p:ext uri="{BB962C8B-B14F-4D97-AF65-F5344CB8AC3E}">
        <p14:creationId xmlns:p14="http://schemas.microsoft.com/office/powerpoint/2010/main" val="480985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1B63F-3B6D-C0AF-0DC5-768A17D74A18}"/>
              </a:ext>
            </a:extLst>
          </p:cNvPr>
          <p:cNvSpPr txBox="1"/>
          <p:nvPr/>
        </p:nvSpPr>
        <p:spPr>
          <a:xfrm>
            <a:off x="509217" y="290199"/>
            <a:ext cx="863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is Withdrawing?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F3591-F8C9-E95E-59FC-C16D2E17E7C1}"/>
              </a:ext>
            </a:extLst>
          </p:cNvPr>
          <p:cNvSpPr txBox="1"/>
          <p:nvPr/>
        </p:nvSpPr>
        <p:spPr>
          <a:xfrm>
            <a:off x="509217" y="1229906"/>
            <a:ext cx="85143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Means: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Parallel statements in 1 Cor. 5</a:t>
            </a: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Action on part of the church &amp; the individual: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8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Instructions</a:t>
            </a:r>
            <a:endParaRPr lang="en-US" sz="24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Note that person (v. 14)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Not keep company with him (v. 14)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Admonish him as a brother (v. 15)</a:t>
            </a:r>
            <a:endParaRPr lang="en-US" sz="2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DB2FC8-BC17-539D-C566-6BCADC0898A0}"/>
              </a:ext>
            </a:extLst>
          </p:cNvPr>
          <p:cNvSpPr/>
          <p:nvPr/>
        </p:nvSpPr>
        <p:spPr>
          <a:xfrm>
            <a:off x="3290745" y="859645"/>
            <a:ext cx="2535133" cy="832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Thess. 3</a:t>
            </a:r>
          </a:p>
        </p:txBody>
      </p:sp>
    </p:spTree>
    <p:extLst>
      <p:ext uri="{BB962C8B-B14F-4D97-AF65-F5344CB8AC3E}">
        <p14:creationId xmlns:p14="http://schemas.microsoft.com/office/powerpoint/2010/main" val="255932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of Withdrawing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From Whom Should We Withdraw?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749" y="2388694"/>
            <a:ext cx="8048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imperative that we understand: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The purpose of withdrawing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Those from whom we should withdraw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When we see the purpose – we will see the importance of it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Much of the controversy &amp; confusion is due to not understanding these two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F21BF-35FA-5846-C3EB-3C4D9C501AF6}"/>
              </a:ext>
            </a:extLst>
          </p:cNvPr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Saving the Erring, the Church, Our Families, and Ourselves</a:t>
            </a:r>
          </a:p>
        </p:txBody>
      </p:sp>
    </p:spTree>
    <p:extLst>
      <p:ext uri="{BB962C8B-B14F-4D97-AF65-F5344CB8AC3E}">
        <p14:creationId xmlns:p14="http://schemas.microsoft.com/office/powerpoint/2010/main" val="1814139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16629</TotalTime>
  <Words>2187</Words>
  <Application>Microsoft Office PowerPoint</Application>
  <PresentationFormat>On-screen Show (4:3)</PresentationFormat>
  <Paragraphs>262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Comic Sans MS</vt:lpstr>
      <vt:lpstr>Aptos SemiBold</vt:lpstr>
      <vt:lpstr>Franklin Gothic Book</vt:lpstr>
      <vt:lpstr>Times New Roman</vt:lpstr>
      <vt:lpstr>Wingdings</vt:lpstr>
      <vt:lpstr>Calibri</vt:lpstr>
      <vt:lpstr>Crop</vt:lpstr>
      <vt:lpstr>1_Crop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190</cp:revision>
  <cp:lastPrinted>2017-01-15T21:01:15Z</cp:lastPrinted>
  <dcterms:created xsi:type="dcterms:W3CDTF">2016-11-30T03:26:17Z</dcterms:created>
  <dcterms:modified xsi:type="dcterms:W3CDTF">2023-09-25T18:26:26Z</dcterms:modified>
</cp:coreProperties>
</file>