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96" r:id="rId3"/>
  </p:sldMasterIdLst>
  <p:notesMasterIdLst>
    <p:notesMasterId r:id="rId50"/>
  </p:notesMasterIdLst>
  <p:handoutMasterIdLst>
    <p:handoutMasterId r:id="rId51"/>
  </p:handoutMasterIdLst>
  <p:sldIdLst>
    <p:sldId id="431" r:id="rId4"/>
    <p:sldId id="405" r:id="rId5"/>
    <p:sldId id="406" r:id="rId6"/>
    <p:sldId id="257" r:id="rId7"/>
    <p:sldId id="384" r:id="rId8"/>
    <p:sldId id="385" r:id="rId9"/>
    <p:sldId id="295" r:id="rId10"/>
    <p:sldId id="265" r:id="rId11"/>
    <p:sldId id="386" r:id="rId12"/>
    <p:sldId id="387" r:id="rId13"/>
    <p:sldId id="388" r:id="rId14"/>
    <p:sldId id="376" r:id="rId15"/>
    <p:sldId id="379" r:id="rId16"/>
    <p:sldId id="389" r:id="rId17"/>
    <p:sldId id="390" r:id="rId18"/>
    <p:sldId id="377" r:id="rId19"/>
    <p:sldId id="380" r:id="rId20"/>
    <p:sldId id="391" r:id="rId21"/>
    <p:sldId id="392" r:id="rId22"/>
    <p:sldId id="393" r:id="rId23"/>
    <p:sldId id="394" r:id="rId24"/>
    <p:sldId id="395" r:id="rId25"/>
    <p:sldId id="396" r:id="rId26"/>
    <p:sldId id="397" r:id="rId27"/>
    <p:sldId id="398" r:id="rId28"/>
    <p:sldId id="400" r:id="rId29"/>
    <p:sldId id="403" r:id="rId30"/>
    <p:sldId id="404" r:id="rId31"/>
    <p:sldId id="378" r:id="rId32"/>
    <p:sldId id="412" r:id="rId33"/>
    <p:sldId id="413" r:id="rId34"/>
    <p:sldId id="415" r:id="rId35"/>
    <p:sldId id="416" r:id="rId36"/>
    <p:sldId id="414" r:id="rId37"/>
    <p:sldId id="429" r:id="rId38"/>
    <p:sldId id="418" r:id="rId39"/>
    <p:sldId id="419" r:id="rId40"/>
    <p:sldId id="420" r:id="rId41"/>
    <p:sldId id="421" r:id="rId42"/>
    <p:sldId id="422" r:id="rId43"/>
    <p:sldId id="423" r:id="rId44"/>
    <p:sldId id="424" r:id="rId45"/>
    <p:sldId id="425" r:id="rId46"/>
    <p:sldId id="426" r:id="rId47"/>
    <p:sldId id="430" r:id="rId48"/>
    <p:sldId id="428" r:id="rId49"/>
  </p:sldIdLst>
  <p:sldSz cx="9144000" cy="6858000" type="screen4x3"/>
  <p:notesSz cx="7010400" cy="9296400"/>
  <p:embeddedFontLst>
    <p:embeddedFont>
      <p:font typeface="Aptos SemiBold" panose="020B0004020202020204" pitchFamily="34" charset="0"/>
      <p:bold r:id="rId52"/>
      <p:boldItalic r:id="rId53"/>
    </p:embeddedFon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Comic Sans MS" panose="030F0702030302020204" pitchFamily="66" charset="0"/>
      <p:regular r:id="rId62"/>
      <p:bold r:id="rId63"/>
      <p:italic r:id="rId64"/>
      <p:boldItalic r:id="rId65"/>
    </p:embeddedFont>
    <p:embeddedFont>
      <p:font typeface="Franklin Gothic Book" panose="020B0503020102020204" pitchFamily="34" charset="0"/>
      <p:regular r:id="rId66"/>
      <p:italic r:id="rId67"/>
    </p:embeddedFont>
    <p:embeddedFont>
      <p:font typeface="MaritaTextMediumHMK" panose="020B0604020202020204" charset="0"/>
      <p:regular r:id="rId6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0ECF4-158A-41B4-8272-8E444701A8BB}" v="73" dt="2023-09-26T17:35:26.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37" autoAdjust="0"/>
    <p:restoredTop sz="93103" autoAdjust="0"/>
  </p:normalViewPr>
  <p:slideViewPr>
    <p:cSldViewPr snapToGrid="0">
      <p:cViewPr varScale="1">
        <p:scale>
          <a:sx n="48" d="100"/>
          <a:sy n="48" d="100"/>
        </p:scale>
        <p:origin x="1650" y="48"/>
      </p:cViewPr>
      <p:guideLst/>
    </p:cSldViewPr>
  </p:slideViewPr>
  <p:notesTextViewPr>
    <p:cViewPr>
      <p:scale>
        <a:sx n="3" d="2"/>
        <a:sy n="3" d="2"/>
      </p:scale>
      <p:origin x="0" y="0"/>
    </p:cViewPr>
  </p:notesTextViewPr>
  <p:sorterViewPr>
    <p:cViewPr>
      <p:scale>
        <a:sx n="100" d="100"/>
        <a:sy n="100" d="100"/>
      </p:scale>
      <p:origin x="0" y="-14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C36128-57FC-46F5-9B29-D9CF28480B94}" type="datetimeFigureOut">
              <a:rPr lang="en-US" smtClean="0"/>
              <a:t>9/26/2023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078120-363C-49EB-9884-84B3C364F7DC}" type="slidenum">
              <a:rPr lang="en-US" smtClean="0"/>
              <a:t>‹#›</a:t>
            </a:fld>
            <a:endParaRPr lang="en-US" dirty="0"/>
          </a:p>
        </p:txBody>
      </p:sp>
    </p:spTree>
    <p:extLst>
      <p:ext uri="{BB962C8B-B14F-4D97-AF65-F5344CB8AC3E}">
        <p14:creationId xmlns:p14="http://schemas.microsoft.com/office/powerpoint/2010/main" val="1626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3E60FD-BEFD-4ADB-B49F-ACB5E5939D3C}" type="datetimeFigureOut">
              <a:rPr lang="en-US" smtClean="0"/>
              <a:t>9/26/2023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CA10E5-B11B-4D57-9951-0816564AFA42}" type="slidenum">
              <a:rPr lang="en-US" smtClean="0"/>
              <a:t>‹#›</a:t>
            </a:fld>
            <a:endParaRPr lang="en-US" dirty="0"/>
          </a:p>
        </p:txBody>
      </p:sp>
    </p:spTree>
    <p:extLst>
      <p:ext uri="{BB962C8B-B14F-4D97-AF65-F5344CB8AC3E}">
        <p14:creationId xmlns:p14="http://schemas.microsoft.com/office/powerpoint/2010/main" val="405470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8</a:t>
            </a:fld>
            <a:endParaRPr lang="en-US" dirty="0"/>
          </a:p>
        </p:txBody>
      </p:sp>
    </p:spTree>
    <p:extLst>
      <p:ext uri="{BB962C8B-B14F-4D97-AF65-F5344CB8AC3E}">
        <p14:creationId xmlns:p14="http://schemas.microsoft.com/office/powerpoint/2010/main" val="156436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19</a:t>
            </a:fld>
            <a:endParaRPr lang="en-US" dirty="0"/>
          </a:p>
        </p:txBody>
      </p:sp>
    </p:spTree>
    <p:extLst>
      <p:ext uri="{BB962C8B-B14F-4D97-AF65-F5344CB8AC3E}">
        <p14:creationId xmlns:p14="http://schemas.microsoft.com/office/powerpoint/2010/main" val="41325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20</a:t>
            </a:fld>
            <a:endParaRPr lang="en-US" dirty="0"/>
          </a:p>
        </p:txBody>
      </p:sp>
    </p:spTree>
    <p:extLst>
      <p:ext uri="{BB962C8B-B14F-4D97-AF65-F5344CB8AC3E}">
        <p14:creationId xmlns:p14="http://schemas.microsoft.com/office/powerpoint/2010/main" val="287045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22</a:t>
            </a:fld>
            <a:endParaRPr lang="en-US" dirty="0"/>
          </a:p>
        </p:txBody>
      </p:sp>
    </p:spTree>
    <p:extLst>
      <p:ext uri="{BB962C8B-B14F-4D97-AF65-F5344CB8AC3E}">
        <p14:creationId xmlns:p14="http://schemas.microsoft.com/office/powerpoint/2010/main" val="315410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23</a:t>
            </a:fld>
            <a:endParaRPr lang="en-US" dirty="0"/>
          </a:p>
        </p:txBody>
      </p:sp>
    </p:spTree>
    <p:extLst>
      <p:ext uri="{BB962C8B-B14F-4D97-AF65-F5344CB8AC3E}">
        <p14:creationId xmlns:p14="http://schemas.microsoft.com/office/powerpoint/2010/main" val="32329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25</a:t>
            </a:fld>
            <a:endParaRPr lang="en-US" dirty="0"/>
          </a:p>
        </p:txBody>
      </p:sp>
    </p:spTree>
    <p:extLst>
      <p:ext uri="{BB962C8B-B14F-4D97-AF65-F5344CB8AC3E}">
        <p14:creationId xmlns:p14="http://schemas.microsoft.com/office/powerpoint/2010/main" val="71144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26</a:t>
            </a:fld>
            <a:endParaRPr lang="en-US" dirty="0"/>
          </a:p>
        </p:txBody>
      </p:sp>
    </p:spTree>
    <p:extLst>
      <p:ext uri="{BB962C8B-B14F-4D97-AF65-F5344CB8AC3E}">
        <p14:creationId xmlns:p14="http://schemas.microsoft.com/office/powerpoint/2010/main" val="165227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27</a:t>
            </a:fld>
            <a:endParaRPr lang="en-US" dirty="0"/>
          </a:p>
        </p:txBody>
      </p:sp>
    </p:spTree>
    <p:extLst>
      <p:ext uri="{BB962C8B-B14F-4D97-AF65-F5344CB8AC3E}">
        <p14:creationId xmlns:p14="http://schemas.microsoft.com/office/powerpoint/2010/main" val="336549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28</a:t>
            </a:fld>
            <a:endParaRPr lang="en-US" dirty="0"/>
          </a:p>
        </p:txBody>
      </p:sp>
    </p:spTree>
    <p:extLst>
      <p:ext uri="{BB962C8B-B14F-4D97-AF65-F5344CB8AC3E}">
        <p14:creationId xmlns:p14="http://schemas.microsoft.com/office/powerpoint/2010/main" val="18527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7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42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9</a:t>
            </a:fld>
            <a:endParaRPr lang="en-US" dirty="0"/>
          </a:p>
        </p:txBody>
      </p:sp>
    </p:spTree>
    <p:extLst>
      <p:ext uri="{BB962C8B-B14F-4D97-AF65-F5344CB8AC3E}">
        <p14:creationId xmlns:p14="http://schemas.microsoft.com/office/powerpoint/2010/main" val="262089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4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53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697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662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718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10E5-B11B-4D57-9951-0816564AF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07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10</a:t>
            </a:fld>
            <a:endParaRPr lang="en-US" dirty="0"/>
          </a:p>
        </p:txBody>
      </p:sp>
    </p:spTree>
    <p:extLst>
      <p:ext uri="{BB962C8B-B14F-4D97-AF65-F5344CB8AC3E}">
        <p14:creationId xmlns:p14="http://schemas.microsoft.com/office/powerpoint/2010/main" val="417249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11</a:t>
            </a:fld>
            <a:endParaRPr lang="en-US" dirty="0"/>
          </a:p>
        </p:txBody>
      </p:sp>
    </p:spTree>
    <p:extLst>
      <p:ext uri="{BB962C8B-B14F-4D97-AF65-F5344CB8AC3E}">
        <p14:creationId xmlns:p14="http://schemas.microsoft.com/office/powerpoint/2010/main" val="366491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13</a:t>
            </a:fld>
            <a:endParaRPr lang="en-US" dirty="0"/>
          </a:p>
        </p:txBody>
      </p:sp>
    </p:spTree>
    <p:extLst>
      <p:ext uri="{BB962C8B-B14F-4D97-AF65-F5344CB8AC3E}">
        <p14:creationId xmlns:p14="http://schemas.microsoft.com/office/powerpoint/2010/main" val="59878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14</a:t>
            </a:fld>
            <a:endParaRPr lang="en-US" dirty="0"/>
          </a:p>
        </p:txBody>
      </p:sp>
    </p:spTree>
    <p:extLst>
      <p:ext uri="{BB962C8B-B14F-4D97-AF65-F5344CB8AC3E}">
        <p14:creationId xmlns:p14="http://schemas.microsoft.com/office/powerpoint/2010/main" val="150339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15</a:t>
            </a:fld>
            <a:endParaRPr lang="en-US" dirty="0"/>
          </a:p>
        </p:txBody>
      </p:sp>
    </p:spTree>
    <p:extLst>
      <p:ext uri="{BB962C8B-B14F-4D97-AF65-F5344CB8AC3E}">
        <p14:creationId xmlns:p14="http://schemas.microsoft.com/office/powerpoint/2010/main" val="331774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17</a:t>
            </a:fld>
            <a:endParaRPr lang="en-US" dirty="0"/>
          </a:p>
        </p:txBody>
      </p:sp>
    </p:spTree>
    <p:extLst>
      <p:ext uri="{BB962C8B-B14F-4D97-AF65-F5344CB8AC3E}">
        <p14:creationId xmlns:p14="http://schemas.microsoft.com/office/powerpoint/2010/main" val="402235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10E5-B11B-4D57-9951-0816564AFA42}" type="slidenum">
              <a:rPr lang="en-US" smtClean="0"/>
              <a:t>18</a:t>
            </a:fld>
            <a:endParaRPr lang="en-US" dirty="0"/>
          </a:p>
        </p:txBody>
      </p:sp>
    </p:spTree>
    <p:extLst>
      <p:ext uri="{BB962C8B-B14F-4D97-AF65-F5344CB8AC3E}">
        <p14:creationId xmlns:p14="http://schemas.microsoft.com/office/powerpoint/2010/main" val="371584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3766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50849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33460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39012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392017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49410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81073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07719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93326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90742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73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36544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30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29748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20382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13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258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825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94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156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72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8162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348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74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21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9/26/2023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181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17026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372676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292589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dirty="0"/>
          </a:p>
        </p:txBody>
      </p:sp>
    </p:spTree>
    <p:extLst>
      <p:ext uri="{BB962C8B-B14F-4D97-AF65-F5344CB8AC3E}">
        <p14:creationId xmlns:p14="http://schemas.microsoft.com/office/powerpoint/2010/main" val="180460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9807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9/26/2023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114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1658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9/26/2023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560851" y="0"/>
            <a:ext cx="75831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Side bar"/>
          <p:cNvSpPr/>
          <p:nvPr userDrawn="1"/>
        </p:nvSpPr>
        <p:spPr>
          <a:xfrm>
            <a:off x="1389400"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9992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B92712-6AF3-4520-8EFE-90AB269EDD0A}" type="datetimeFigureOut">
              <a:rPr lang="en-US" smtClean="0">
                <a:solidFill>
                  <a:prstClr val="black">
                    <a:tint val="75000"/>
                  </a:prstClr>
                </a:solidFill>
                <a:latin typeface="Calibri"/>
              </a:rPr>
              <a:pPr fontAlgn="auto">
                <a:spcBef>
                  <a:spcPts val="0"/>
                </a:spcBef>
                <a:spcAft>
                  <a:spcPts val="0"/>
                </a:spcAft>
              </a:pPr>
              <a:t>9/26/2023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AE2726-A73E-4110-9E2F-06203AE1C45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2" descr="http://fakti.org/sites/default/files/pictures_3/molitva_4n4.jpg"/>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09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10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Problem (v. 1)</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335476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Well Reported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Fornication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Had Father’s Wife</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Father may have still been living</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(2 Cor. </a:t>
            </a:r>
            <a:r>
              <a:rPr lang="en-US" sz="2400" i="1" dirty="0">
                <a:solidFill>
                  <a:prstClr val="black"/>
                </a:solidFill>
                <a:latin typeface="Arial Narrow" panose="020B0606020202030204" pitchFamily="34" charset="0"/>
              </a:rPr>
              <a:t>7:12)</a:t>
            </a:r>
          </a:p>
          <a:p>
            <a:pPr marL="914400" lvl="1" indent="-457200">
              <a:buFont typeface="+mj-lt"/>
              <a:buAutoNum type="arabicPeriod"/>
            </a:pPr>
            <a:r>
              <a:rPr lang="en-US" sz="2400" i="1" dirty="0">
                <a:solidFill>
                  <a:prstClr val="black"/>
                </a:solidFill>
                <a:latin typeface="Arial Narrow" panose="020B0606020202030204" pitchFamily="34" charset="0"/>
              </a:rPr>
              <a:t>Not his mother, but his father’s second wife (perhaps a woman much younger – closer to son’s age)</a:t>
            </a:r>
          </a:p>
          <a:p>
            <a:pPr marL="914400" lvl="1" indent="-457200">
              <a:buFont typeface="+mj-lt"/>
              <a:buAutoNum type="arabicPeriod"/>
            </a:pPr>
            <a:r>
              <a:rPr lang="en-US" sz="2400" i="1" dirty="0">
                <a:solidFill>
                  <a:prstClr val="black"/>
                </a:solidFill>
                <a:latin typeface="Arial Narrow" panose="020B0606020202030204" pitchFamily="34" charset="0"/>
              </a:rPr>
              <a:t>No evidence woman was a member of the church – nothing is said about dealing with her</a:t>
            </a:r>
            <a:endParaRPr lang="en-US" sz="2400" dirty="0">
              <a:latin typeface="Arial Narrow" panose="020B0606020202030204" pitchFamily="34" charset="0"/>
            </a:endParaRPr>
          </a:p>
        </p:txBody>
      </p:sp>
      <p:sp>
        <p:nvSpPr>
          <p:cNvPr id="4" name="TextBox 3"/>
          <p:cNvSpPr txBox="1"/>
          <p:nvPr/>
        </p:nvSpPr>
        <p:spPr>
          <a:xfrm rot="16200000">
            <a:off x="-2259834" y="3183998"/>
            <a:ext cx="6886336"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A Fornicator in Their Midst</a:t>
            </a:r>
          </a:p>
        </p:txBody>
      </p:sp>
    </p:spTree>
    <p:extLst>
      <p:ext uri="{BB962C8B-B14F-4D97-AF65-F5344CB8AC3E}">
        <p14:creationId xmlns:p14="http://schemas.microsoft.com/office/powerpoint/2010/main" val="3837700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1000"/>
                                        <p:tgtEl>
                                          <p:spTgt spid="9">
                                            <p:txEl>
                                              <p:pRg st="6" end="6"/>
                                            </p:txEl>
                                          </p:spTgt>
                                        </p:tgtEl>
                                      </p:cBhvr>
                                    </p:animEffect>
                                    <p:anim calcmode="lin" valueType="num">
                                      <p:cBhvr>
                                        <p:cTn id="1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Problem (v. 1)</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424731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Well Reported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Fornication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Had Father’s Wife</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heard among Gentiles</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Not that it didn’t happen or exist</a:t>
            </a:r>
          </a:p>
          <a:p>
            <a:pPr marL="914400" lvl="1" indent="-457200">
              <a:buFont typeface="+mj-lt"/>
              <a:buAutoNum type="arabicPeriod"/>
            </a:pPr>
            <a:r>
              <a:rPr lang="en-US" sz="2400" i="1" dirty="0">
                <a:solidFill>
                  <a:prstClr val="black"/>
                </a:solidFill>
                <a:latin typeface="Arial Narrow" panose="020B0606020202030204" pitchFamily="34" charset="0"/>
              </a:rPr>
              <a:t>Not tolerate it!</a:t>
            </a:r>
          </a:p>
          <a:p>
            <a:pPr marL="914400" lvl="1" indent="-457200">
              <a:buFont typeface="+mj-lt"/>
              <a:buAutoNum type="arabicPeriod"/>
            </a:pPr>
            <a:r>
              <a:rPr lang="en-US" sz="2400" i="1" dirty="0">
                <a:solidFill>
                  <a:prstClr val="black"/>
                </a:solidFill>
                <a:latin typeface="Arial Narrow" panose="020B0606020202030204" pitchFamily="34" charset="0"/>
              </a:rPr>
              <a:t>“It would create the thought in the minds of the people of the world that the state or standard of morals was lower in the church than among the idolatrous heathen.” </a:t>
            </a:r>
            <a:r>
              <a:rPr lang="en-US" sz="2400" dirty="0">
                <a:solidFill>
                  <a:prstClr val="black"/>
                </a:solidFill>
                <a:latin typeface="Arial Narrow" panose="020B0606020202030204" pitchFamily="34" charset="0"/>
              </a:rPr>
              <a:t>(WCK, </a:t>
            </a:r>
            <a:r>
              <a:rPr lang="en-US" sz="2400" i="1" dirty="0">
                <a:solidFill>
                  <a:prstClr val="black"/>
                </a:solidFill>
                <a:latin typeface="Arial Narrow" panose="020B0606020202030204" pitchFamily="34" charset="0"/>
              </a:rPr>
              <a:t>A Clean Church</a:t>
            </a:r>
            <a:r>
              <a:rPr lang="en-US" sz="2400" dirty="0">
                <a:solidFill>
                  <a:prstClr val="black"/>
                </a:solidFill>
                <a:latin typeface="Arial Narrow" panose="020B0606020202030204" pitchFamily="34" charset="0"/>
              </a:rPr>
              <a:t>, 93)</a:t>
            </a:r>
            <a:endParaRPr lang="en-US" sz="2400" dirty="0">
              <a:latin typeface="Arial Narrow" panose="020B0606020202030204" pitchFamily="34" charset="0"/>
            </a:endParaRPr>
          </a:p>
        </p:txBody>
      </p:sp>
      <p:sp>
        <p:nvSpPr>
          <p:cNvPr id="4" name="TextBox 3"/>
          <p:cNvSpPr txBox="1"/>
          <p:nvPr/>
        </p:nvSpPr>
        <p:spPr>
          <a:xfrm rot="16200000">
            <a:off x="-2259834" y="3183998"/>
            <a:ext cx="6886336"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A Fornicator in Their Midst</a:t>
            </a:r>
          </a:p>
        </p:txBody>
      </p:sp>
    </p:spTree>
    <p:extLst>
      <p:ext uri="{BB962C8B-B14F-4D97-AF65-F5344CB8AC3E}">
        <p14:creationId xmlns:p14="http://schemas.microsoft.com/office/powerpoint/2010/main" val="790913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fade">
                                      <p:cBhvr>
                                        <p:cTn id="7" dur="1000"/>
                                        <p:tgtEl>
                                          <p:spTgt spid="9">
                                            <p:txEl>
                                              <p:pRg st="7" end="7"/>
                                            </p:txEl>
                                          </p:spTgt>
                                        </p:tgtEl>
                                      </p:cBhvr>
                                    </p:animEffect>
                                    <p:anim calcmode="lin" valueType="num">
                                      <p:cBhvr>
                                        <p:cTn id="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8" end="8"/>
                                            </p:txEl>
                                          </p:spTgt>
                                        </p:tgtEl>
                                        <p:attrNameLst>
                                          <p:attrName>style.visibility</p:attrName>
                                        </p:attrNameLst>
                                      </p:cBhvr>
                                      <p:to>
                                        <p:strVal val="visible"/>
                                      </p:to>
                                    </p:set>
                                    <p:animEffect transition="in" filter="fade">
                                      <p:cBhvr>
                                        <p:cTn id="14" dur="1000"/>
                                        <p:tgtEl>
                                          <p:spTgt spid="9">
                                            <p:txEl>
                                              <p:pRg st="8" end="8"/>
                                            </p:txEl>
                                          </p:spTgt>
                                        </p:tgtEl>
                                      </p:cBhvr>
                                    </p:animEffect>
                                    <p:anim calcmode="lin" valueType="num">
                                      <p:cBhvr>
                                        <p:cTn id="1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animEffect transition="in" filter="fade">
                                      <p:cBhvr>
                                        <p:cTn id="21" dur="1000"/>
                                        <p:tgtEl>
                                          <p:spTgt spid="9">
                                            <p:txEl>
                                              <p:pRg st="9" end="9"/>
                                            </p:txEl>
                                          </p:spTgt>
                                        </p:tgtEl>
                                      </p:cBhvr>
                                    </p:animEffect>
                                    <p:anim calcmode="lin" valueType="num">
                                      <p:cBhvr>
                                        <p:cTn id="2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081" y="2477251"/>
            <a:ext cx="8050113" cy="1938992"/>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The Problem  (v. 1)</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lang="en-US" sz="4000" dirty="0">
                <a:solidFill>
                  <a:prstClr val="black"/>
                </a:solidFill>
                <a:latin typeface="Arial Narrow" panose="020B0606020202030204" pitchFamily="34" charset="0"/>
              </a:rPr>
              <a:t>The Failure (v. 2)</a:t>
            </a:r>
            <a:endParaRPr kumimoji="0" lang="en-US" sz="4000" i="0" u="none" strike="noStrike" kern="1200" cap="none" spc="0" normalizeH="0" baseline="0" noProof="0" dirty="0">
              <a:ln>
                <a:noFill/>
              </a:ln>
              <a:effectLst/>
              <a:uLnTx/>
              <a:uFillTx/>
              <a:latin typeface="Arial Narrow" panose="020B0606020202030204" pitchFamily="34" charset="0"/>
            </a:endParaRP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Case at Corinth</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5)</a:t>
            </a:r>
          </a:p>
        </p:txBody>
      </p:sp>
      <p:sp>
        <p:nvSpPr>
          <p:cNvPr id="3" name="TextBox 2"/>
          <p:cNvSpPr txBox="1"/>
          <p:nvPr/>
        </p:nvSpPr>
        <p:spPr>
          <a:xfrm>
            <a:off x="2257665" y="3235710"/>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A Fornicator in Their Midst</a:t>
            </a:r>
          </a:p>
        </p:txBody>
      </p:sp>
      <p:sp>
        <p:nvSpPr>
          <p:cNvPr id="7" name="TextBox 6"/>
          <p:cNvSpPr txBox="1"/>
          <p:nvPr/>
        </p:nvSpPr>
        <p:spPr>
          <a:xfrm>
            <a:off x="2257665" y="4133119"/>
            <a:ext cx="6886336" cy="461665"/>
          </a:xfrm>
          <a:prstGeom prst="rect">
            <a:avLst/>
          </a:prstGeom>
          <a:noFill/>
        </p:spPr>
        <p:txBody>
          <a:bodyPr wrap="square" rtlCol="0">
            <a:spAutoFit/>
          </a:bodyPr>
          <a:lstStyle/>
          <a:p>
            <a:r>
              <a:rPr lang="en-US" sz="2400" i="1" dirty="0">
                <a:solidFill>
                  <a:srgbClr val="0070C0"/>
                </a:solidFill>
                <a:latin typeface="Arial Narrow" panose="020B0606020202030204" pitchFamily="34" charset="0"/>
              </a:rPr>
              <a:t>Not Dealt With the Fornicator Properly </a:t>
            </a:r>
          </a:p>
        </p:txBody>
      </p:sp>
      <p:sp>
        <p:nvSpPr>
          <p:cNvPr id="6" name="TextBox 5">
            <a:extLst>
              <a:ext uri="{FF2B5EF4-FFF2-40B4-BE49-F238E27FC236}">
                <a16:creationId xmlns:a16="http://schemas.microsoft.com/office/drawing/2014/main" id="{AF1A8844-956D-7499-14AD-200A6395DEAE}"/>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362891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Failure (v. 2)</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467820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Puffed Up</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Filled with pride</a:t>
            </a:r>
          </a:p>
          <a:p>
            <a:pPr marL="1371600" lvl="2" indent="-457200">
              <a:buFont typeface="+mj-lt"/>
              <a:buAutoNum type="alphaLcPeriod"/>
            </a:pPr>
            <a:r>
              <a:rPr lang="en-US" sz="2400" dirty="0">
                <a:solidFill>
                  <a:prstClr val="black"/>
                </a:solidFill>
                <a:latin typeface="Arial Narrow" panose="020B0606020202030204" pitchFamily="34" charset="0"/>
              </a:rPr>
              <a:t>Not because of fornication or toleration</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Though,</a:t>
            </a:r>
            <a:r>
              <a:rPr kumimoji="0" lang="en-US" sz="2400" u="none" strike="noStrike" kern="1200" cap="none" spc="0" normalizeH="0" noProof="0" dirty="0">
                <a:ln>
                  <a:noFill/>
                </a:ln>
                <a:solidFill>
                  <a:prstClr val="black"/>
                </a:solidFill>
                <a:effectLst/>
                <a:uLnTx/>
                <a:uFillTx/>
                <a:latin typeface="Arial Narrow" panose="020B0606020202030204" pitchFamily="34" charset="0"/>
              </a:rPr>
              <a:t> that could be possible: </a:t>
            </a:r>
          </a:p>
          <a:p>
            <a:pPr marL="1828800" lvl="3" indent="-457200">
              <a:buFont typeface="Arial" panose="020B0604020202020204" pitchFamily="34" charset="0"/>
              <a:buChar char="•"/>
            </a:pPr>
            <a:r>
              <a:rPr lang="en-US" sz="2400" baseline="0" dirty="0">
                <a:solidFill>
                  <a:prstClr val="black"/>
                </a:solidFill>
                <a:latin typeface="Arial Narrow" panose="020B0606020202030204" pitchFamily="34" charset="0"/>
              </a:rPr>
              <a:t>Person</a:t>
            </a:r>
            <a:r>
              <a:rPr lang="en-US" sz="2400" dirty="0">
                <a:solidFill>
                  <a:prstClr val="black"/>
                </a:solidFill>
                <a:latin typeface="Arial Narrow" panose="020B0606020202030204" pitchFamily="34" charset="0"/>
              </a:rPr>
              <a:t> could be prominent – have money – influential, etc.</a:t>
            </a:r>
          </a:p>
          <a:p>
            <a:pPr marL="1828800" lvl="3" indent="-457200">
              <a:buFont typeface="Arial" panose="020B0604020202020204" pitchFamily="34" charset="0"/>
              <a:buChar char="•"/>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Could boast that they were tolerant</a:t>
            </a:r>
          </a:p>
          <a:p>
            <a:pPr marL="1371600" lvl="2" indent="-457200">
              <a:buFont typeface="+mj-lt"/>
              <a:buAutoNum type="alphaLcPeriod"/>
            </a:pPr>
            <a:r>
              <a:rPr lang="en-US" sz="2400" dirty="0">
                <a:solidFill>
                  <a:prstClr val="black"/>
                </a:solidFill>
                <a:latin typeface="Arial Narrow" panose="020B0606020202030204" pitchFamily="34" charset="0"/>
              </a:rPr>
              <a:t>In spite of the true condition of the church</a:t>
            </a:r>
          </a:p>
          <a:p>
            <a:pPr marL="1371600" lvl="2" indent="-457200">
              <a:buFont typeface="+mj-lt"/>
              <a:buAutoNum type="alphaLcPeriod"/>
            </a:pPr>
            <a:endParaRPr lang="en-US" sz="1000" dirty="0">
              <a:solidFill>
                <a:prstClr val="black"/>
              </a:solidFill>
              <a:latin typeface="Arial Narrow" panose="020B0606020202030204" pitchFamily="34" charset="0"/>
            </a:endParaRPr>
          </a:p>
          <a:p>
            <a:pPr marL="914400" lvl="1" indent="-457200">
              <a:buFont typeface="+mj-lt"/>
              <a:buAutoNum type="arabicPeriod"/>
            </a:pPr>
            <a:r>
              <a:rPr lang="en-US" sz="2400" i="1" dirty="0">
                <a:solidFill>
                  <a:prstClr val="black"/>
                </a:solidFill>
                <a:latin typeface="Arial Narrow" panose="020B0606020202030204" pitchFamily="34" charset="0"/>
              </a:rPr>
              <a:t>Why would they be filled with pride?</a:t>
            </a:r>
          </a:p>
          <a:p>
            <a:pPr marL="1371600" lvl="2" indent="-457200">
              <a:buFont typeface="+mj-lt"/>
              <a:buAutoNum type="alphaLcPeriod"/>
            </a:pPr>
            <a:r>
              <a:rPr lang="en-US" sz="2400" dirty="0">
                <a:solidFill>
                  <a:prstClr val="black"/>
                </a:solidFill>
                <a:latin typeface="Arial Narrow" panose="020B0606020202030204" pitchFamily="34" charset="0"/>
              </a:rPr>
              <a:t>Because of spiritual gifts (1:7; 4:6)</a:t>
            </a:r>
          </a:p>
          <a:p>
            <a:pPr marL="1371600" lvl="2" indent="-457200">
              <a:buFont typeface="+mj-lt"/>
              <a:buAutoNum type="alphaLcPeriod"/>
            </a:pPr>
            <a:r>
              <a:rPr lang="en-US" sz="2400" dirty="0">
                <a:solidFill>
                  <a:prstClr val="black"/>
                </a:solidFill>
                <a:latin typeface="Arial Narrow" panose="020B0606020202030204" pitchFamily="34" charset="0"/>
              </a:rPr>
              <a:t>Perhaps things that they thought to be great about the church</a:t>
            </a:r>
          </a:p>
        </p:txBody>
      </p:sp>
      <p:sp>
        <p:nvSpPr>
          <p:cNvPr id="5" name="TextBox 4"/>
          <p:cNvSpPr txBox="1"/>
          <p:nvPr/>
        </p:nvSpPr>
        <p:spPr>
          <a:xfrm rot="16200000">
            <a:off x="-2244537" y="3198164"/>
            <a:ext cx="6858002"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Not Dealt With the Fornicator Properly </a:t>
            </a:r>
          </a:p>
        </p:txBody>
      </p:sp>
    </p:spTree>
    <p:extLst>
      <p:ext uri="{BB962C8B-B14F-4D97-AF65-F5344CB8AC3E}">
        <p14:creationId xmlns:p14="http://schemas.microsoft.com/office/powerpoint/2010/main" val="4016031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1000"/>
                                        <p:tgtEl>
                                          <p:spTgt spid="9">
                                            <p:txEl>
                                              <p:pRg st="8" end="8"/>
                                            </p:txEl>
                                          </p:spTgt>
                                        </p:tgtEl>
                                      </p:cBhvr>
                                    </p:animEffect>
                                    <p:anim calcmode="lin" valueType="num">
                                      <p:cBhvr>
                                        <p:cTn id="5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fade">
                                      <p:cBhvr>
                                        <p:cTn id="56" dur="1000"/>
                                        <p:tgtEl>
                                          <p:spTgt spid="9">
                                            <p:txEl>
                                              <p:pRg st="9" end="9"/>
                                            </p:txEl>
                                          </p:spTgt>
                                        </p:tgtEl>
                                      </p:cBhvr>
                                    </p:animEffect>
                                    <p:anim calcmode="lin" valueType="num">
                                      <p:cBhvr>
                                        <p:cTn id="57"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animEffect transition="in" filter="fade">
                                      <p:cBhvr>
                                        <p:cTn id="63" dur="1000"/>
                                        <p:tgtEl>
                                          <p:spTgt spid="9">
                                            <p:txEl>
                                              <p:pRg st="10" end="10"/>
                                            </p:txEl>
                                          </p:spTgt>
                                        </p:tgtEl>
                                      </p:cBhvr>
                                    </p:animEffect>
                                    <p:anim calcmode="lin" valueType="num">
                                      <p:cBhvr>
                                        <p:cTn id="64"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Failure (v. 2)</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504753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Puffed Up</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Mourned</a:t>
            </a:r>
            <a:endParaRPr lang="en-US" sz="2400" dirty="0">
              <a:solidFill>
                <a:prstClr val="black"/>
              </a:solidFill>
              <a:latin typeface="Arial Narrow" panose="020B0606020202030204" pitchFamily="34" charset="0"/>
            </a:endParaRPr>
          </a:p>
          <a:p>
            <a:pPr marL="914400" lvl="1" indent="-457200">
              <a:buFont typeface="+mj-lt"/>
              <a:buAutoNum type="arabicPeriod"/>
            </a:pPr>
            <a:r>
              <a:rPr lang="en-US" sz="2400" i="1" dirty="0">
                <a:solidFill>
                  <a:prstClr val="black"/>
                </a:solidFill>
                <a:latin typeface="Arial Narrow" panose="020B0606020202030204" pitchFamily="34" charset="0"/>
              </a:rPr>
              <a:t>S</a:t>
            </a:r>
            <a:r>
              <a:rPr kumimoji="0" lang="en-US" sz="2400" i="1" u="none" strike="noStrike" kern="1200" cap="none" spc="0" normalizeH="0" baseline="0" noProof="0" dirty="0" err="1">
                <a:ln>
                  <a:noFill/>
                </a:ln>
                <a:solidFill>
                  <a:prstClr val="black"/>
                </a:solidFill>
                <a:effectLst/>
                <a:uLnTx/>
                <a:uFillTx/>
                <a:latin typeface="Arial Narrow" panose="020B0606020202030204" pitchFamily="34" charset="0"/>
              </a:rPr>
              <a:t>hould</a:t>
            </a: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 have mourned</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&amp; had sorrow for sin</a:t>
            </a:r>
          </a:p>
          <a:p>
            <a:pPr marL="914400" lvl="1" indent="-457200">
              <a:buFont typeface="+mj-lt"/>
              <a:buAutoNum type="arabicPeriod"/>
            </a:pPr>
            <a:r>
              <a:rPr lang="en-US" sz="2400" dirty="0">
                <a:latin typeface="Arial Narrow" panose="020B0606020202030204" pitchFamily="34" charset="0"/>
              </a:rPr>
              <a:t>Word means: “to </a:t>
            </a:r>
            <a:r>
              <a:rPr lang="en-US" sz="2400" i="1" dirty="0">
                <a:latin typeface="Arial Narrow" panose="020B0606020202030204" pitchFamily="34" charset="0"/>
              </a:rPr>
              <a:t>grieve (the feeling or the act):—mourn, (be-) wail.” (Strong’s)</a:t>
            </a:r>
          </a:p>
          <a:p>
            <a:pPr marL="914400" lvl="1" indent="-457200">
              <a:buFont typeface="+mj-lt"/>
              <a:buAutoNum type="arabicPeriod"/>
            </a:pPr>
            <a:r>
              <a:rPr lang="en-US" sz="2400" i="1" dirty="0">
                <a:solidFill>
                  <a:prstClr val="black"/>
                </a:solidFill>
                <a:latin typeface="Arial Narrow" panose="020B0606020202030204" pitchFamily="34" charset="0"/>
              </a:rPr>
              <a:t>Grief is the motive that should drive any action a church takes</a:t>
            </a:r>
          </a:p>
          <a:p>
            <a:pPr marL="914400" lvl="1" indent="-457200">
              <a:buFont typeface="+mj-lt"/>
              <a:buAutoNum type="arabicPeriod"/>
            </a:pPr>
            <a:r>
              <a:rPr lang="en-US" sz="2400" i="1" dirty="0">
                <a:solidFill>
                  <a:prstClr val="black"/>
                </a:solidFill>
                <a:latin typeface="Arial Narrow" panose="020B0606020202030204" pitchFamily="34" charset="0"/>
              </a:rPr>
              <a:t>“In view of this, we can well recognize that there are many congregations today which blatantly boast of their accomplishments, but which would be much more in character if they put on the sackcloth and ashes of deep grief at the sins which they have tolerated” </a:t>
            </a:r>
            <a:r>
              <a:rPr lang="en-US" sz="2400" dirty="0">
                <a:solidFill>
                  <a:prstClr val="black"/>
                </a:solidFill>
                <a:latin typeface="Arial Narrow" panose="020B0606020202030204" pitchFamily="34" charset="0"/>
              </a:rPr>
              <a:t>(WCK, </a:t>
            </a:r>
            <a:r>
              <a:rPr lang="en-US" sz="2400" i="1" dirty="0">
                <a:solidFill>
                  <a:prstClr val="black"/>
                </a:solidFill>
                <a:latin typeface="Arial Narrow" panose="020B0606020202030204" pitchFamily="34" charset="0"/>
              </a:rPr>
              <a:t>A Clean Church</a:t>
            </a:r>
            <a:r>
              <a:rPr lang="en-US" sz="2400" dirty="0">
                <a:solidFill>
                  <a:prstClr val="black"/>
                </a:solidFill>
                <a:latin typeface="Arial Narrow" panose="020B0606020202030204" pitchFamily="34" charset="0"/>
              </a:rPr>
              <a:t>, 95)</a:t>
            </a:r>
          </a:p>
        </p:txBody>
      </p:sp>
      <p:sp>
        <p:nvSpPr>
          <p:cNvPr id="5" name="TextBox 4"/>
          <p:cNvSpPr txBox="1"/>
          <p:nvPr/>
        </p:nvSpPr>
        <p:spPr>
          <a:xfrm rot="16200000">
            <a:off x="-2244537" y="3198164"/>
            <a:ext cx="6858002"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Not Dealt With the Fornicator Properly </a:t>
            </a:r>
          </a:p>
        </p:txBody>
      </p:sp>
    </p:spTree>
    <p:extLst>
      <p:ext uri="{BB962C8B-B14F-4D97-AF65-F5344CB8AC3E}">
        <p14:creationId xmlns:p14="http://schemas.microsoft.com/office/powerpoint/2010/main" val="1181396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Failure (v. 2)</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298543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Puffed Up</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Mourned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Taken Him Away</a:t>
            </a:r>
            <a:endParaRPr lang="en-US" sz="2400" dirty="0">
              <a:solidFill>
                <a:prstClr val="black"/>
              </a:solidFill>
              <a:latin typeface="Arial Narrow" panose="020B0606020202030204" pitchFamily="34" charset="0"/>
            </a:endParaRPr>
          </a:p>
          <a:p>
            <a:pPr marL="914400" lvl="1" indent="-457200">
              <a:buFont typeface="+mj-lt"/>
              <a:buAutoNum type="arabicPeriod"/>
            </a:pPr>
            <a:r>
              <a:rPr lang="en-US" sz="2400" i="1" dirty="0">
                <a:solidFill>
                  <a:prstClr val="black"/>
                </a:solidFill>
                <a:latin typeface="Arial Narrow" panose="020B0606020202030204" pitchFamily="34" charset="0"/>
              </a:rPr>
              <a:t>Mourning / sorrow should lead to action – taking him away</a:t>
            </a:r>
          </a:p>
          <a:p>
            <a:pPr marL="914400" lvl="1" indent="-457200">
              <a:buFont typeface="+mj-lt"/>
              <a:buAutoNum type="arabicPeriod"/>
            </a:pPr>
            <a:r>
              <a:rPr lang="en-US" sz="2400" i="1" dirty="0">
                <a:solidFill>
                  <a:prstClr val="black"/>
                </a:solidFill>
                <a:latin typeface="Arial Narrow" panose="020B0606020202030204" pitchFamily="34" charset="0"/>
              </a:rPr>
              <a:t>Means to withdraw from him</a:t>
            </a:r>
          </a:p>
          <a:p>
            <a:pPr marL="914400" lvl="1" indent="-457200">
              <a:buFont typeface="+mj-lt"/>
              <a:buAutoNum type="arabicPeriod"/>
            </a:pPr>
            <a:r>
              <a:rPr lang="en-US" sz="2400" i="1" dirty="0">
                <a:solidFill>
                  <a:prstClr val="black"/>
                </a:solidFill>
                <a:latin typeface="Arial Narrow" panose="020B0606020202030204" pitchFamily="34" charset="0"/>
              </a:rPr>
              <a:t>More details given in the instructions (vv. 3-13)</a:t>
            </a:r>
            <a:endParaRPr lang="en-US" sz="2400" dirty="0">
              <a:solidFill>
                <a:prstClr val="black"/>
              </a:solidFill>
              <a:latin typeface="Arial Narrow" panose="020B0606020202030204" pitchFamily="34" charset="0"/>
            </a:endParaRPr>
          </a:p>
        </p:txBody>
      </p:sp>
      <p:sp>
        <p:nvSpPr>
          <p:cNvPr id="5" name="TextBox 4"/>
          <p:cNvSpPr txBox="1"/>
          <p:nvPr/>
        </p:nvSpPr>
        <p:spPr>
          <a:xfrm rot="16200000">
            <a:off x="-2244537" y="3198164"/>
            <a:ext cx="6858002"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Not Dealt With the Fornicator Properly </a:t>
            </a:r>
          </a:p>
        </p:txBody>
      </p:sp>
    </p:spTree>
    <p:extLst>
      <p:ext uri="{BB962C8B-B14F-4D97-AF65-F5344CB8AC3E}">
        <p14:creationId xmlns:p14="http://schemas.microsoft.com/office/powerpoint/2010/main" val="4010542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1000"/>
                                        <p:tgtEl>
                                          <p:spTgt spid="9">
                                            <p:txEl>
                                              <p:pRg st="6" end="6"/>
                                            </p:txEl>
                                          </p:spTgt>
                                        </p:tgtEl>
                                      </p:cBhvr>
                                    </p:animEffect>
                                    <p:anim calcmode="lin" valueType="num">
                                      <p:cBhvr>
                                        <p:cTn id="1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081" y="2477251"/>
            <a:ext cx="8050113" cy="2862322"/>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The Problem  (v. 1)</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lang="en-US" sz="4000" dirty="0">
                <a:solidFill>
                  <a:schemeClr val="bg1"/>
                </a:solidFill>
                <a:effectLst>
                  <a:outerShdw blurRad="38100" dist="38100" dir="2700000" algn="tl">
                    <a:srgbClr val="000000">
                      <a:alpha val="43137"/>
                    </a:srgbClr>
                  </a:outerShdw>
                </a:effectLst>
                <a:latin typeface="Arial Narrow" panose="020B0606020202030204" pitchFamily="34" charset="0"/>
              </a:rPr>
              <a:t>The Failure (v. 2)</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i="0" u="none" strike="noStrike" kern="1200" cap="none" spc="0" normalizeH="0" baseline="0" noProof="0" dirty="0">
                <a:ln>
                  <a:noFill/>
                </a:ln>
                <a:solidFill>
                  <a:prstClr val="black"/>
                </a:solidFill>
                <a:effectLst/>
                <a:uLnTx/>
                <a:uFillTx/>
                <a:latin typeface="Arial Narrow" panose="020B0606020202030204" pitchFamily="34" charset="0"/>
              </a:rPr>
              <a:t>The Instruction (vv. 3-13)</a:t>
            </a:r>
            <a:endParaRPr kumimoji="0" lang="en-US" sz="4000" i="0" u="none" strike="noStrike" kern="1200" cap="none" spc="0" normalizeH="0" baseline="0" noProof="0" dirty="0">
              <a:ln>
                <a:noFill/>
              </a:ln>
              <a:effectLst/>
              <a:uLnTx/>
              <a:uFillTx/>
              <a:latin typeface="Arial Narrow" panose="020B0606020202030204" pitchFamily="34" charset="0"/>
            </a:endParaRP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Case at Corinth</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5)</a:t>
            </a:r>
          </a:p>
        </p:txBody>
      </p:sp>
      <p:sp>
        <p:nvSpPr>
          <p:cNvPr id="3" name="TextBox 2"/>
          <p:cNvSpPr txBox="1"/>
          <p:nvPr/>
        </p:nvSpPr>
        <p:spPr>
          <a:xfrm>
            <a:off x="2257665" y="3235710"/>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A Fornicator in Their Midst</a:t>
            </a:r>
          </a:p>
        </p:txBody>
      </p:sp>
      <p:sp>
        <p:nvSpPr>
          <p:cNvPr id="7" name="TextBox 6"/>
          <p:cNvSpPr txBox="1"/>
          <p:nvPr/>
        </p:nvSpPr>
        <p:spPr>
          <a:xfrm>
            <a:off x="2257665" y="4133119"/>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Not Dealt With the Fornicator Properly </a:t>
            </a:r>
          </a:p>
        </p:txBody>
      </p:sp>
      <p:sp>
        <p:nvSpPr>
          <p:cNvPr id="8" name="TextBox 7"/>
          <p:cNvSpPr txBox="1"/>
          <p:nvPr/>
        </p:nvSpPr>
        <p:spPr>
          <a:xfrm>
            <a:off x="2257665" y="5052482"/>
            <a:ext cx="6886336" cy="461665"/>
          </a:xfrm>
          <a:prstGeom prst="rect">
            <a:avLst/>
          </a:prstGeom>
          <a:noFill/>
        </p:spPr>
        <p:txBody>
          <a:bodyPr wrap="square" rtlCol="0">
            <a:spAutoFit/>
          </a:bodyPr>
          <a:lstStyle/>
          <a:p>
            <a:r>
              <a:rPr lang="en-US" sz="2400" i="1" dirty="0">
                <a:solidFill>
                  <a:srgbClr val="0070C0"/>
                </a:solidFill>
                <a:latin typeface="Arial Narrow" panose="020B0606020202030204" pitchFamily="34" charset="0"/>
              </a:rPr>
              <a:t>Put the Fornicator Away from You</a:t>
            </a:r>
          </a:p>
        </p:txBody>
      </p:sp>
      <p:sp>
        <p:nvSpPr>
          <p:cNvPr id="6" name="TextBox 5">
            <a:extLst>
              <a:ext uri="{FF2B5EF4-FFF2-40B4-BE49-F238E27FC236}">
                <a16:creationId xmlns:a16="http://schemas.microsoft.com/office/drawing/2014/main" id="{57618249-F2C6-6EA6-59F4-CD03F3F9E8DA}"/>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2888075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467820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Already concluded the obvious (v. 3)</a:t>
            </a:r>
          </a:p>
          <a:p>
            <a:pPr marL="1371600" lvl="2" indent="-457200">
              <a:buFont typeface="+mj-lt"/>
              <a:buAutoNum type="alphaLcPeriod"/>
            </a:pPr>
            <a:r>
              <a:rPr lang="en-US" sz="2400" dirty="0">
                <a:solidFill>
                  <a:prstClr val="black"/>
                </a:solidFill>
                <a:latin typeface="Arial Narrow" panose="020B0606020202030204" pitchFamily="34" charset="0"/>
              </a:rPr>
              <a:t>Conclusion about what should be done – was decided as if he were present with the church</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Facts</a:t>
            </a:r>
            <a:r>
              <a:rPr kumimoji="0" lang="en-US" sz="2400" u="none" strike="noStrike" kern="1200" cap="none" spc="0" normalizeH="0" noProof="0" dirty="0">
                <a:ln>
                  <a:noFill/>
                </a:ln>
                <a:solidFill>
                  <a:prstClr val="black"/>
                </a:solidFill>
                <a:effectLst/>
                <a:uLnTx/>
                <a:uFillTx/>
                <a:latin typeface="Arial Narrow" panose="020B0606020202030204" pitchFamily="34" charset="0"/>
              </a:rPr>
              <a:t> cannot be denied!</a:t>
            </a:r>
          </a:p>
          <a:p>
            <a:pPr marL="1371600" lvl="2" indent="-457200">
              <a:buFont typeface="+mj-lt"/>
              <a:buAutoNum type="alphaLcPeriod"/>
            </a:pPr>
            <a:endParaRPr kumimoji="0" lang="en-US" sz="1000" u="none" strike="noStrike" kern="1200" cap="none" spc="0" normalizeH="0" noProof="0" dirty="0">
              <a:ln>
                <a:noFill/>
              </a:ln>
              <a:solidFill>
                <a:prstClr val="black"/>
              </a:solidFill>
              <a:effectLst/>
              <a:uLnTx/>
              <a:uFillTx/>
              <a:latin typeface="Arial Narrow" panose="020B0606020202030204" pitchFamily="34" charset="0"/>
            </a:endParaRPr>
          </a:p>
          <a:p>
            <a:pPr marL="914400" lvl="1" indent="-457200">
              <a:buFont typeface="+mj-lt"/>
              <a:buAutoNum type="arabicPeriod"/>
            </a:pPr>
            <a:r>
              <a:rPr lang="en-US" sz="2400" i="1" baseline="0" dirty="0">
                <a:solidFill>
                  <a:prstClr val="black"/>
                </a:solidFill>
                <a:latin typeface="Arial Narrow" panose="020B0606020202030204" pitchFamily="34" charset="0"/>
              </a:rPr>
              <a:t>Authority</a:t>
            </a:r>
            <a:r>
              <a:rPr lang="en-US" sz="2400" i="1" dirty="0">
                <a:solidFill>
                  <a:prstClr val="black"/>
                </a:solidFill>
                <a:latin typeface="Arial Narrow" panose="020B0606020202030204" pitchFamily="34" charset="0"/>
              </a:rPr>
              <a:t> of Christ tells us what to do (v. 4)</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Take direction from the head of the church (</a:t>
            </a:r>
            <a:r>
              <a:rPr kumimoji="0" lang="en-US" sz="2400" u="none" strike="noStrike" kern="1200" cap="none" spc="0" normalizeH="0" baseline="0" noProof="0" dirty="0" err="1">
                <a:ln>
                  <a:noFill/>
                </a:ln>
                <a:solidFill>
                  <a:prstClr val="black"/>
                </a:solidFill>
                <a:effectLst/>
                <a:uLnTx/>
                <a:uFillTx/>
                <a:latin typeface="Arial Narrow" panose="020B0606020202030204" pitchFamily="34" charset="0"/>
              </a:rPr>
              <a:t>Eph</a:t>
            </a:r>
            <a:r>
              <a:rPr lang="en-US" sz="2400" dirty="0">
                <a:solidFill>
                  <a:prstClr val="black"/>
                </a:solidFill>
                <a:latin typeface="Arial Narrow" panose="020B0606020202030204" pitchFamily="34" charset="0"/>
              </a:rPr>
              <a:t>. 1:22)</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Christ</a:t>
            </a:r>
            <a:r>
              <a:rPr kumimoji="0" lang="en-US" sz="2400" u="none" strike="noStrike" kern="1200" cap="none" spc="0" normalizeH="0" noProof="0" dirty="0">
                <a:ln>
                  <a:noFill/>
                </a:ln>
                <a:solidFill>
                  <a:prstClr val="black"/>
                </a:solidFill>
                <a:effectLst/>
                <a:uLnTx/>
                <a:uFillTx/>
                <a:latin typeface="Arial Narrow" panose="020B0606020202030204" pitchFamily="34" charset="0"/>
              </a:rPr>
              <a:t> endorses the action as long as we act in harmony with the revealed will</a:t>
            </a:r>
          </a:p>
          <a:p>
            <a:pPr marL="1371600" lvl="2" indent="-457200">
              <a:buFont typeface="+mj-lt"/>
              <a:buAutoNum type="alphaLcPeriod"/>
            </a:pPr>
            <a:r>
              <a:rPr lang="en-US" sz="2400" baseline="0" dirty="0">
                <a:solidFill>
                  <a:prstClr val="black"/>
                </a:solidFill>
                <a:latin typeface="Arial Narrow" panose="020B0606020202030204" pitchFamily="34" charset="0"/>
              </a:rPr>
              <a:t>To</a:t>
            </a:r>
            <a:r>
              <a:rPr lang="en-US" sz="2400" dirty="0">
                <a:solidFill>
                  <a:prstClr val="black"/>
                </a:solidFill>
                <a:latin typeface="Arial Narrow" panose="020B0606020202030204" pitchFamily="34" charset="0"/>
              </a:rPr>
              <a:t> ignore or rebel is to reject the authority of Christ!</a:t>
            </a:r>
            <a:endParaRPr kumimoji="0" lang="en-US" sz="240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1209972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1000"/>
                                        <p:tgtEl>
                                          <p:spTgt spid="9">
                                            <p:txEl>
                                              <p:pRg st="8" end="8"/>
                                            </p:txEl>
                                          </p:spTgt>
                                        </p:tgtEl>
                                      </p:cBhvr>
                                    </p:animEffect>
                                    <p:anim calcmode="lin" valueType="num">
                                      <p:cBhvr>
                                        <p:cTn id="5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237964" cy="357020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the action of the elders only or small part of church</a:t>
            </a:r>
          </a:p>
          <a:p>
            <a:pPr marL="914400" lvl="1" indent="-457200">
              <a:buFont typeface="+mj-lt"/>
              <a:buAutoNum type="arabicPeriod"/>
            </a:pPr>
            <a:r>
              <a:rPr lang="en-US" sz="2400" i="1" dirty="0">
                <a:solidFill>
                  <a:prstClr val="black"/>
                </a:solidFill>
                <a:latin typeface="Arial Narrow" panose="020B0606020202030204" pitchFamily="34" charset="0"/>
              </a:rPr>
              <a:t>Something that takes place in the assembly</a:t>
            </a: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Why?</a:t>
            </a:r>
          </a:p>
          <a:p>
            <a:pPr marL="1371600" lvl="2" indent="-457200">
              <a:buFont typeface="+mj-lt"/>
              <a:buAutoNum type="alphaLcPeriod"/>
            </a:pPr>
            <a:r>
              <a:rPr lang="en-US" sz="2400" dirty="0">
                <a:solidFill>
                  <a:prstClr val="black"/>
                </a:solidFill>
                <a:latin typeface="Arial Narrow" panose="020B0606020202030204" pitchFamily="34" charset="0"/>
              </a:rPr>
              <a:t>So rest may fear (Acts 5:11; 1 Tim. 5:19)</a:t>
            </a:r>
          </a:p>
          <a:p>
            <a:pPr marL="1371600" lvl="2" indent="-457200">
              <a:buFont typeface="+mj-lt"/>
              <a:buAutoNum type="alphaLcPeriod"/>
            </a:pPr>
            <a:r>
              <a:rPr lang="en-US" sz="2400" dirty="0">
                <a:solidFill>
                  <a:prstClr val="black"/>
                </a:solidFill>
                <a:latin typeface="Arial Narrow" panose="020B0606020202030204" pitchFamily="34" charset="0"/>
              </a:rPr>
              <a:t>So all can make efforts to restore (Gal. 6:1)</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rPr>
              <a:t>So</a:t>
            </a:r>
            <a:r>
              <a:rPr kumimoji="0" lang="en-US" sz="2400" u="none" strike="noStrike" kern="1200" cap="none" spc="0" normalizeH="0" noProof="0" dirty="0">
                <a:ln>
                  <a:noFill/>
                </a:ln>
                <a:solidFill>
                  <a:prstClr val="black"/>
                </a:solidFill>
                <a:effectLst/>
                <a:uLnTx/>
                <a:uFillTx/>
                <a:latin typeface="Arial Narrow" panose="020B0606020202030204" pitchFamily="34" charset="0"/>
              </a:rPr>
              <a:t> all may know with whom and why they are not to keep company (vv. 9-11)</a:t>
            </a:r>
            <a:endParaRPr kumimoji="0" lang="en-US" sz="240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144224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578619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Save the erring (v. 5)</a:t>
            </a:r>
          </a:p>
          <a:p>
            <a:pPr marL="914400" lvl="1" indent="-457200">
              <a:buFont typeface="+mj-lt"/>
              <a:buAutoNum type="arabicPeriod"/>
            </a:pPr>
            <a:endParaRPr kumimoji="0" lang="en-US" sz="8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lvl="2" indent="-457200">
              <a:buFont typeface="+mj-lt"/>
              <a:buAutoNum type="alphaLcPeriod"/>
            </a:pPr>
            <a:r>
              <a:rPr lang="en-US" sz="2400" dirty="0">
                <a:solidFill>
                  <a:srgbClr val="002060"/>
                </a:solidFill>
                <a:latin typeface="Arial Narrow" panose="020B0606020202030204" pitchFamily="34" charset="0"/>
              </a:rPr>
              <a:t>Deliver him to Satan</a:t>
            </a:r>
          </a:p>
          <a:p>
            <a:pPr marL="1828800" lvl="3" indent="-457200">
              <a:buFont typeface="+mj-lt"/>
              <a:buAutoNum type="arabicParenR"/>
            </a:pPr>
            <a:r>
              <a:rPr kumimoji="0" lang="en-US" sz="2200" u="none" strike="noStrike" kern="1200" cap="none" spc="0" normalizeH="0" baseline="0" noProof="0" dirty="0">
                <a:ln>
                  <a:noFill/>
                </a:ln>
                <a:solidFill>
                  <a:prstClr val="black"/>
                </a:solidFill>
                <a:effectLst/>
                <a:uLnTx/>
                <a:uFillTx/>
                <a:latin typeface="Arial Narrow" panose="020B0606020202030204" pitchFamily="34" charset="0"/>
              </a:rPr>
              <a:t>Two</a:t>
            </a:r>
            <a:r>
              <a:rPr kumimoji="0" lang="en-US" sz="2200" u="none" strike="noStrike" kern="1200" cap="none" spc="0" normalizeH="0" noProof="0" dirty="0">
                <a:ln>
                  <a:noFill/>
                </a:ln>
                <a:solidFill>
                  <a:prstClr val="black"/>
                </a:solidFill>
                <a:effectLst/>
                <a:uLnTx/>
                <a:uFillTx/>
                <a:latin typeface="Arial Narrow" panose="020B0606020202030204" pitchFamily="34" charset="0"/>
              </a:rPr>
              <a:t> realms: kingdom of God &amp; kingdom of Satan</a:t>
            </a:r>
          </a:p>
          <a:p>
            <a:pPr marL="1828800" lvl="3" indent="-457200">
              <a:buFont typeface="+mj-lt"/>
              <a:buAutoNum type="arabicParenR"/>
            </a:pPr>
            <a:r>
              <a:rPr lang="en-US" sz="2200" noProof="0" dirty="0">
                <a:solidFill>
                  <a:prstClr val="black"/>
                </a:solidFill>
                <a:latin typeface="Arial Narrow" panose="020B0606020202030204" pitchFamily="34" charset="0"/>
              </a:rPr>
              <a:t>Identifying the realm in which the person has chosen to live</a:t>
            </a:r>
          </a:p>
          <a:p>
            <a:pPr marL="1828800" lvl="3" indent="-457200">
              <a:buFont typeface="+mj-lt"/>
              <a:buAutoNum type="arabicParenR"/>
            </a:pPr>
            <a:r>
              <a:rPr kumimoji="0" lang="en-US" sz="2200" u="none" strike="noStrike" kern="1200" cap="none" spc="0" normalizeH="0" baseline="0" dirty="0">
                <a:ln>
                  <a:noFill/>
                </a:ln>
                <a:solidFill>
                  <a:prstClr val="black"/>
                </a:solidFill>
                <a:effectLst/>
                <a:uLnTx/>
                <a:uFillTx/>
                <a:latin typeface="Arial Narrow" panose="020B0606020202030204" pitchFamily="34" charset="0"/>
              </a:rPr>
              <a:t>Let</a:t>
            </a:r>
            <a:r>
              <a:rPr kumimoji="0" lang="en-US" sz="2200" u="none" strike="noStrike" kern="1200" cap="none" spc="0" normalizeH="0" dirty="0">
                <a:ln>
                  <a:noFill/>
                </a:ln>
                <a:solidFill>
                  <a:prstClr val="black"/>
                </a:solidFill>
                <a:effectLst/>
                <a:uLnTx/>
                <a:uFillTx/>
                <a:latin typeface="Arial Narrow" panose="020B0606020202030204" pitchFamily="34" charset="0"/>
              </a:rPr>
              <a:t> live that life &amp; face consequences</a:t>
            </a:r>
          </a:p>
          <a:p>
            <a:pPr marL="1828800" lvl="3" indent="-457200">
              <a:buFont typeface="+mj-lt"/>
              <a:buAutoNum type="arabicParenR"/>
            </a:pPr>
            <a:r>
              <a:rPr lang="en-US" sz="2200" baseline="0" noProof="0" dirty="0">
                <a:solidFill>
                  <a:prstClr val="black"/>
                </a:solidFill>
                <a:latin typeface="Arial Narrow" panose="020B0606020202030204" pitchFamily="34" charset="0"/>
              </a:rPr>
              <a:t>But</a:t>
            </a:r>
            <a:r>
              <a:rPr lang="en-US" sz="2200" noProof="0" dirty="0">
                <a:solidFill>
                  <a:prstClr val="black"/>
                </a:solidFill>
                <a:latin typeface="Arial Narrow" panose="020B0606020202030204" pitchFamily="34" charset="0"/>
              </a:rPr>
              <a:t> not be identified with God’s people at same time!</a:t>
            </a:r>
          </a:p>
          <a:p>
            <a:pPr marL="1828800" lvl="3" indent="-457200">
              <a:buFont typeface="+mj-lt"/>
              <a:buAutoNum type="arabicParenR"/>
            </a:pPr>
            <a:endParaRPr lang="en-US" sz="800" noProof="0" dirty="0">
              <a:solidFill>
                <a:prstClr val="black"/>
              </a:solidFill>
              <a:latin typeface="Arial Narrow" panose="020B0606020202030204" pitchFamily="34" charset="0"/>
            </a:endParaRPr>
          </a:p>
          <a:p>
            <a:pPr marL="1371600" lvl="2" indent="-457200">
              <a:buFont typeface="+mj-lt"/>
              <a:buAutoNum type="alphaLcPeriod"/>
            </a:pPr>
            <a:r>
              <a:rPr kumimoji="0" lang="en-US" sz="2400" u="none" strike="noStrike" kern="1200" cap="none" spc="0" normalizeH="0" baseline="0" dirty="0">
                <a:ln>
                  <a:noFill/>
                </a:ln>
                <a:solidFill>
                  <a:srgbClr val="002060"/>
                </a:solidFill>
                <a:effectLst/>
                <a:uLnTx/>
                <a:uFillTx/>
                <a:latin typeface="Arial Narrow" panose="020B0606020202030204" pitchFamily="34" charset="0"/>
              </a:rPr>
              <a:t>For destruction of</a:t>
            </a:r>
            <a:r>
              <a:rPr kumimoji="0" lang="en-US" sz="2400" u="none" strike="noStrike" kern="1200" cap="none" spc="0" normalizeH="0" dirty="0">
                <a:ln>
                  <a:noFill/>
                </a:ln>
                <a:solidFill>
                  <a:srgbClr val="002060"/>
                </a:solidFill>
                <a:effectLst/>
                <a:uLnTx/>
                <a:uFillTx/>
                <a:latin typeface="Arial Narrow" panose="020B0606020202030204" pitchFamily="34" charset="0"/>
              </a:rPr>
              <a:t> flesh </a:t>
            </a:r>
            <a:r>
              <a:rPr kumimoji="0" lang="en-US" sz="2400" u="none" strike="noStrike" kern="1200" cap="none" spc="0" normalizeH="0" dirty="0">
                <a:ln>
                  <a:noFill/>
                </a:ln>
                <a:solidFill>
                  <a:prstClr val="black"/>
                </a:solidFill>
                <a:effectLst/>
                <a:uLnTx/>
                <a:uFillTx/>
                <a:latin typeface="Arial Narrow" panose="020B0606020202030204" pitchFamily="34" charset="0"/>
              </a:rPr>
              <a:t>– </a:t>
            </a:r>
          </a:p>
          <a:p>
            <a:pPr marL="1828800" lvl="3" indent="-457200">
              <a:buFont typeface="+mj-lt"/>
              <a:buAutoNum type="arabicParenR"/>
            </a:pPr>
            <a:r>
              <a:rPr lang="en-US" sz="2200" baseline="0" noProof="0" dirty="0">
                <a:solidFill>
                  <a:prstClr val="black"/>
                </a:solidFill>
                <a:latin typeface="Arial Narrow" panose="020B0606020202030204" pitchFamily="34" charset="0"/>
              </a:rPr>
              <a:t>Desires of the flesh to</a:t>
            </a:r>
            <a:r>
              <a:rPr lang="en-US" sz="2200" noProof="0" dirty="0">
                <a:solidFill>
                  <a:prstClr val="black"/>
                </a:solidFill>
                <a:latin typeface="Arial Narrow" panose="020B0606020202030204" pitchFamily="34" charset="0"/>
              </a:rPr>
              <a:t> be destroyed – Sin cease</a:t>
            </a:r>
          </a:p>
          <a:p>
            <a:pPr marL="1828800" lvl="3" indent="-457200">
              <a:buFont typeface="+mj-lt"/>
              <a:buAutoNum type="arabicParenR"/>
            </a:pPr>
            <a:r>
              <a:rPr kumimoji="0" lang="en-US" sz="2200" u="none" strike="noStrike" kern="1200" cap="none" spc="0" normalizeH="0" baseline="0" dirty="0">
                <a:ln>
                  <a:noFill/>
                </a:ln>
                <a:solidFill>
                  <a:prstClr val="black"/>
                </a:solidFill>
                <a:effectLst/>
                <a:uLnTx/>
                <a:uFillTx/>
                <a:latin typeface="Arial Narrow" panose="020B0606020202030204" pitchFamily="34" charset="0"/>
              </a:rPr>
              <a:t>Parallel: 1 Tim. 1:20</a:t>
            </a:r>
          </a:p>
          <a:p>
            <a:pPr marL="1828800" lvl="3" indent="-457200">
              <a:buFont typeface="+mj-lt"/>
              <a:buAutoNum type="arabicParenR"/>
            </a:pPr>
            <a:endParaRPr kumimoji="0" lang="en-US" sz="800" u="none" strike="noStrike" kern="1200" cap="none" spc="0" normalizeH="0" baseline="0" dirty="0">
              <a:ln>
                <a:noFill/>
              </a:ln>
              <a:solidFill>
                <a:prstClr val="black"/>
              </a:solidFill>
              <a:effectLst/>
              <a:uLnTx/>
              <a:uFillTx/>
              <a:latin typeface="Arial Narrow" panose="020B0606020202030204" pitchFamily="34" charset="0"/>
            </a:endParaRPr>
          </a:p>
          <a:p>
            <a:pPr marL="1371600" lvl="2" indent="-457200">
              <a:buFont typeface="+mj-lt"/>
              <a:buAutoNum type="alphaLcPeriod"/>
            </a:pPr>
            <a:r>
              <a:rPr lang="en-US" sz="2400" noProof="0" dirty="0">
                <a:solidFill>
                  <a:srgbClr val="002060"/>
                </a:solidFill>
                <a:latin typeface="Arial Narrow" panose="020B0606020202030204" pitchFamily="34" charset="0"/>
              </a:rPr>
              <a:t>Spirit might be saved</a:t>
            </a:r>
            <a:endParaRPr kumimoji="0" lang="en-US" sz="2400" u="none" strike="noStrike" kern="1200" cap="none" spc="0" normalizeH="0" baseline="0" noProof="0" dirty="0">
              <a:ln>
                <a:noFill/>
              </a:ln>
              <a:solidFill>
                <a:srgbClr val="002060"/>
              </a:solidFill>
              <a:effectLst/>
              <a:uLnTx/>
              <a:uFillTx/>
              <a:latin typeface="Arial Narrow" panose="020B0606020202030204" pitchFamily="34" charset="0"/>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63391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7" end="7"/>
                                            </p:txEl>
                                          </p:spTgt>
                                        </p:tgtEl>
                                        <p:attrNameLst>
                                          <p:attrName>style.visibility</p:attrName>
                                        </p:attrNameLst>
                                      </p:cBhvr>
                                      <p:to>
                                        <p:strVal val="visible"/>
                                      </p:to>
                                    </p:set>
                                    <p:animEffect transition="in" filter="fade">
                                      <p:cBhvr>
                                        <p:cTn id="14" dur="1000"/>
                                        <p:tgtEl>
                                          <p:spTgt spid="9">
                                            <p:txEl>
                                              <p:pRg st="7" end="7"/>
                                            </p:txEl>
                                          </p:spTgt>
                                        </p:tgtEl>
                                      </p:cBhvr>
                                    </p:animEffect>
                                    <p:anim calcmode="lin" valueType="num">
                                      <p:cBhvr>
                                        <p:cTn id="1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1000"/>
                                        <p:tgtEl>
                                          <p:spTgt spid="9">
                                            <p:txEl>
                                              <p:pRg st="8" end="8"/>
                                            </p:txEl>
                                          </p:spTgt>
                                        </p:tgtEl>
                                      </p:cBhvr>
                                    </p:animEffect>
                                    <p:anim calcmode="lin" valueType="num">
                                      <p:cBhvr>
                                        <p:cTn id="2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1000"/>
                                        <p:tgtEl>
                                          <p:spTgt spid="9">
                                            <p:txEl>
                                              <p:pRg st="10" end="10"/>
                                            </p:txEl>
                                          </p:spTgt>
                                        </p:tgtEl>
                                      </p:cBhvr>
                                    </p:animEffect>
                                    <p:anim calcmode="lin" valueType="num">
                                      <p:cBhvr>
                                        <p:cTn id="3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1000"/>
                                        <p:tgtEl>
                                          <p:spTgt spid="9">
                                            <p:txEl>
                                              <p:pRg st="11" end="11"/>
                                            </p:txEl>
                                          </p:spTgt>
                                        </p:tgtEl>
                                      </p:cBhvr>
                                    </p:animEffect>
                                    <p:anim calcmode="lin" valueType="num">
                                      <p:cBhvr>
                                        <p:cTn id="4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3" end="13"/>
                                            </p:txEl>
                                          </p:spTgt>
                                        </p:tgtEl>
                                        <p:attrNameLst>
                                          <p:attrName>style.visibility</p:attrName>
                                        </p:attrNameLst>
                                      </p:cBhvr>
                                      <p:to>
                                        <p:strVal val="visible"/>
                                      </p:to>
                                    </p:set>
                                    <p:animEffect transition="in" filter="fade">
                                      <p:cBhvr>
                                        <p:cTn id="49" dur="1000"/>
                                        <p:tgtEl>
                                          <p:spTgt spid="9">
                                            <p:txEl>
                                              <p:pRg st="13" end="13"/>
                                            </p:txEl>
                                          </p:spTgt>
                                        </p:tgtEl>
                                      </p:cBhvr>
                                    </p:animEffect>
                                    <p:anim calcmode="lin" valueType="num">
                                      <p:cBhvr>
                                        <p:cTn id="50"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14" end="14"/>
                                            </p:txEl>
                                          </p:spTgt>
                                        </p:tgtEl>
                                        <p:attrNameLst>
                                          <p:attrName>style.visibility</p:attrName>
                                        </p:attrNameLst>
                                      </p:cBhvr>
                                      <p:to>
                                        <p:strVal val="visible"/>
                                      </p:to>
                                    </p:set>
                                    <p:animEffect transition="in" filter="fade">
                                      <p:cBhvr>
                                        <p:cTn id="56" dur="1000"/>
                                        <p:tgtEl>
                                          <p:spTgt spid="9">
                                            <p:txEl>
                                              <p:pRg st="14" end="14"/>
                                            </p:txEl>
                                          </p:spTgt>
                                        </p:tgtEl>
                                      </p:cBhvr>
                                    </p:animEffect>
                                    <p:anim calcmode="lin" valueType="num">
                                      <p:cBhvr>
                                        <p:cTn id="57"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15" end="15"/>
                                            </p:txEl>
                                          </p:spTgt>
                                        </p:tgtEl>
                                        <p:attrNameLst>
                                          <p:attrName>style.visibility</p:attrName>
                                        </p:attrNameLst>
                                      </p:cBhvr>
                                      <p:to>
                                        <p:strVal val="visible"/>
                                      </p:to>
                                    </p:set>
                                    <p:animEffect transition="in" filter="fade">
                                      <p:cBhvr>
                                        <p:cTn id="63" dur="1000"/>
                                        <p:tgtEl>
                                          <p:spTgt spid="9">
                                            <p:txEl>
                                              <p:pRg st="15" end="15"/>
                                            </p:txEl>
                                          </p:spTgt>
                                        </p:tgtEl>
                                      </p:cBhvr>
                                    </p:animEffect>
                                    <p:anim calcmode="lin" valueType="num">
                                      <p:cBhvr>
                                        <p:cTn id="64"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17" end="17"/>
                                            </p:txEl>
                                          </p:spTgt>
                                        </p:tgtEl>
                                        <p:attrNameLst>
                                          <p:attrName>style.visibility</p:attrName>
                                        </p:attrNameLst>
                                      </p:cBhvr>
                                      <p:to>
                                        <p:strVal val="visible"/>
                                      </p:to>
                                    </p:set>
                                    <p:animEffect transition="in" filter="fade">
                                      <p:cBhvr>
                                        <p:cTn id="70" dur="1000"/>
                                        <p:tgtEl>
                                          <p:spTgt spid="9">
                                            <p:txEl>
                                              <p:pRg st="17" end="17"/>
                                            </p:txEl>
                                          </p:spTgt>
                                        </p:tgtEl>
                                      </p:cBhvr>
                                    </p:animEffect>
                                    <p:anim calcmode="lin" valueType="num">
                                      <p:cBhvr>
                                        <p:cTn id="71"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542231" y="2321002"/>
            <a:ext cx="6858002" cy="221599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a:t>
            </a:r>
          </a:p>
        </p:txBody>
      </p:sp>
      <p:sp>
        <p:nvSpPr>
          <p:cNvPr id="5" name="Rectangle 4"/>
          <p:cNvSpPr/>
          <p:nvPr/>
        </p:nvSpPr>
        <p:spPr>
          <a:xfrm>
            <a:off x="3542362" y="391697"/>
            <a:ext cx="5562741" cy="378565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Erring</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Church</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 Families</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60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Ourselves</a:t>
            </a:r>
          </a:p>
        </p:txBody>
      </p:sp>
      <p:cxnSp>
        <p:nvCxnSpPr>
          <p:cNvPr id="7" name="Straight Connector 6"/>
          <p:cNvCxnSpPr/>
          <p:nvPr/>
        </p:nvCxnSpPr>
        <p:spPr>
          <a:xfrm flipV="1">
            <a:off x="3293806" y="98323"/>
            <a:ext cx="58994" cy="66859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03239" y="4701396"/>
            <a:ext cx="464538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(A Study of Church Discipline)</a:t>
            </a:r>
          </a:p>
        </p:txBody>
      </p:sp>
    </p:spTree>
    <p:extLst>
      <p:ext uri="{BB962C8B-B14F-4D97-AF65-F5344CB8AC3E}">
        <p14:creationId xmlns:p14="http://schemas.microsoft.com/office/powerpoint/2010/main" val="2367036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Save the erring (v. 5)</a:t>
            </a:r>
          </a:p>
          <a:p>
            <a:pPr marL="914400" lvl="1" indent="-457200">
              <a:buFont typeface="+mj-lt"/>
              <a:buAutoNum type="arabicPeriod"/>
            </a:pPr>
            <a:r>
              <a:rPr lang="en-US" sz="2400" i="1" dirty="0">
                <a:solidFill>
                  <a:prstClr val="black"/>
                </a:solidFill>
                <a:latin typeface="Arial Narrow" panose="020B0606020202030204" pitchFamily="34" charset="0"/>
              </a:rPr>
              <a:t>Maintain purity of the church (vv. 6-8)</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lvl="1" indent="-457200">
              <a:buFont typeface="+mj-lt"/>
              <a:buAutoNum type="arabicPeriod"/>
            </a:pPr>
            <a:endParaRPr kumimoji="0" lang="en-US" sz="8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lvl="2" indent="-457200">
              <a:buFont typeface="+mj-lt"/>
              <a:buAutoNum type="alphaLcPeriod"/>
            </a:pPr>
            <a:r>
              <a:rPr lang="en-US" sz="2400" noProof="0" dirty="0">
                <a:solidFill>
                  <a:srgbClr val="002060"/>
                </a:solidFill>
                <a:latin typeface="Arial Narrow" panose="020B0606020202030204" pitchFamily="34" charset="0"/>
              </a:rPr>
              <a:t>To ignore is to leave a leavening influence (v. 6)</a:t>
            </a:r>
            <a:endParaRPr lang="en-US" sz="2400" noProof="0" dirty="0">
              <a:latin typeface="Arial Narrow" panose="020B0606020202030204" pitchFamily="34" charset="0"/>
            </a:endParaRPr>
          </a:p>
          <a:p>
            <a:pPr marL="1828800" lvl="3" indent="-457200">
              <a:buFont typeface="+mj-lt"/>
              <a:buAutoNum type="arabicParenR"/>
            </a:pPr>
            <a:r>
              <a:rPr kumimoji="0" lang="en-US" sz="2200" u="none" strike="noStrike" kern="1200" cap="none" spc="0" normalizeH="0" baseline="0" dirty="0">
                <a:ln>
                  <a:noFill/>
                </a:ln>
                <a:effectLst/>
                <a:uLnTx/>
                <a:uFillTx/>
                <a:latin typeface="Arial Narrow" panose="020B0606020202030204" pitchFamily="34" charset="0"/>
              </a:rPr>
              <a:t>Dough</a:t>
            </a:r>
            <a:r>
              <a:rPr kumimoji="0" lang="en-US" sz="2200" u="none" strike="noStrike" kern="1200" cap="none" spc="0" normalizeH="0" dirty="0">
                <a:ln>
                  <a:noFill/>
                </a:ln>
                <a:effectLst/>
                <a:uLnTx/>
                <a:uFillTx/>
                <a:latin typeface="Arial Narrow" panose="020B0606020202030204" pitchFamily="34" charset="0"/>
              </a:rPr>
              <a:t> with small amount of leaven results in whole lump being leavened</a:t>
            </a:r>
          </a:p>
          <a:p>
            <a:pPr marL="1828800" lvl="3" indent="-457200">
              <a:buFont typeface="+mj-lt"/>
              <a:buAutoNum type="arabicParenR"/>
            </a:pPr>
            <a:r>
              <a:rPr lang="en-US" sz="2200" baseline="0" noProof="0" dirty="0">
                <a:latin typeface="Arial Narrow" panose="020B0606020202030204" pitchFamily="34" charset="0"/>
              </a:rPr>
              <a:t>Thus</a:t>
            </a:r>
            <a:r>
              <a:rPr lang="en-US" sz="2200" noProof="0" dirty="0">
                <a:latin typeface="Arial Narrow" panose="020B0606020202030204" pitchFamily="34" charset="0"/>
              </a:rPr>
              <a:t> glorying (cf. v. 2) is not good!</a:t>
            </a: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1605788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fade">
                                      <p:cBhvr>
                                        <p:cTn id="7" dur="1000"/>
                                        <p:tgtEl>
                                          <p:spTgt spid="9">
                                            <p:txEl>
                                              <p:pRg st="8" end="8"/>
                                            </p:txEl>
                                          </p:spTgt>
                                        </p:tgtEl>
                                      </p:cBhvr>
                                    </p:animEffect>
                                    <p:anim calcmode="lin" valueType="num">
                                      <p:cBhvr>
                                        <p:cTn id="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9" end="9"/>
                                            </p:txEl>
                                          </p:spTgt>
                                        </p:tgtEl>
                                        <p:attrNameLst>
                                          <p:attrName>style.visibility</p:attrName>
                                        </p:attrNameLst>
                                      </p:cBhvr>
                                      <p:to>
                                        <p:strVal val="visible"/>
                                      </p:to>
                                    </p:set>
                                    <p:animEffect transition="in" filter="fade">
                                      <p:cBhvr>
                                        <p:cTn id="14" dur="1000"/>
                                        <p:tgtEl>
                                          <p:spTgt spid="9">
                                            <p:txEl>
                                              <p:pRg st="9" end="9"/>
                                            </p:txEl>
                                          </p:spTgt>
                                        </p:tgtEl>
                                      </p:cBhvr>
                                    </p:animEffect>
                                    <p:anim calcmode="lin" valueType="num">
                                      <p:cBhvr>
                                        <p:cTn id="1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animEffect transition="in" filter="fade">
                                      <p:cBhvr>
                                        <p:cTn id="21" dur="1000"/>
                                        <p:tgtEl>
                                          <p:spTgt spid="9">
                                            <p:txEl>
                                              <p:pRg st="10" end="10"/>
                                            </p:txEl>
                                          </p:spTgt>
                                        </p:tgtEl>
                                      </p:cBhvr>
                                    </p:animEffect>
                                    <p:anim calcmode="lin" valueType="num">
                                      <p:cBhvr>
                                        <p:cTn id="22"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152" y="414670"/>
            <a:ext cx="7804298"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“Not infrequently does a group become so concerned about one issue that they measure faithfulness solely on the basis of that one issue. Faithfulness, to such persons, is not measured by the kind of life one is living but by where a person stands on a particular issue.”</a:t>
            </a:r>
          </a:p>
          <a:p>
            <a:endParaRPr lang="en-US" sz="2800" dirty="0">
              <a:latin typeface="Times New Roman" panose="02020603050405020304" pitchFamily="18" charset="0"/>
              <a:cs typeface="Times New Roman" panose="02020603050405020304" pitchFamily="18" charset="0"/>
            </a:endParaRPr>
          </a:p>
          <a:p>
            <a:pPr algn="r"/>
            <a:r>
              <a:rPr lang="en-US" sz="2000" dirty="0">
                <a:latin typeface="Times New Roman" panose="02020603050405020304" pitchFamily="18" charset="0"/>
                <a:cs typeface="Times New Roman" panose="02020603050405020304" pitchFamily="18" charset="0"/>
              </a:rPr>
              <a:t>Willis</a:t>
            </a:r>
            <a:r>
              <a:rPr lang="en-US" sz="2000" i="1" dirty="0">
                <a:latin typeface="Times New Roman" panose="02020603050405020304" pitchFamily="18" charset="0"/>
                <a:cs typeface="Times New Roman" panose="02020603050405020304" pitchFamily="18" charset="0"/>
              </a:rPr>
              <a:t>, Commentary on 1 Corinthians</a:t>
            </a:r>
            <a:r>
              <a:rPr lang="en-US" sz="2000" dirty="0">
                <a:latin typeface="Times New Roman" panose="02020603050405020304" pitchFamily="18" charset="0"/>
                <a:cs typeface="Times New Roman" panose="02020603050405020304" pitchFamily="18" charset="0"/>
              </a:rPr>
              <a:t>, 139.</a:t>
            </a:r>
          </a:p>
        </p:txBody>
      </p:sp>
      <p:sp>
        <p:nvSpPr>
          <p:cNvPr id="3" name="TextBox 2"/>
          <p:cNvSpPr txBox="1"/>
          <p:nvPr/>
        </p:nvSpPr>
        <p:spPr>
          <a:xfrm>
            <a:off x="1095152" y="4540103"/>
            <a:ext cx="7804298" cy="16927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“Anytime a group tolerates an evil, its moral standards are lowered.”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Willis</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ibid.</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140.</a:t>
            </a:r>
          </a:p>
        </p:txBody>
      </p:sp>
    </p:spTree>
    <p:extLst>
      <p:ext uri="{BB962C8B-B14F-4D97-AF65-F5344CB8AC3E}">
        <p14:creationId xmlns:p14="http://schemas.microsoft.com/office/powerpoint/2010/main" val="232141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649408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Save the erring (v. 5)</a:t>
            </a:r>
          </a:p>
          <a:p>
            <a:pPr marL="914400" lvl="1" indent="-457200">
              <a:buFont typeface="+mj-lt"/>
              <a:buAutoNum type="arabicPeriod"/>
            </a:pPr>
            <a:r>
              <a:rPr lang="en-US" sz="2400" i="1" dirty="0">
                <a:solidFill>
                  <a:prstClr val="black"/>
                </a:solidFill>
                <a:latin typeface="Arial Narrow" panose="020B0606020202030204" pitchFamily="34" charset="0"/>
              </a:rPr>
              <a:t>Maintain purity of the church (vv. 6-8)</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lvl="1" indent="-457200">
              <a:buFont typeface="+mj-lt"/>
              <a:buAutoNum type="arabicPeriod"/>
            </a:pPr>
            <a:endParaRPr kumimoji="0" lang="en-US" sz="8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lvl="2" indent="-457200">
              <a:buFont typeface="+mj-lt"/>
              <a:buAutoNum type="alphaLcPeriod"/>
            </a:pPr>
            <a:r>
              <a:rPr lang="en-US" sz="2400" noProof="0" dirty="0">
                <a:solidFill>
                  <a:srgbClr val="002060"/>
                </a:solidFill>
                <a:latin typeface="Arial Narrow" panose="020B0606020202030204" pitchFamily="34" charset="0"/>
              </a:rPr>
              <a:t>To ignore is to leave a leavening influence (v. 6)</a:t>
            </a:r>
          </a:p>
          <a:p>
            <a:pPr marL="1371600" lvl="2" indent="-457200">
              <a:buFont typeface="+mj-lt"/>
              <a:buAutoNum type="alphaLcPeriod"/>
            </a:pPr>
            <a:r>
              <a:rPr lang="en-US" sz="2400" dirty="0">
                <a:solidFill>
                  <a:srgbClr val="002060"/>
                </a:solidFill>
                <a:latin typeface="Arial Narrow" panose="020B0606020202030204" pitchFamily="34" charset="0"/>
              </a:rPr>
              <a:t>Purge out the old leaven (v. 7)</a:t>
            </a:r>
            <a:endParaRPr lang="en-US" sz="2400" noProof="0" dirty="0">
              <a:latin typeface="Arial Narrow" panose="020B0606020202030204" pitchFamily="34" charset="0"/>
            </a:endParaRPr>
          </a:p>
          <a:p>
            <a:pPr marL="1828800" lvl="3" indent="-457200">
              <a:buFont typeface="+mj-lt"/>
              <a:buAutoNum type="arabicParenR"/>
            </a:pPr>
            <a:r>
              <a:rPr kumimoji="0" lang="en-US" sz="2200" u="none" strike="noStrike" kern="1200" cap="none" spc="0" normalizeH="0" baseline="0" dirty="0">
                <a:ln>
                  <a:noFill/>
                </a:ln>
                <a:effectLst/>
                <a:uLnTx/>
                <a:uFillTx/>
                <a:latin typeface="Arial Narrow" panose="020B0606020202030204" pitchFamily="34" charset="0"/>
              </a:rPr>
              <a:t>Exo. 12:1-19 – at the Passover</a:t>
            </a:r>
            <a:r>
              <a:rPr kumimoji="0" lang="en-US" sz="2200" u="none" strike="noStrike" kern="1200" cap="none" spc="0" normalizeH="0" dirty="0">
                <a:ln>
                  <a:noFill/>
                </a:ln>
                <a:effectLst/>
                <a:uLnTx/>
                <a:uFillTx/>
                <a:latin typeface="Arial Narrow" panose="020B0606020202030204" pitchFamily="34" charset="0"/>
              </a:rPr>
              <a:t> Feast – put away all leaven from house for 7 days</a:t>
            </a:r>
          </a:p>
          <a:p>
            <a:pPr marL="1828800" lvl="3" indent="-457200">
              <a:buFont typeface="+mj-lt"/>
              <a:buAutoNum type="arabicParenR"/>
            </a:pPr>
            <a:r>
              <a:rPr lang="en-US" sz="2200" noProof="0" dirty="0">
                <a:latin typeface="Arial Narrow" panose="020B0606020202030204" pitchFamily="34" charset="0"/>
              </a:rPr>
              <a:t>Likewise: sin / sinner (leaven) is to be removed lest corrupt the whole lump (church)</a:t>
            </a:r>
          </a:p>
          <a:p>
            <a:pPr marL="1828800" lvl="3" indent="-457200">
              <a:buFont typeface="+mj-lt"/>
              <a:buAutoNum type="arabicParenR"/>
            </a:pPr>
            <a:r>
              <a:rPr lang="en-US" sz="2200" dirty="0">
                <a:latin typeface="Arial Narrow" panose="020B0606020202030204" pitchFamily="34" charset="0"/>
              </a:rPr>
              <a:t>“Since you are unleavened” – claim / profession of purity</a:t>
            </a:r>
          </a:p>
          <a:p>
            <a:pPr marL="1828800" lvl="3" indent="-457200">
              <a:buFont typeface="+mj-lt"/>
              <a:buAutoNum type="arabicParenR"/>
            </a:pPr>
            <a:r>
              <a:rPr lang="en-US" sz="2200" noProof="0" dirty="0">
                <a:latin typeface="Arial Narrow" panose="020B0606020202030204" pitchFamily="34" charset="0"/>
              </a:rPr>
              <a:t>Christ (our Passover lamb) is sacrificed for us</a:t>
            </a:r>
          </a:p>
          <a:p>
            <a:pPr marL="2286000" lvl="4" indent="-457200">
              <a:buFont typeface="Arial" panose="020B0604020202020204" pitchFamily="34" charset="0"/>
              <a:buChar char="•"/>
            </a:pPr>
            <a:r>
              <a:rPr lang="en-US" sz="2200" dirty="0">
                <a:latin typeface="Arial Narrow" panose="020B0606020202030204" pitchFamily="34" charset="0"/>
              </a:rPr>
              <a:t>Exo 12 – leaven was removed prior to sac.</a:t>
            </a:r>
          </a:p>
          <a:p>
            <a:pPr marL="2286000" lvl="4" indent="-457200">
              <a:buFont typeface="Arial" panose="020B0604020202020204" pitchFamily="34" charset="0"/>
              <a:buChar char="•"/>
            </a:pPr>
            <a:r>
              <a:rPr lang="en-US" sz="2200" noProof="0" dirty="0">
                <a:latin typeface="Arial Narrow" panose="020B0606020202030204" pitchFamily="34" charset="0"/>
              </a:rPr>
              <a:t>Point: you are running LATE – removing the leaven!</a:t>
            </a: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2158046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anim calcmode="lin" valueType="num">
                                      <p:cBhvr>
                                        <p:cTn id="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1" end="11"/>
                                            </p:txEl>
                                          </p:spTgt>
                                        </p:tgtEl>
                                        <p:attrNameLst>
                                          <p:attrName>style.visibility</p:attrName>
                                        </p:attrNameLst>
                                      </p:cBhvr>
                                      <p:to>
                                        <p:strVal val="visible"/>
                                      </p:to>
                                    </p:set>
                                    <p:animEffect transition="in" filter="fade">
                                      <p:cBhvr>
                                        <p:cTn id="14" dur="1000"/>
                                        <p:tgtEl>
                                          <p:spTgt spid="9">
                                            <p:txEl>
                                              <p:pRg st="11" end="11"/>
                                            </p:txEl>
                                          </p:spTgt>
                                        </p:tgtEl>
                                      </p:cBhvr>
                                    </p:animEffect>
                                    <p:anim calcmode="lin" valueType="num">
                                      <p:cBhvr>
                                        <p:cTn id="15"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animEffect transition="in" filter="fade">
                                      <p:cBhvr>
                                        <p:cTn id="21" dur="1000"/>
                                        <p:tgtEl>
                                          <p:spTgt spid="9">
                                            <p:txEl>
                                              <p:pRg st="12" end="12"/>
                                            </p:txEl>
                                          </p:spTgt>
                                        </p:tgtEl>
                                      </p:cBhvr>
                                    </p:animEffect>
                                    <p:anim calcmode="lin" valueType="num">
                                      <p:cBhvr>
                                        <p:cTn id="22"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3" end="13"/>
                                            </p:txEl>
                                          </p:spTgt>
                                        </p:tgtEl>
                                        <p:attrNameLst>
                                          <p:attrName>style.visibility</p:attrName>
                                        </p:attrNameLst>
                                      </p:cBhvr>
                                      <p:to>
                                        <p:strVal val="visible"/>
                                      </p:to>
                                    </p:set>
                                    <p:animEffect transition="in" filter="fade">
                                      <p:cBhvr>
                                        <p:cTn id="28" dur="1000"/>
                                        <p:tgtEl>
                                          <p:spTgt spid="9">
                                            <p:txEl>
                                              <p:pRg st="13" end="13"/>
                                            </p:txEl>
                                          </p:spTgt>
                                        </p:tgtEl>
                                      </p:cBhvr>
                                    </p:animEffect>
                                    <p:anim calcmode="lin" valueType="num">
                                      <p:cBhvr>
                                        <p:cTn id="29"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animEffect transition="in" filter="fade">
                                      <p:cBhvr>
                                        <p:cTn id="35" dur="1000"/>
                                        <p:tgtEl>
                                          <p:spTgt spid="9">
                                            <p:txEl>
                                              <p:pRg st="14" end="14"/>
                                            </p:txEl>
                                          </p:spTgt>
                                        </p:tgtEl>
                                      </p:cBhvr>
                                    </p:animEffect>
                                    <p:anim calcmode="lin" valueType="num">
                                      <p:cBhvr>
                                        <p:cTn id="36"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5" end="15"/>
                                            </p:txEl>
                                          </p:spTgt>
                                        </p:tgtEl>
                                        <p:attrNameLst>
                                          <p:attrName>style.visibility</p:attrName>
                                        </p:attrNameLst>
                                      </p:cBhvr>
                                      <p:to>
                                        <p:strVal val="visible"/>
                                      </p:to>
                                    </p:set>
                                    <p:animEffect transition="in" filter="fade">
                                      <p:cBhvr>
                                        <p:cTn id="42" dur="1000"/>
                                        <p:tgtEl>
                                          <p:spTgt spid="9">
                                            <p:txEl>
                                              <p:pRg st="15" end="15"/>
                                            </p:txEl>
                                          </p:spTgt>
                                        </p:tgtEl>
                                      </p:cBhvr>
                                    </p:animEffect>
                                    <p:anim calcmode="lin" valueType="num">
                                      <p:cBhvr>
                                        <p:cTn id="43"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415498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Save the erring (v. 5)</a:t>
            </a:r>
          </a:p>
          <a:p>
            <a:pPr marL="914400" lvl="1" indent="-457200">
              <a:buFont typeface="+mj-lt"/>
              <a:buAutoNum type="arabicPeriod"/>
            </a:pPr>
            <a:r>
              <a:rPr lang="en-US" sz="2400" i="1" dirty="0">
                <a:solidFill>
                  <a:prstClr val="black"/>
                </a:solidFill>
                <a:latin typeface="Arial Narrow" panose="020B0606020202030204" pitchFamily="34" charset="0"/>
              </a:rPr>
              <a:t>Maintain purity of the church (vv. 6-8)</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lvl="1" indent="-457200">
              <a:buFont typeface="+mj-lt"/>
              <a:buAutoNum type="arabicPeriod"/>
            </a:pPr>
            <a:endParaRPr kumimoji="0" lang="en-US" sz="8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lvl="2" indent="-457200">
              <a:buFont typeface="+mj-lt"/>
              <a:buAutoNum type="alphaLcPeriod"/>
            </a:pPr>
            <a:r>
              <a:rPr lang="en-US" sz="2400" noProof="0" dirty="0">
                <a:solidFill>
                  <a:srgbClr val="002060"/>
                </a:solidFill>
                <a:latin typeface="Arial Narrow" panose="020B0606020202030204" pitchFamily="34" charset="0"/>
              </a:rPr>
              <a:t>To ignore is to leave a leavening influence (v. 6)</a:t>
            </a:r>
          </a:p>
          <a:p>
            <a:pPr marL="1371600" lvl="2" indent="-457200">
              <a:buFont typeface="+mj-lt"/>
              <a:buAutoNum type="alphaLcPeriod"/>
            </a:pPr>
            <a:r>
              <a:rPr lang="en-US" sz="2400" dirty="0">
                <a:solidFill>
                  <a:srgbClr val="002060"/>
                </a:solidFill>
                <a:latin typeface="Arial Narrow" panose="020B0606020202030204" pitchFamily="34" charset="0"/>
              </a:rPr>
              <a:t>Purge out the old leaven (v. 7)</a:t>
            </a:r>
          </a:p>
          <a:p>
            <a:pPr marL="1371600" lvl="2" indent="-457200">
              <a:buFont typeface="+mj-lt"/>
              <a:buAutoNum type="alphaLcPeriod"/>
            </a:pPr>
            <a:r>
              <a:rPr lang="en-US" sz="2400" noProof="0" dirty="0">
                <a:solidFill>
                  <a:srgbClr val="002060"/>
                </a:solidFill>
                <a:latin typeface="Arial Narrow" panose="020B0606020202030204" pitchFamily="34" charset="0"/>
              </a:rPr>
              <a:t>Keep the feast without compromise (v. 8)</a:t>
            </a:r>
            <a:endParaRPr lang="en-US" sz="2400" noProof="0" dirty="0">
              <a:latin typeface="Arial Narrow" panose="020B0606020202030204" pitchFamily="34" charset="0"/>
            </a:endParaRPr>
          </a:p>
          <a:p>
            <a:pPr marL="1828800" lvl="3" indent="-457200">
              <a:buFont typeface="+mj-lt"/>
              <a:buAutoNum type="arabicParenR"/>
            </a:pPr>
            <a:r>
              <a:rPr kumimoji="0" lang="en-US" sz="2200" u="none" strike="noStrike" kern="1200" cap="none" spc="0" normalizeH="0" baseline="0" dirty="0">
                <a:ln>
                  <a:noFill/>
                </a:ln>
                <a:effectLst/>
                <a:uLnTx/>
                <a:uFillTx/>
                <a:latin typeface="Arial Narrow" panose="020B0606020202030204" pitchFamily="34" charset="0"/>
              </a:rPr>
              <a:t>Not with malice</a:t>
            </a:r>
            <a:r>
              <a:rPr kumimoji="0" lang="en-US" sz="2200" u="none" strike="noStrike" kern="1200" cap="none" spc="0" normalizeH="0" dirty="0">
                <a:ln>
                  <a:noFill/>
                </a:ln>
                <a:effectLst/>
                <a:uLnTx/>
                <a:uFillTx/>
                <a:latin typeface="Arial Narrow" panose="020B0606020202030204" pitchFamily="34" charset="0"/>
              </a:rPr>
              <a:t> &amp; wickedness</a:t>
            </a:r>
          </a:p>
          <a:p>
            <a:pPr marL="1828800" lvl="3" indent="-457200">
              <a:buFont typeface="+mj-lt"/>
              <a:buAutoNum type="arabicParenR"/>
            </a:pPr>
            <a:r>
              <a:rPr lang="en-US" sz="2200" noProof="0" dirty="0">
                <a:latin typeface="Arial Narrow" panose="020B0606020202030204" pitchFamily="34" charset="0"/>
              </a:rPr>
              <a:t>But with sincerity and truth</a:t>
            </a: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87973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1000"/>
                                        <p:tgtEl>
                                          <p:spTgt spid="9">
                                            <p:txEl>
                                              <p:pRg st="11" end="11"/>
                                            </p:txEl>
                                          </p:spTgt>
                                        </p:tgtEl>
                                      </p:cBhvr>
                                    </p:animEffect>
                                    <p:anim calcmode="lin" valueType="num">
                                      <p:cBhvr>
                                        <p:cTn id="8"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2" end="12"/>
                                            </p:txEl>
                                          </p:spTgt>
                                        </p:tgtEl>
                                        <p:attrNameLst>
                                          <p:attrName>style.visibility</p:attrName>
                                        </p:attrNameLst>
                                      </p:cBhvr>
                                      <p:to>
                                        <p:strVal val="visible"/>
                                      </p:to>
                                    </p:set>
                                    <p:animEffect transition="in" filter="fade">
                                      <p:cBhvr>
                                        <p:cTn id="14" dur="1000"/>
                                        <p:tgtEl>
                                          <p:spTgt spid="9">
                                            <p:txEl>
                                              <p:pRg st="12" end="12"/>
                                            </p:txEl>
                                          </p:spTgt>
                                        </p:tgtEl>
                                      </p:cBhvr>
                                    </p:animEffect>
                                    <p:anim calcmode="lin" valueType="num">
                                      <p:cBhvr>
                                        <p:cTn id="15"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53842" y="538950"/>
            <a:ext cx="3391153" cy="5825516"/>
          </a:xfrm>
          <a:prstGeom prst="round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Arial Narrow" panose="020B0606020202030204" pitchFamily="34" charset="0"/>
              </a:rPr>
              <a:t>Malice</a:t>
            </a:r>
          </a:p>
          <a:p>
            <a:pPr algn="ctr"/>
            <a:r>
              <a:rPr lang="en-US" sz="2400" dirty="0">
                <a:solidFill>
                  <a:schemeClr val="tx1"/>
                </a:solidFill>
                <a:latin typeface="Arial Narrow" panose="020B0606020202030204" pitchFamily="34" charset="0"/>
              </a:rPr>
              <a:t>(attitude)</a:t>
            </a:r>
          </a:p>
          <a:p>
            <a:pPr algn="ctr"/>
            <a:r>
              <a:rPr lang="en-US" sz="2200" dirty="0">
                <a:solidFill>
                  <a:schemeClr val="tx1"/>
                </a:solidFill>
                <a:latin typeface="Arial Narrow" panose="020B0606020202030204" pitchFamily="34" charset="0"/>
              </a:rPr>
              <a:t>“</a:t>
            </a:r>
            <a:r>
              <a:rPr lang="en-US" sz="2200" i="1" dirty="0">
                <a:solidFill>
                  <a:schemeClr val="tx1"/>
                </a:solidFill>
                <a:latin typeface="Arial Narrow" panose="020B0606020202030204" pitchFamily="34" charset="0"/>
              </a:rPr>
              <a:t>wickedness, depravity</a:t>
            </a:r>
            <a:r>
              <a:rPr lang="en-US" sz="2200" dirty="0">
                <a:solidFill>
                  <a:schemeClr val="tx1"/>
                </a:solidFill>
                <a:latin typeface="Arial Narrow" panose="020B0606020202030204" pitchFamily="34" charset="0"/>
              </a:rPr>
              <a:t>…wickedness that is not ashamed to break the laws”</a:t>
            </a:r>
          </a:p>
          <a:p>
            <a:pPr algn="ctr"/>
            <a:r>
              <a:rPr lang="en-US" sz="2200" dirty="0">
                <a:solidFill>
                  <a:schemeClr val="tx1"/>
                </a:solidFill>
                <a:latin typeface="Arial Narrow" panose="020B0606020202030204" pitchFamily="34" charset="0"/>
              </a:rPr>
              <a:t>(Thayer)</a:t>
            </a:r>
          </a:p>
          <a:p>
            <a:pPr algn="ctr"/>
            <a:endParaRPr lang="en-US" sz="2400" dirty="0">
              <a:solidFill>
                <a:schemeClr val="tx1"/>
              </a:solidFill>
              <a:latin typeface="Arial Narrow" panose="020B0606020202030204" pitchFamily="34" charset="0"/>
            </a:endParaRPr>
          </a:p>
          <a:p>
            <a:pPr algn="ctr"/>
            <a:r>
              <a:rPr lang="en-US" sz="2400" b="1" u="sng" dirty="0">
                <a:solidFill>
                  <a:schemeClr val="tx1"/>
                </a:solidFill>
                <a:latin typeface="Arial Narrow" panose="020B0606020202030204" pitchFamily="34" charset="0"/>
              </a:rPr>
              <a:t>Wickedness</a:t>
            </a:r>
          </a:p>
          <a:p>
            <a:pPr algn="ctr"/>
            <a:r>
              <a:rPr lang="en-US" sz="2400" dirty="0">
                <a:solidFill>
                  <a:schemeClr val="tx1"/>
                </a:solidFill>
                <a:latin typeface="Arial Narrow" panose="020B0606020202030204" pitchFamily="34" charset="0"/>
              </a:rPr>
              <a:t>(deed)</a:t>
            </a:r>
          </a:p>
          <a:p>
            <a:pPr algn="ctr"/>
            <a:r>
              <a:rPr lang="en-US" sz="2200" dirty="0">
                <a:solidFill>
                  <a:schemeClr val="tx1"/>
                </a:solidFill>
                <a:latin typeface="Arial Narrow" panose="020B0606020202030204" pitchFamily="34" charset="0"/>
              </a:rPr>
              <a:t>“Refers to the state of being wicked or evil…opposed to God and divine truth”</a:t>
            </a:r>
          </a:p>
          <a:p>
            <a:pPr algn="ctr"/>
            <a:r>
              <a:rPr lang="en-US" sz="2200" dirty="0">
                <a:solidFill>
                  <a:schemeClr val="tx1"/>
                </a:solidFill>
                <a:latin typeface="Arial Narrow" panose="020B0606020202030204" pitchFamily="34" charset="0"/>
              </a:rPr>
              <a:t>(</a:t>
            </a:r>
            <a:r>
              <a:rPr lang="en-US" sz="2200" dirty="0" err="1">
                <a:solidFill>
                  <a:schemeClr val="tx1"/>
                </a:solidFill>
                <a:latin typeface="Arial Narrow" panose="020B0606020202030204" pitchFamily="34" charset="0"/>
              </a:rPr>
              <a:t>Lexham</a:t>
            </a:r>
            <a:r>
              <a:rPr lang="en-US" sz="2200" dirty="0">
                <a:solidFill>
                  <a:schemeClr val="tx1"/>
                </a:solidFill>
                <a:latin typeface="Arial Narrow" panose="020B0606020202030204" pitchFamily="34" charset="0"/>
              </a:rPr>
              <a:t>)</a:t>
            </a:r>
          </a:p>
          <a:p>
            <a:pPr algn="ctr"/>
            <a:endParaRPr lang="en-US" sz="2200" dirty="0">
              <a:solidFill>
                <a:schemeClr val="tx1"/>
              </a:solidFill>
              <a:latin typeface="Arial Narrow" panose="020B0606020202030204" pitchFamily="34" charset="0"/>
            </a:endParaRPr>
          </a:p>
        </p:txBody>
      </p:sp>
      <p:sp>
        <p:nvSpPr>
          <p:cNvPr id="3" name="Rectangle: Rounded Corners 2"/>
          <p:cNvSpPr/>
          <p:nvPr/>
        </p:nvSpPr>
        <p:spPr>
          <a:xfrm>
            <a:off x="5299683" y="538950"/>
            <a:ext cx="3391153" cy="5825516"/>
          </a:xfrm>
          <a:prstGeom prst="round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Arial Narrow" panose="020B0606020202030204" pitchFamily="34" charset="0"/>
              </a:rPr>
              <a:t>Sincerity</a:t>
            </a:r>
          </a:p>
          <a:p>
            <a:pPr algn="ctr"/>
            <a:r>
              <a:rPr lang="en-US" sz="2400" dirty="0">
                <a:solidFill>
                  <a:schemeClr val="tx1"/>
                </a:solidFill>
                <a:latin typeface="Arial Narrow" panose="020B0606020202030204" pitchFamily="34" charset="0"/>
              </a:rPr>
              <a:t>(attitude)</a:t>
            </a:r>
          </a:p>
          <a:p>
            <a:pPr algn="ctr"/>
            <a:r>
              <a:rPr lang="en-US" sz="2200" dirty="0">
                <a:solidFill>
                  <a:schemeClr val="tx1"/>
                </a:solidFill>
                <a:latin typeface="Arial Narrow" panose="020B0606020202030204" pitchFamily="34" charset="0"/>
              </a:rPr>
              <a:t>“judged by sunlight,</a:t>
            </a:r>
          </a:p>
          <a:p>
            <a:pPr algn="ctr"/>
            <a:r>
              <a:rPr lang="en-US" sz="2200" dirty="0">
                <a:solidFill>
                  <a:schemeClr val="tx1"/>
                </a:solidFill>
                <a:latin typeface="Arial Narrow" panose="020B0606020202030204" pitchFamily="34" charset="0"/>
              </a:rPr>
              <a:t>i.e. tested as genuine”</a:t>
            </a:r>
          </a:p>
          <a:p>
            <a:pPr algn="ctr"/>
            <a:r>
              <a:rPr lang="en-US" sz="2200" dirty="0">
                <a:solidFill>
                  <a:schemeClr val="tx1"/>
                </a:solidFill>
                <a:latin typeface="Arial Narrow" panose="020B0606020202030204" pitchFamily="34" charset="0"/>
              </a:rPr>
              <a:t>(Strong’s)</a:t>
            </a:r>
          </a:p>
          <a:p>
            <a:pPr algn="ctr"/>
            <a:r>
              <a:rPr lang="en-US" sz="2200" dirty="0">
                <a:solidFill>
                  <a:schemeClr val="tx1"/>
                </a:solidFill>
                <a:latin typeface="Arial Narrow" panose="020B0606020202030204" pitchFamily="34" charset="0"/>
              </a:rPr>
              <a:t>Thus: Sincere before God</a:t>
            </a:r>
          </a:p>
          <a:p>
            <a:pPr algn="ctr"/>
            <a:endParaRPr lang="en-US" sz="2400" dirty="0">
              <a:solidFill>
                <a:schemeClr val="tx1"/>
              </a:solidFill>
              <a:latin typeface="Arial Narrow" panose="020B0606020202030204" pitchFamily="34" charset="0"/>
            </a:endParaRPr>
          </a:p>
          <a:p>
            <a:pPr algn="ctr"/>
            <a:r>
              <a:rPr lang="en-US" sz="2400" b="1" u="sng" dirty="0">
                <a:solidFill>
                  <a:schemeClr val="tx1"/>
                </a:solidFill>
                <a:latin typeface="Arial Narrow" panose="020B0606020202030204" pitchFamily="34" charset="0"/>
              </a:rPr>
              <a:t>Truth</a:t>
            </a:r>
          </a:p>
          <a:p>
            <a:pPr algn="ctr"/>
            <a:r>
              <a:rPr lang="en-US" sz="2400" dirty="0">
                <a:solidFill>
                  <a:schemeClr val="tx1"/>
                </a:solidFill>
                <a:latin typeface="Arial Narrow" panose="020B0606020202030204" pitchFamily="34" charset="0"/>
              </a:rPr>
              <a:t>(deed)</a:t>
            </a:r>
          </a:p>
          <a:p>
            <a:pPr algn="ctr"/>
            <a:r>
              <a:rPr lang="en-US" sz="2200" dirty="0">
                <a:solidFill>
                  <a:schemeClr val="tx1"/>
                </a:solidFill>
                <a:latin typeface="Arial Narrow" panose="020B0606020202030204" pitchFamily="34" charset="0"/>
              </a:rPr>
              <a:t>“The Greek idea of truth is out in the open”</a:t>
            </a:r>
          </a:p>
          <a:p>
            <a:pPr algn="ctr"/>
            <a:r>
              <a:rPr lang="en-US" sz="2200" dirty="0">
                <a:solidFill>
                  <a:schemeClr val="tx1"/>
                </a:solidFill>
                <a:latin typeface="Arial Narrow" panose="020B0606020202030204" pitchFamily="34" charset="0"/>
              </a:rPr>
              <a:t>(Robertson)</a:t>
            </a:r>
          </a:p>
          <a:p>
            <a:pPr algn="ctr"/>
            <a:r>
              <a:rPr lang="en-US" sz="2200" dirty="0">
                <a:solidFill>
                  <a:schemeClr val="tx1"/>
                </a:solidFill>
                <a:latin typeface="Arial Narrow" panose="020B0606020202030204" pitchFamily="34" charset="0"/>
              </a:rPr>
              <a:t>Nothing to hide.</a:t>
            </a:r>
          </a:p>
          <a:p>
            <a:pPr algn="ctr"/>
            <a:r>
              <a:rPr lang="en-US" sz="2200" dirty="0">
                <a:solidFill>
                  <a:schemeClr val="tx1"/>
                </a:solidFill>
                <a:latin typeface="Arial Narrow" panose="020B0606020202030204" pitchFamily="34" charset="0"/>
              </a:rPr>
              <a:t> </a:t>
            </a:r>
          </a:p>
        </p:txBody>
      </p:sp>
      <p:sp>
        <p:nvSpPr>
          <p:cNvPr id="4" name="Arrow: Left-Right 3"/>
          <p:cNvSpPr/>
          <p:nvPr/>
        </p:nvSpPr>
        <p:spPr>
          <a:xfrm>
            <a:off x="4333306" y="3154982"/>
            <a:ext cx="878066" cy="593451"/>
          </a:xfrm>
          <a:prstGeom prst="leftRightArrow">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0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to company with him (vv. 9-11)</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Previous instructions explained (vv. 9-10)</a:t>
            </a:r>
          </a:p>
          <a:p>
            <a:pPr marL="1371600" lvl="2" indent="-457200">
              <a:buFont typeface="+mj-lt"/>
              <a:buAutoNum type="alphaLcPeriod"/>
            </a:pPr>
            <a:r>
              <a:rPr lang="en-US" sz="2200" dirty="0">
                <a:solidFill>
                  <a:prstClr val="black"/>
                </a:solidFill>
                <a:latin typeface="Arial Narrow" panose="020B0606020202030204" pitchFamily="34" charset="0"/>
              </a:rPr>
              <a:t>Said in previous letter not to company with fornicators (v. 9)</a:t>
            </a:r>
          </a:p>
          <a:p>
            <a:pPr marL="1371600" lvl="2" indent="-457200">
              <a:buFont typeface="+mj-lt"/>
              <a:buAutoNum type="alphaLcPeriod"/>
            </a:pPr>
            <a:r>
              <a:rPr lang="en-US" sz="2200" noProof="0" dirty="0">
                <a:solidFill>
                  <a:prstClr val="black"/>
                </a:solidFill>
                <a:latin typeface="Arial Narrow" panose="020B0606020202030204" pitchFamily="34" charset="0"/>
              </a:rPr>
              <a:t>Not mean those of the world (v. 10)</a:t>
            </a:r>
          </a:p>
          <a:p>
            <a:pPr marL="1828800" lvl="3" indent="-457200">
              <a:buFont typeface="+mj-lt"/>
              <a:buAutoNum type="arabicParenR"/>
            </a:pPr>
            <a:r>
              <a:rPr lang="en-US" sz="2200" dirty="0">
                <a:solidFill>
                  <a:prstClr val="black"/>
                </a:solidFill>
                <a:latin typeface="Arial Narrow" panose="020B0606020202030204" pitchFamily="34" charset="0"/>
              </a:rPr>
              <a:t>If so – need to go out of the world</a:t>
            </a:r>
          </a:p>
          <a:p>
            <a:pPr marL="1828800" lvl="3" indent="-457200">
              <a:buFont typeface="+mj-lt"/>
              <a:buAutoNum type="arabicParenR"/>
            </a:pPr>
            <a:r>
              <a:rPr lang="en-US" sz="2200" noProof="0" dirty="0">
                <a:solidFill>
                  <a:prstClr val="black"/>
                </a:solidFill>
                <a:latin typeface="Arial Narrow" panose="020B0606020202030204" pitchFamily="34" charset="0"/>
              </a:rPr>
              <a:t>Sad commentary on society!</a:t>
            </a:r>
            <a:endParaRPr lang="en-US" sz="2200" noProof="0" dirty="0">
              <a:latin typeface="Arial Narrow" panose="020B0606020202030204" pitchFamily="34" charset="0"/>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3576666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fade">
                                      <p:cBhvr>
                                        <p:cTn id="7" dur="1000"/>
                                        <p:tgtEl>
                                          <p:spTgt spid="9">
                                            <p:txEl>
                                              <p:pRg st="7" end="7"/>
                                            </p:txEl>
                                          </p:spTgt>
                                        </p:tgtEl>
                                      </p:cBhvr>
                                    </p:animEffect>
                                    <p:anim calcmode="lin" valueType="num">
                                      <p:cBhvr>
                                        <p:cTn id="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8" end="8"/>
                                            </p:txEl>
                                          </p:spTgt>
                                        </p:tgtEl>
                                        <p:attrNameLst>
                                          <p:attrName>style.visibility</p:attrName>
                                        </p:attrNameLst>
                                      </p:cBhvr>
                                      <p:to>
                                        <p:strVal val="visible"/>
                                      </p:to>
                                    </p:set>
                                    <p:animEffect transition="in" filter="fade">
                                      <p:cBhvr>
                                        <p:cTn id="14" dur="1000"/>
                                        <p:tgtEl>
                                          <p:spTgt spid="9">
                                            <p:txEl>
                                              <p:pRg st="8" end="8"/>
                                            </p:txEl>
                                          </p:spTgt>
                                        </p:tgtEl>
                                      </p:cBhvr>
                                    </p:animEffect>
                                    <p:anim calcmode="lin" valueType="num">
                                      <p:cBhvr>
                                        <p:cTn id="1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animEffect transition="in" filter="fade">
                                      <p:cBhvr>
                                        <p:cTn id="21" dur="1000"/>
                                        <p:tgtEl>
                                          <p:spTgt spid="9">
                                            <p:txEl>
                                              <p:pRg st="9" end="9"/>
                                            </p:txEl>
                                          </p:spTgt>
                                        </p:tgtEl>
                                      </p:cBhvr>
                                    </p:animEffect>
                                    <p:anim calcmode="lin" valueType="num">
                                      <p:cBhvr>
                                        <p:cTn id="2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0" end="10"/>
                                            </p:txEl>
                                          </p:spTgt>
                                        </p:tgtEl>
                                        <p:attrNameLst>
                                          <p:attrName>style.visibility</p:attrName>
                                        </p:attrNameLst>
                                      </p:cBhvr>
                                      <p:to>
                                        <p:strVal val="visible"/>
                                      </p:to>
                                    </p:set>
                                    <p:animEffect transition="in" filter="fade">
                                      <p:cBhvr>
                                        <p:cTn id="28" dur="1000"/>
                                        <p:tgtEl>
                                          <p:spTgt spid="9">
                                            <p:txEl>
                                              <p:pRg st="10" end="10"/>
                                            </p:txEl>
                                          </p:spTgt>
                                        </p:tgtEl>
                                      </p:cBhvr>
                                    </p:animEffect>
                                    <p:anim calcmode="lin" valueType="num">
                                      <p:cBhvr>
                                        <p:cTn id="29"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animEffect transition="in" filter="fade">
                                      <p:cBhvr>
                                        <p:cTn id="35" dur="1000"/>
                                        <p:tgtEl>
                                          <p:spTgt spid="9">
                                            <p:txEl>
                                              <p:pRg st="11" end="11"/>
                                            </p:txEl>
                                          </p:spTgt>
                                        </p:tgtEl>
                                      </p:cBhvr>
                                    </p:animEffect>
                                    <p:anim calcmode="lin" valueType="num">
                                      <p:cBhvr>
                                        <p:cTn id="36"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44627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to company with him (vv. 9-11)</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Previous instructions explained (vv. 9-10)</a:t>
            </a:r>
          </a:p>
          <a:p>
            <a:pPr marL="914400" lvl="1" indent="-457200">
              <a:buFont typeface="+mj-lt"/>
              <a:buAutoNum type="arabicPeriod"/>
            </a:pPr>
            <a:r>
              <a:rPr lang="en-US" sz="2400" i="1" noProof="0" dirty="0">
                <a:solidFill>
                  <a:prstClr val="black"/>
                </a:solidFill>
                <a:latin typeface="Arial Narrow" panose="020B0606020202030204" pitchFamily="34" charset="0"/>
              </a:rPr>
              <a:t>Do not company with a brother in sin (v. 11)</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lvl="2" indent="-457200">
              <a:buFont typeface="+mj-lt"/>
              <a:buAutoNum type="alphaLcPeriod"/>
            </a:pPr>
            <a:r>
              <a:rPr lang="en-US" sz="2200" dirty="0">
                <a:solidFill>
                  <a:prstClr val="black"/>
                </a:solidFill>
                <a:latin typeface="Arial Narrow" panose="020B0606020202030204" pitchFamily="34" charset="0"/>
              </a:rPr>
              <a:t>Not company (v. 11a)</a:t>
            </a:r>
          </a:p>
          <a:p>
            <a:pPr marL="1371600" lvl="2" indent="-457200">
              <a:buFont typeface="+mj-lt"/>
              <a:buAutoNum type="alphaLcPeriod"/>
            </a:pPr>
            <a:r>
              <a:rPr lang="en-US" sz="2200" dirty="0">
                <a:solidFill>
                  <a:prstClr val="black"/>
                </a:solidFill>
                <a:latin typeface="Arial Narrow" panose="020B0606020202030204" pitchFamily="34" charset="0"/>
              </a:rPr>
              <a:t>Sins enumerated (v. 11b)</a:t>
            </a:r>
          </a:p>
          <a:p>
            <a:pPr marL="1828800" lvl="3" indent="-457200">
              <a:buFont typeface="+mj-lt"/>
              <a:buAutoNum type="arabicParenR"/>
            </a:pPr>
            <a:r>
              <a:rPr lang="en-US" altLang="en-US" sz="2200" dirty="0">
                <a:latin typeface="Arial Narrow" panose="020B0606020202030204" pitchFamily="34" charset="0"/>
              </a:rPr>
              <a:t>Representative of all sins</a:t>
            </a:r>
          </a:p>
          <a:p>
            <a:pPr marL="1828800" lvl="3" indent="-457200">
              <a:buFont typeface="+mj-lt"/>
              <a:buAutoNum type="arabicParenR"/>
            </a:pPr>
            <a:r>
              <a:rPr lang="en-US" sz="2200" noProof="0" dirty="0">
                <a:latin typeface="Arial Narrow" panose="020B0606020202030204" pitchFamily="34" charset="0"/>
              </a:rPr>
              <a:t>Some not mentioned: murderers &amp; liars</a:t>
            </a:r>
          </a:p>
          <a:p>
            <a:pPr marL="1371600" lvl="2" indent="-457200">
              <a:buFont typeface="+mj-lt"/>
              <a:buAutoNum type="alphaLcPeriod"/>
            </a:pPr>
            <a:r>
              <a:rPr lang="en-US" sz="2200" dirty="0">
                <a:solidFill>
                  <a:prstClr val="black"/>
                </a:solidFill>
                <a:latin typeface="Arial Narrow" panose="020B0606020202030204" pitchFamily="34" charset="0"/>
              </a:rPr>
              <a:t>Not even to eat (v. 11c)</a:t>
            </a:r>
            <a:endParaRPr lang="en-US" altLang="en-US" sz="2200" dirty="0">
              <a:latin typeface="Arial Narrow" panose="020B0606020202030204" pitchFamily="34" charset="0"/>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3212079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1000"/>
                                        <p:tgtEl>
                                          <p:spTgt spid="9">
                                            <p:txEl>
                                              <p:pRg st="9" end="9"/>
                                            </p:txEl>
                                          </p:spTgt>
                                        </p:tgtEl>
                                      </p:cBhvr>
                                    </p:animEffect>
                                    <p:anim calcmode="lin" valueType="num">
                                      <p:cBhvr>
                                        <p:cTn id="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0" end="10"/>
                                            </p:txEl>
                                          </p:spTgt>
                                        </p:tgtEl>
                                        <p:attrNameLst>
                                          <p:attrName>style.visibility</p:attrName>
                                        </p:attrNameLst>
                                      </p:cBhvr>
                                      <p:to>
                                        <p:strVal val="visible"/>
                                      </p:to>
                                    </p:set>
                                    <p:animEffect transition="in" filter="fade">
                                      <p:cBhvr>
                                        <p:cTn id="14" dur="1000"/>
                                        <p:tgtEl>
                                          <p:spTgt spid="9">
                                            <p:txEl>
                                              <p:pRg st="10" end="10"/>
                                            </p:txEl>
                                          </p:spTgt>
                                        </p:tgtEl>
                                      </p:cBhvr>
                                    </p:animEffect>
                                    <p:anim calcmode="lin" valueType="num">
                                      <p:cBhvr>
                                        <p:cTn id="15"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animEffect transition="in" filter="fade">
                                      <p:cBhvr>
                                        <p:cTn id="21" dur="1000"/>
                                        <p:tgtEl>
                                          <p:spTgt spid="9">
                                            <p:txEl>
                                              <p:pRg st="11" end="11"/>
                                            </p:txEl>
                                          </p:spTgt>
                                        </p:tgtEl>
                                      </p:cBhvr>
                                    </p:animEffect>
                                    <p:anim calcmode="lin" valueType="num">
                                      <p:cBhvr>
                                        <p:cTn id="22"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2" end="12"/>
                                            </p:txEl>
                                          </p:spTgt>
                                        </p:tgtEl>
                                        <p:attrNameLst>
                                          <p:attrName>style.visibility</p:attrName>
                                        </p:attrNameLst>
                                      </p:cBhvr>
                                      <p:to>
                                        <p:strVal val="visible"/>
                                      </p:to>
                                    </p:set>
                                    <p:animEffect transition="in" filter="fade">
                                      <p:cBhvr>
                                        <p:cTn id="28" dur="1000"/>
                                        <p:tgtEl>
                                          <p:spTgt spid="9">
                                            <p:txEl>
                                              <p:pRg st="12" end="12"/>
                                            </p:txEl>
                                          </p:spTgt>
                                        </p:tgtEl>
                                      </p:cBhvr>
                                    </p:animEffect>
                                    <p:anim calcmode="lin" valueType="num">
                                      <p:cBhvr>
                                        <p:cTn id="29"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3" end="13"/>
                                            </p:txEl>
                                          </p:spTgt>
                                        </p:tgtEl>
                                        <p:attrNameLst>
                                          <p:attrName>style.visibility</p:attrName>
                                        </p:attrNameLst>
                                      </p:cBhvr>
                                      <p:to>
                                        <p:strVal val="visible"/>
                                      </p:to>
                                    </p:set>
                                    <p:animEffect transition="in" filter="fade">
                                      <p:cBhvr>
                                        <p:cTn id="35" dur="1000"/>
                                        <p:tgtEl>
                                          <p:spTgt spid="9">
                                            <p:txEl>
                                              <p:pRg st="13" end="13"/>
                                            </p:txEl>
                                          </p:spTgt>
                                        </p:tgtEl>
                                      </p:cBhvr>
                                    </p:animEffect>
                                    <p:anim calcmode="lin" valueType="num">
                                      <p:cBhvr>
                                        <p:cTn id="36"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329320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to company with him (vv. 9-11)</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Judge those within the church (vv. 12-13a)</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 can &amp; must judge</a:t>
            </a:r>
            <a:r>
              <a:rPr kumimoji="0" lang="en-US" sz="2400" i="1" u="none" strike="noStrike" kern="1200" cap="none" spc="0" normalizeH="0" noProof="0" dirty="0">
                <a:ln>
                  <a:noFill/>
                </a:ln>
                <a:solidFill>
                  <a:prstClr val="black"/>
                </a:solidFill>
                <a:effectLst/>
                <a:uLnTx/>
                <a:uFillTx/>
                <a:latin typeface="Arial Narrow" panose="020B0606020202030204" pitchFamily="34" charset="0"/>
                <a:ea typeface="+mn-ea"/>
                <a:cs typeface="+mn-cs"/>
              </a:rPr>
              <a:t> those within (v. 12)</a:t>
            </a: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God judges those without</a:t>
            </a:r>
            <a:r>
              <a:rPr kumimoji="0" lang="en-US" sz="2400" i="1" u="none" strike="noStrike" kern="1200" cap="none" spc="0" normalizeH="0" noProof="0" dirty="0">
                <a:ln>
                  <a:noFill/>
                </a:ln>
                <a:solidFill>
                  <a:prstClr val="black"/>
                </a:solidFill>
                <a:effectLst/>
                <a:uLnTx/>
                <a:uFillTx/>
                <a:latin typeface="Arial Narrow" panose="020B0606020202030204" pitchFamily="34" charset="0"/>
                <a:ea typeface="+mn-ea"/>
                <a:cs typeface="+mn-cs"/>
              </a:rPr>
              <a:t> (v. 13a)</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410625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1000"/>
                                        <p:tgtEl>
                                          <p:spTgt spid="9">
                                            <p:txEl>
                                              <p:pRg st="9" end="9"/>
                                            </p:txEl>
                                          </p:spTgt>
                                        </p:tgtEl>
                                      </p:cBhvr>
                                    </p:animEffect>
                                    <p:anim calcmode="lin" valueType="num">
                                      <p:cBhvr>
                                        <p:cTn id="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0" end="10"/>
                                            </p:txEl>
                                          </p:spTgt>
                                        </p:tgtEl>
                                        <p:attrNameLst>
                                          <p:attrName>style.visibility</p:attrName>
                                        </p:attrNameLst>
                                      </p:cBhvr>
                                      <p:to>
                                        <p:strVal val="visible"/>
                                      </p:to>
                                    </p:set>
                                    <p:animEffect transition="in" filter="fade">
                                      <p:cBhvr>
                                        <p:cTn id="14" dur="1000"/>
                                        <p:tgtEl>
                                          <p:spTgt spid="9">
                                            <p:txEl>
                                              <p:pRg st="10" end="10"/>
                                            </p:txEl>
                                          </p:spTgt>
                                        </p:tgtEl>
                                      </p:cBhvr>
                                    </p:animEffect>
                                    <p:anim calcmode="lin" valueType="num">
                                      <p:cBhvr>
                                        <p:cTn id="15"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startAt="3"/>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Instruction (vv. 3-13)</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2" y="231296"/>
            <a:ext cx="7418717" cy="566308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 Question about What Should be Done (vv. 3-4)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 the Whole Church (v. 4)</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Purpose for Putting Him Away (vv. 5-8)</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Not to company with him (vv. 9-11)</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Judge those within the church (vv. 12-13a)</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Put away the wicked person (v. 13b)</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Borrows language from the OT (Deut.</a:t>
            </a:r>
            <a:r>
              <a:rPr kumimoji="0" lang="en-US" sz="2400" i="1" u="none" strike="noStrike" kern="1200" cap="none" spc="0" normalizeH="0" noProof="0" dirty="0">
                <a:ln>
                  <a:noFill/>
                </a:ln>
                <a:solidFill>
                  <a:prstClr val="black"/>
                </a:solidFill>
                <a:effectLst/>
                <a:uLnTx/>
                <a:uFillTx/>
                <a:latin typeface="Arial Narrow" panose="020B0606020202030204" pitchFamily="34" charset="0"/>
                <a:ea typeface="+mn-ea"/>
                <a:cs typeface="+mn-cs"/>
              </a:rPr>
              <a:t> 24:7)</a:t>
            </a:r>
          </a:p>
          <a:p>
            <a:pPr marL="914400" lvl="1" indent="-457200">
              <a:buFont typeface="+mj-lt"/>
              <a:buAutoNum type="arabicPeriod"/>
            </a:pPr>
            <a:r>
              <a:rPr lang="en-US" sz="2400" i="1" baseline="0" dirty="0">
                <a:solidFill>
                  <a:prstClr val="black"/>
                </a:solidFill>
                <a:latin typeface="Arial Narrow" panose="020B0606020202030204" pitchFamily="34" charset="0"/>
              </a:rPr>
              <a:t>Parallel</a:t>
            </a:r>
            <a:r>
              <a:rPr lang="en-US" sz="2400" i="1" dirty="0">
                <a:solidFill>
                  <a:prstClr val="black"/>
                </a:solidFill>
                <a:latin typeface="Arial Narrow" panose="020B0606020202030204" pitchFamily="34" charset="0"/>
              </a:rPr>
              <a:t> expressions:</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“Taken</a:t>
            </a:r>
            <a:r>
              <a:rPr kumimoji="0" lang="en-US" sz="2400" u="none" strike="noStrike" kern="1200" cap="none" spc="0" normalizeH="0" noProof="0" dirty="0">
                <a:ln>
                  <a:noFill/>
                </a:ln>
                <a:solidFill>
                  <a:prstClr val="black"/>
                </a:solidFill>
                <a:effectLst/>
                <a:uLnTx/>
                <a:uFillTx/>
                <a:latin typeface="Arial Narrow" panose="020B0606020202030204" pitchFamily="34" charset="0"/>
                <a:ea typeface="+mn-ea"/>
                <a:cs typeface="+mn-cs"/>
              </a:rPr>
              <a:t> away from among you” (v. 2)</a:t>
            </a:r>
          </a:p>
          <a:p>
            <a:pPr marL="1371600" lvl="2" indent="-457200">
              <a:buFont typeface="+mj-lt"/>
              <a:buAutoNum type="alphaLcPeriod"/>
            </a:pPr>
            <a:r>
              <a:rPr lang="en-US" sz="2400" noProof="0" dirty="0">
                <a:solidFill>
                  <a:prstClr val="black"/>
                </a:solidFill>
                <a:latin typeface="Arial Narrow" panose="020B0606020202030204" pitchFamily="34" charset="0"/>
              </a:rPr>
              <a:t>“Deliver such a one to Satan” (v. 5)</a:t>
            </a:r>
          </a:p>
          <a:p>
            <a:pPr marL="1371600" lvl="2" indent="-457200">
              <a:buFont typeface="+mj-lt"/>
              <a:buAutoNum type="alphaLcPeriod"/>
            </a:pPr>
            <a:r>
              <a:rPr kumimoji="0" lang="en-US" sz="2400" u="none" strike="noStrike" kern="1200" cap="none" spc="0" normalizeH="0" baseline="0" dirty="0">
                <a:ln>
                  <a:noFill/>
                </a:ln>
                <a:solidFill>
                  <a:prstClr val="black"/>
                </a:solidFill>
                <a:effectLst/>
                <a:uLnTx/>
                <a:uFillTx/>
                <a:latin typeface="Arial Narrow" panose="020B0606020202030204" pitchFamily="34" charset="0"/>
                <a:ea typeface="+mn-ea"/>
                <a:cs typeface="+mn-cs"/>
              </a:rPr>
              <a:t>“Purge</a:t>
            </a:r>
            <a:r>
              <a:rPr kumimoji="0" lang="en-US" sz="2400" u="none" strike="noStrike" kern="1200" cap="none" spc="0" normalizeH="0" dirty="0">
                <a:ln>
                  <a:noFill/>
                </a:ln>
                <a:solidFill>
                  <a:prstClr val="black"/>
                </a:solidFill>
                <a:effectLst/>
                <a:uLnTx/>
                <a:uFillTx/>
                <a:latin typeface="Arial Narrow" panose="020B0606020202030204" pitchFamily="34" charset="0"/>
                <a:ea typeface="+mn-ea"/>
                <a:cs typeface="+mn-cs"/>
              </a:rPr>
              <a:t> out the old leaven” (v. 7)</a:t>
            </a:r>
          </a:p>
          <a:p>
            <a:pPr marL="1371600" lvl="2" indent="-457200">
              <a:buFont typeface="+mj-lt"/>
              <a:buAutoNum type="alphaLcPeriod"/>
            </a:pPr>
            <a:r>
              <a:rPr lang="en-US" sz="2400" baseline="0" noProof="0" dirty="0">
                <a:solidFill>
                  <a:prstClr val="black"/>
                </a:solidFill>
                <a:latin typeface="Arial Narrow" panose="020B0606020202030204" pitchFamily="34" charset="0"/>
              </a:rPr>
              <a:t>“Not</a:t>
            </a:r>
            <a:r>
              <a:rPr lang="en-US" sz="2400" noProof="0" dirty="0">
                <a:solidFill>
                  <a:prstClr val="black"/>
                </a:solidFill>
                <a:latin typeface="Arial Narrow" panose="020B0606020202030204" pitchFamily="34" charset="0"/>
              </a:rPr>
              <a:t> to keep company” (v. 11)</a:t>
            </a:r>
          </a:p>
          <a:p>
            <a:pPr marL="1371600" lvl="2" indent="-457200">
              <a:buFont typeface="+mj-lt"/>
              <a:buAutoNum type="alphaLcPeriod"/>
            </a:pPr>
            <a:r>
              <a:rPr kumimoji="0" lang="en-US" sz="2400" u="none" strike="noStrike" kern="1200" cap="none" spc="0" normalizeH="0" baseline="0" dirty="0">
                <a:ln>
                  <a:noFill/>
                </a:ln>
                <a:solidFill>
                  <a:prstClr val="black"/>
                </a:solidFill>
                <a:effectLst/>
                <a:uLnTx/>
                <a:uFillTx/>
                <a:latin typeface="Arial Narrow" panose="020B0606020202030204" pitchFamily="34" charset="0"/>
                <a:ea typeface="+mn-ea"/>
                <a:cs typeface="+mn-cs"/>
              </a:rPr>
              <a:t>“Not</a:t>
            </a:r>
            <a:r>
              <a:rPr kumimoji="0" lang="en-US" sz="2400" u="none" strike="noStrike" kern="1200" cap="none" spc="0" normalizeH="0" dirty="0">
                <a:ln>
                  <a:noFill/>
                </a:ln>
                <a:solidFill>
                  <a:prstClr val="black"/>
                </a:solidFill>
                <a:effectLst/>
                <a:uLnTx/>
                <a:uFillTx/>
                <a:latin typeface="Arial Narrow" panose="020B0606020202030204" pitchFamily="34" charset="0"/>
                <a:ea typeface="+mn-ea"/>
                <a:cs typeface="+mn-cs"/>
              </a:rPr>
              <a:t> even to eat” (v. 11)</a:t>
            </a:r>
          </a:p>
        </p:txBody>
      </p:sp>
      <p:sp>
        <p:nvSpPr>
          <p:cNvPr id="6" name="TextBox 5"/>
          <p:cNvSpPr txBox="1"/>
          <p:nvPr/>
        </p:nvSpPr>
        <p:spPr>
          <a:xfrm rot="16200000">
            <a:off x="-2223341" y="3219363"/>
            <a:ext cx="6815613"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Put the Fornicator Away From You</a:t>
            </a:r>
          </a:p>
        </p:txBody>
      </p:sp>
    </p:spTree>
    <p:extLst>
      <p:ext uri="{BB962C8B-B14F-4D97-AF65-F5344CB8AC3E}">
        <p14:creationId xmlns:p14="http://schemas.microsoft.com/office/powerpoint/2010/main" val="3786017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1000"/>
                                        <p:tgtEl>
                                          <p:spTgt spid="9">
                                            <p:txEl>
                                              <p:pRg st="11" end="11"/>
                                            </p:txEl>
                                          </p:spTgt>
                                        </p:tgtEl>
                                      </p:cBhvr>
                                    </p:animEffect>
                                    <p:anim calcmode="lin" valueType="num">
                                      <p:cBhvr>
                                        <p:cTn id="8"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2" end="12"/>
                                            </p:txEl>
                                          </p:spTgt>
                                        </p:tgtEl>
                                        <p:attrNameLst>
                                          <p:attrName>style.visibility</p:attrName>
                                        </p:attrNameLst>
                                      </p:cBhvr>
                                      <p:to>
                                        <p:strVal val="visible"/>
                                      </p:to>
                                    </p:set>
                                    <p:animEffect transition="in" filter="fade">
                                      <p:cBhvr>
                                        <p:cTn id="14" dur="1000"/>
                                        <p:tgtEl>
                                          <p:spTgt spid="9">
                                            <p:txEl>
                                              <p:pRg st="12" end="12"/>
                                            </p:txEl>
                                          </p:spTgt>
                                        </p:tgtEl>
                                      </p:cBhvr>
                                    </p:animEffect>
                                    <p:anim calcmode="lin" valueType="num">
                                      <p:cBhvr>
                                        <p:cTn id="15"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3" end="13"/>
                                            </p:txEl>
                                          </p:spTgt>
                                        </p:tgtEl>
                                        <p:attrNameLst>
                                          <p:attrName>style.visibility</p:attrName>
                                        </p:attrNameLst>
                                      </p:cBhvr>
                                      <p:to>
                                        <p:strVal val="visible"/>
                                      </p:to>
                                    </p:set>
                                    <p:animEffect transition="in" filter="fade">
                                      <p:cBhvr>
                                        <p:cTn id="21" dur="1000"/>
                                        <p:tgtEl>
                                          <p:spTgt spid="9">
                                            <p:txEl>
                                              <p:pRg st="13" end="13"/>
                                            </p:txEl>
                                          </p:spTgt>
                                        </p:tgtEl>
                                      </p:cBhvr>
                                    </p:animEffect>
                                    <p:anim calcmode="lin" valueType="num">
                                      <p:cBhvr>
                                        <p:cTn id="22"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4" end="14"/>
                                            </p:txEl>
                                          </p:spTgt>
                                        </p:tgtEl>
                                        <p:attrNameLst>
                                          <p:attrName>style.visibility</p:attrName>
                                        </p:attrNameLst>
                                      </p:cBhvr>
                                      <p:to>
                                        <p:strVal val="visible"/>
                                      </p:to>
                                    </p:set>
                                    <p:animEffect transition="in" filter="fade">
                                      <p:cBhvr>
                                        <p:cTn id="28" dur="1000"/>
                                        <p:tgtEl>
                                          <p:spTgt spid="9">
                                            <p:txEl>
                                              <p:pRg st="14" end="14"/>
                                            </p:txEl>
                                          </p:spTgt>
                                        </p:tgtEl>
                                      </p:cBhvr>
                                    </p:animEffect>
                                    <p:anim calcmode="lin" valueType="num">
                                      <p:cBhvr>
                                        <p:cTn id="29"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5" end="15"/>
                                            </p:txEl>
                                          </p:spTgt>
                                        </p:tgtEl>
                                        <p:attrNameLst>
                                          <p:attrName>style.visibility</p:attrName>
                                        </p:attrNameLst>
                                      </p:cBhvr>
                                      <p:to>
                                        <p:strVal val="visible"/>
                                      </p:to>
                                    </p:set>
                                    <p:animEffect transition="in" filter="fade">
                                      <p:cBhvr>
                                        <p:cTn id="35" dur="1000"/>
                                        <p:tgtEl>
                                          <p:spTgt spid="9">
                                            <p:txEl>
                                              <p:pRg st="15" end="15"/>
                                            </p:txEl>
                                          </p:spTgt>
                                        </p:tgtEl>
                                      </p:cBhvr>
                                    </p:animEffect>
                                    <p:anim calcmode="lin" valueType="num">
                                      <p:cBhvr>
                                        <p:cTn id="36"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6" end="16"/>
                                            </p:txEl>
                                          </p:spTgt>
                                        </p:tgtEl>
                                        <p:attrNameLst>
                                          <p:attrName>style.visibility</p:attrName>
                                        </p:attrNameLst>
                                      </p:cBhvr>
                                      <p:to>
                                        <p:strVal val="visible"/>
                                      </p:to>
                                    </p:set>
                                    <p:animEffect transition="in" filter="fade">
                                      <p:cBhvr>
                                        <p:cTn id="42" dur="1000"/>
                                        <p:tgtEl>
                                          <p:spTgt spid="9">
                                            <p:txEl>
                                              <p:pRg st="16" end="16"/>
                                            </p:txEl>
                                          </p:spTgt>
                                        </p:tgtEl>
                                      </p:cBhvr>
                                    </p:animEffect>
                                    <p:anim calcmode="lin" valueType="num">
                                      <p:cBhvr>
                                        <p:cTn id="43"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7" end="17"/>
                                            </p:txEl>
                                          </p:spTgt>
                                        </p:tgtEl>
                                        <p:attrNameLst>
                                          <p:attrName>style.visibility</p:attrName>
                                        </p:attrNameLst>
                                      </p:cBhvr>
                                      <p:to>
                                        <p:strVal val="visible"/>
                                      </p:to>
                                    </p:set>
                                    <p:animEffect transition="in" filter="fade">
                                      <p:cBhvr>
                                        <p:cTn id="49" dur="1000"/>
                                        <p:tgtEl>
                                          <p:spTgt spid="9">
                                            <p:txEl>
                                              <p:pRg st="17" end="17"/>
                                            </p:txEl>
                                          </p:spTgt>
                                        </p:tgtEl>
                                      </p:cBhvr>
                                    </p:animEffect>
                                    <p:anim calcmode="lin" valueType="num">
                                      <p:cBhvr>
                                        <p:cTn id="50"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081" y="2011852"/>
            <a:ext cx="8050113" cy="3669274"/>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The Problem  (v. 1)</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lang="en-US" sz="4000" dirty="0">
                <a:solidFill>
                  <a:schemeClr val="bg1"/>
                </a:solidFill>
                <a:effectLst>
                  <a:outerShdw blurRad="38100" dist="38100" dir="2700000" algn="tl">
                    <a:srgbClr val="000000">
                      <a:alpha val="43137"/>
                    </a:srgbClr>
                  </a:outerShdw>
                </a:effectLst>
                <a:latin typeface="Arial Narrow" panose="020B0606020202030204" pitchFamily="34" charset="0"/>
              </a:rPr>
              <a:t>The Failure (v. 2)</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rPr>
              <a:t>The Instruction (vv. 3-13)</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i="0" u="none" strike="noStrike" kern="1200" cap="none" spc="0" normalizeH="0" baseline="0" noProof="0" dirty="0">
                <a:ln>
                  <a:noFill/>
                </a:ln>
                <a:solidFill>
                  <a:prstClr val="black"/>
                </a:solidFill>
                <a:effectLst/>
                <a:uLnTx/>
                <a:uFillTx/>
                <a:latin typeface="Arial Narrow" panose="020B0606020202030204" pitchFamily="34" charset="0"/>
              </a:rPr>
              <a:t>The Meaning of “Company”</a:t>
            </a:r>
            <a:endParaRPr kumimoji="0" lang="en-US" sz="4000" i="0" u="none" strike="noStrike" kern="1200" cap="none" spc="0" normalizeH="0" baseline="0" noProof="0" dirty="0">
              <a:ln>
                <a:noFill/>
              </a:ln>
              <a:effectLst/>
              <a:uLnTx/>
              <a:uFillTx/>
              <a:latin typeface="Arial Narrow" panose="020B0606020202030204" pitchFamily="34" charset="0"/>
            </a:endParaRP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Case at Corinth</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5)</a:t>
            </a:r>
          </a:p>
        </p:txBody>
      </p:sp>
      <p:sp>
        <p:nvSpPr>
          <p:cNvPr id="3" name="TextBox 2"/>
          <p:cNvSpPr txBox="1"/>
          <p:nvPr/>
        </p:nvSpPr>
        <p:spPr>
          <a:xfrm>
            <a:off x="2257665" y="2770311"/>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A Fornicator in Their Midst</a:t>
            </a:r>
          </a:p>
        </p:txBody>
      </p:sp>
      <p:sp>
        <p:nvSpPr>
          <p:cNvPr id="7" name="TextBox 6"/>
          <p:cNvSpPr txBox="1"/>
          <p:nvPr/>
        </p:nvSpPr>
        <p:spPr>
          <a:xfrm>
            <a:off x="2257665" y="3667720"/>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Not Dealt With the Fornicator Properly </a:t>
            </a:r>
          </a:p>
        </p:txBody>
      </p:sp>
      <p:sp>
        <p:nvSpPr>
          <p:cNvPr id="8" name="TextBox 7"/>
          <p:cNvSpPr txBox="1"/>
          <p:nvPr/>
        </p:nvSpPr>
        <p:spPr>
          <a:xfrm>
            <a:off x="2257665" y="4587083"/>
            <a:ext cx="6886336"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Arial Narrow" panose="020B0606020202030204" pitchFamily="34" charset="0"/>
              </a:rPr>
              <a:t>Put the Fornicator Away from You</a:t>
            </a:r>
          </a:p>
        </p:txBody>
      </p:sp>
      <p:sp>
        <p:nvSpPr>
          <p:cNvPr id="6" name="TextBox 5">
            <a:extLst>
              <a:ext uri="{FF2B5EF4-FFF2-40B4-BE49-F238E27FC236}">
                <a16:creationId xmlns:a16="http://schemas.microsoft.com/office/drawing/2014/main" id="{44CC65CD-57A0-B925-8BB7-C84FF4051F66}"/>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2764034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155380" y="1428885"/>
            <a:ext cx="3821242"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Saving</a:t>
            </a:r>
          </a:p>
        </p:txBody>
      </p:sp>
      <p:sp>
        <p:nvSpPr>
          <p:cNvPr id="5" name="Rectangle 4"/>
          <p:cNvSpPr/>
          <p:nvPr/>
        </p:nvSpPr>
        <p:spPr>
          <a:xfrm>
            <a:off x="732529" y="4168619"/>
            <a:ext cx="2590774" cy="206210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Erring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mn-cs"/>
              </a:rPr>
              <a:t>Ourselves</a:t>
            </a:r>
          </a:p>
        </p:txBody>
      </p:sp>
      <p:cxnSp>
        <p:nvCxnSpPr>
          <p:cNvPr id="7" name="Straight Connector 6"/>
          <p:cNvCxnSpPr/>
          <p:nvPr/>
        </p:nvCxnSpPr>
        <p:spPr>
          <a:xfrm flipV="1">
            <a:off x="3293806" y="98323"/>
            <a:ext cx="58994" cy="668593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36830" y="241539"/>
            <a:ext cx="55306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Study of Church Discipline)</a:t>
            </a:r>
          </a:p>
        </p:txBody>
      </p:sp>
      <p:sp>
        <p:nvSpPr>
          <p:cNvPr id="6" name="TextBox 5"/>
          <p:cNvSpPr txBox="1"/>
          <p:nvPr/>
        </p:nvSpPr>
        <p:spPr>
          <a:xfrm>
            <a:off x="3536830" y="1113856"/>
            <a:ext cx="5382883"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Forgotten &amp; Misunderstood Command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Purpose of Withdrawing &amp; From Whom Should We Withdraw?</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Case at Corinth (1 Cor. 5 &amp; 2 Cor. 2, 7)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to Treat those Disfellowshipped &amp; Does it Apply to Family?</a:t>
            </a:r>
          </a:p>
        </p:txBody>
      </p:sp>
      <p:sp>
        <p:nvSpPr>
          <p:cNvPr id="3" name="Rectangle: Rounded Corners 2"/>
          <p:cNvSpPr/>
          <p:nvPr/>
        </p:nvSpPr>
        <p:spPr>
          <a:xfrm>
            <a:off x="3536830" y="2799971"/>
            <a:ext cx="5382883" cy="8247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78734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2543073" y="3039919"/>
            <a:ext cx="6858003"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4"/>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Meaning of “Company”</a:t>
            </a:r>
          </a:p>
        </p:txBody>
      </p:sp>
      <p:sp>
        <p:nvSpPr>
          <p:cNvPr id="2" name="TextBox 1"/>
          <p:cNvSpPr txBox="1"/>
          <p:nvPr/>
        </p:nvSpPr>
        <p:spPr>
          <a:xfrm>
            <a:off x="2083981" y="1052623"/>
            <a:ext cx="6570921" cy="3539430"/>
          </a:xfrm>
          <a:prstGeom prst="rect">
            <a:avLst/>
          </a:prstGeom>
          <a:solidFill>
            <a:schemeClr val="accent2">
              <a:lumMod val="60000"/>
              <a:lumOff val="40000"/>
            </a:schemeClr>
          </a:solidFill>
          <a:ln w="19050">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Corinthians 5:11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 now I have written to you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 to keep company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anyone named a brother, who is sexually immoral, or covetous, or an idolater, or a reviler, or a drunkard, or an extortioner—not even to eat with such a person. </a:t>
            </a:r>
          </a:p>
        </p:txBody>
      </p:sp>
    </p:spTree>
    <p:extLst>
      <p:ext uri="{BB962C8B-B14F-4D97-AF65-F5344CB8AC3E}">
        <p14:creationId xmlns:p14="http://schemas.microsoft.com/office/powerpoint/2010/main" val="1857352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167498"/>
            <a:ext cx="7030528" cy="67403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to keep company”</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Translations: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“Company” (KJV; ASV; NKJV; MEV; YLT)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“Associate” (ESV; NASB; RSV; NIV; NET; NCV; Footnote NJKV)</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to mix with" (LBP, v. 9; Darby)</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Defined</a:t>
            </a:r>
            <a:r>
              <a:rPr kumimoji="0" lang="en-US"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Strong’s:</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4874….from 4862 and a comp. of 303 and 3396;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mix up together</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i.e. (fig.)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associate with</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:—(have, keep) company (with)”</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Thayer:</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“to mix up together”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Vincent:</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word is compounded of </a:t>
            </a:r>
            <a:r>
              <a:rPr kumimoji="0" lang="el-GR"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σύν</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together, </a:t>
            </a:r>
            <a:r>
              <a:rPr kumimoji="0" lang="el-GR"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ἀνά</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up and down among, and </a:t>
            </a:r>
            <a:r>
              <a:rPr kumimoji="0" lang="el-GR"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μίγνυμι</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to mingle. It denotes, therefore, not only close, but habitual, intercourse.”</a:t>
            </a:r>
            <a:endPar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2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Lenski</a:t>
            </a:r>
            <a:r>
              <a:rPr kumimoji="0" lang="en-US"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“Mix yourselves - up – with”</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Vine’s:</a:t>
            </a:r>
            <a:r>
              <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mix up with” (</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sun, “with,” </a:t>
            </a:r>
            <a:r>
              <a:rPr kumimoji="0" lang="en-US" sz="2200" b="0" i="1"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ana</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“up,” </a:t>
            </a:r>
            <a:r>
              <a:rPr kumimoji="0" lang="en-US" sz="2200" b="0" i="1"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mignumi</a:t>
            </a: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“to mix, mingle”), signifies “to have, or keep, company with,”</a:t>
            </a:r>
            <a:endParaRPr kumimoji="0" lang="en-US" alt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 name="TextBox 1">
            <a:extLst>
              <a:ext uri="{FF2B5EF4-FFF2-40B4-BE49-F238E27FC236}">
                <a16:creationId xmlns:a16="http://schemas.microsoft.com/office/drawing/2014/main" id="{E18B9127-D5F3-2051-A9C3-597FA4FB9753}"/>
              </a:ext>
            </a:extLst>
          </p:cNvPr>
          <p:cNvSpPr txBox="1"/>
          <p:nvPr/>
        </p:nvSpPr>
        <p:spPr>
          <a:xfrm rot="16200000">
            <a:off x="-2543073" y="3039919"/>
            <a:ext cx="6858003"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4"/>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Meaning of “Company”</a:t>
            </a:r>
          </a:p>
        </p:txBody>
      </p:sp>
    </p:spTree>
    <p:extLst>
      <p:ext uri="{BB962C8B-B14F-4D97-AF65-F5344CB8AC3E}">
        <p14:creationId xmlns:p14="http://schemas.microsoft.com/office/powerpoint/2010/main" val="398679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fade">
                                      <p:cBhvr>
                                        <p:cTn id="49" dur="1000"/>
                                        <p:tgtEl>
                                          <p:spTgt spid="9">
                                            <p:txEl>
                                              <p:pRg st="7" end="7"/>
                                            </p:txEl>
                                          </p:spTgt>
                                        </p:tgtEl>
                                      </p:cBhvr>
                                    </p:animEffect>
                                    <p:anim calcmode="lin" valueType="num">
                                      <p:cBhvr>
                                        <p:cTn id="5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1000"/>
                                        <p:tgtEl>
                                          <p:spTgt spid="9">
                                            <p:txEl>
                                              <p:pRg st="8" end="8"/>
                                            </p:txEl>
                                          </p:spTgt>
                                        </p:tgtEl>
                                      </p:cBhvr>
                                    </p:animEffect>
                                    <p:anim calcmode="lin" valueType="num">
                                      <p:cBhvr>
                                        <p:cTn id="57"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9" end="9"/>
                                            </p:txEl>
                                          </p:spTgt>
                                        </p:tgtEl>
                                        <p:attrNameLst>
                                          <p:attrName>style.visibility</p:attrName>
                                        </p:attrNameLst>
                                      </p:cBhvr>
                                      <p:to>
                                        <p:strVal val="visible"/>
                                      </p:to>
                                    </p:set>
                                    <p:animEffect transition="in" filter="fade">
                                      <p:cBhvr>
                                        <p:cTn id="63" dur="1000"/>
                                        <p:tgtEl>
                                          <p:spTgt spid="9">
                                            <p:txEl>
                                              <p:pRg st="9" end="9"/>
                                            </p:txEl>
                                          </p:spTgt>
                                        </p:tgtEl>
                                      </p:cBhvr>
                                    </p:animEffect>
                                    <p:anim calcmode="lin" valueType="num">
                                      <p:cBhvr>
                                        <p:cTn id="6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10" end="10"/>
                                            </p:txEl>
                                          </p:spTgt>
                                        </p:tgtEl>
                                        <p:attrNameLst>
                                          <p:attrName>style.visibility</p:attrName>
                                        </p:attrNameLst>
                                      </p:cBhvr>
                                      <p:to>
                                        <p:strVal val="visible"/>
                                      </p:to>
                                    </p:set>
                                    <p:animEffect transition="in" filter="fade">
                                      <p:cBhvr>
                                        <p:cTn id="70" dur="1000"/>
                                        <p:tgtEl>
                                          <p:spTgt spid="9">
                                            <p:txEl>
                                              <p:pRg st="10" end="10"/>
                                            </p:txEl>
                                          </p:spTgt>
                                        </p:tgtEl>
                                      </p:cBhvr>
                                    </p:animEffect>
                                    <p:anim calcmode="lin" valueType="num">
                                      <p:cBhvr>
                                        <p:cTn id="71"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0073" y="1627985"/>
            <a:ext cx="7348053" cy="2800767"/>
          </a:xfrm>
          <a:prstGeom prst="rect">
            <a:avLst/>
          </a:prstGeom>
          <a:solidFill>
            <a:schemeClr val="bg1"/>
          </a:solidFill>
          <a:ln>
            <a:solidFill>
              <a:schemeClr val="accent2">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discipline is social ostracism; therefore it is effective or ineffective in direct proportion to how well the members personally disassociate themselves from the sinner.”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Willis, </a:t>
            </a: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Commentary on 1 Corinthians</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144</a:t>
            </a:r>
          </a:p>
        </p:txBody>
      </p:sp>
    </p:spTree>
    <p:extLst>
      <p:ext uri="{BB962C8B-B14F-4D97-AF65-F5344CB8AC3E}">
        <p14:creationId xmlns:p14="http://schemas.microsoft.com/office/powerpoint/2010/main" val="822188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3" y="231296"/>
            <a:ext cx="7030528"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to keep company”</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even to eat”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referring to the Lord’s Supper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could the faithful keep the unfaithful from partaking of LS?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association forbidden here – is permitted with the world (v. 10) – is that the LS?</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Part of “keeping company” – thus a common meal</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Just one part of “company”</a:t>
            </a:r>
          </a:p>
        </p:txBody>
      </p:sp>
      <p:sp>
        <p:nvSpPr>
          <p:cNvPr id="2" name="TextBox 1">
            <a:extLst>
              <a:ext uri="{FF2B5EF4-FFF2-40B4-BE49-F238E27FC236}">
                <a16:creationId xmlns:a16="http://schemas.microsoft.com/office/drawing/2014/main" id="{6E2EE1D1-CE8D-038B-C828-F102297A0458}"/>
              </a:ext>
            </a:extLst>
          </p:cNvPr>
          <p:cNvSpPr txBox="1"/>
          <p:nvPr/>
        </p:nvSpPr>
        <p:spPr>
          <a:xfrm rot="16200000">
            <a:off x="-2543073" y="3039919"/>
            <a:ext cx="6858003"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4"/>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Meaning of “Company”</a:t>
            </a:r>
          </a:p>
        </p:txBody>
      </p:sp>
    </p:spTree>
    <p:extLst>
      <p:ext uri="{BB962C8B-B14F-4D97-AF65-F5344CB8AC3E}">
        <p14:creationId xmlns:p14="http://schemas.microsoft.com/office/powerpoint/2010/main" val="1876845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anim calcmode="lin" valueType="num">
                                      <p:cBhvr>
                                        <p:cTn id="2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913" y="344436"/>
            <a:ext cx="7848600" cy="523220"/>
          </a:xfrm>
          <a:prstGeom prst="rect">
            <a:avLst/>
          </a:prstGeom>
          <a:solidFill>
            <a:srgbClr val="000000"/>
          </a:solidFill>
          <a:ln>
            <a:solidFill>
              <a:schemeClr val="bg1"/>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aritaTextBookHMK"/>
                <a:ea typeface="+mn-ea"/>
                <a:cs typeface="+mn-cs"/>
              </a:rPr>
              <a:t>“Company” Involves More Than Eating</a:t>
            </a:r>
          </a:p>
        </p:txBody>
      </p:sp>
      <p:sp>
        <p:nvSpPr>
          <p:cNvPr id="16390" name="TextBox 4"/>
          <p:cNvSpPr txBox="1">
            <a:spLocks noChangeArrowheads="1"/>
          </p:cNvSpPr>
          <p:nvPr/>
        </p:nvSpPr>
        <p:spPr bwMode="auto">
          <a:xfrm>
            <a:off x="844508" y="2516618"/>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MaritaTextBookHMK" panose="020B0604020202020204"/>
              </a:defRPr>
            </a:lvl1pPr>
            <a:lvl2pPr marL="742950" indent="-285750">
              <a:spcBef>
                <a:spcPct val="20000"/>
              </a:spcBef>
              <a:buChar char="–"/>
              <a:defRPr sz="2800">
                <a:solidFill>
                  <a:schemeClr val="tx1"/>
                </a:solidFill>
                <a:latin typeface="MaritaTextBookHMK" panose="020B0604020202020204"/>
              </a:defRPr>
            </a:lvl2pPr>
            <a:lvl3pPr marL="1143000" indent="-228600">
              <a:spcBef>
                <a:spcPct val="20000"/>
              </a:spcBef>
              <a:buChar char="•"/>
              <a:defRPr sz="2400">
                <a:solidFill>
                  <a:schemeClr val="tx1"/>
                </a:solidFill>
                <a:latin typeface="MaritaTextBookHMK" panose="020B0604020202020204"/>
              </a:defRPr>
            </a:lvl3pPr>
            <a:lvl4pPr marL="1600200" indent="-228600">
              <a:spcBef>
                <a:spcPct val="20000"/>
              </a:spcBef>
              <a:buChar char="–"/>
              <a:defRPr sz="2000">
                <a:solidFill>
                  <a:schemeClr val="tx1"/>
                </a:solidFill>
                <a:latin typeface="MaritaTextBookHMK" panose="020B0604020202020204"/>
              </a:defRPr>
            </a:lvl4pPr>
            <a:lvl5pPr marL="2057400" indent="-228600">
              <a:spcBef>
                <a:spcPct val="20000"/>
              </a:spcBef>
              <a:buChar char="»"/>
              <a:defRPr sz="2000">
                <a:solidFill>
                  <a:schemeClr val="tx1"/>
                </a:solidFill>
                <a:latin typeface="MaritaTextBookHMK" panose="020B0604020202020204"/>
              </a:defRPr>
            </a:lvl5pPr>
            <a:lvl6pPr marL="2514600" indent="-228600" eaLnBrk="0" fontAlgn="base" hangingPunct="0">
              <a:spcBef>
                <a:spcPct val="20000"/>
              </a:spcBef>
              <a:spcAft>
                <a:spcPct val="0"/>
              </a:spcAft>
              <a:buChar char="»"/>
              <a:defRPr sz="2000">
                <a:solidFill>
                  <a:schemeClr val="tx1"/>
                </a:solidFill>
                <a:latin typeface="MaritaTextBookHMK" panose="020B0604020202020204"/>
              </a:defRPr>
            </a:lvl6pPr>
            <a:lvl7pPr marL="2971800" indent="-228600" eaLnBrk="0" fontAlgn="base" hangingPunct="0">
              <a:spcBef>
                <a:spcPct val="20000"/>
              </a:spcBef>
              <a:spcAft>
                <a:spcPct val="0"/>
              </a:spcAft>
              <a:buChar char="»"/>
              <a:defRPr sz="2000">
                <a:solidFill>
                  <a:schemeClr val="tx1"/>
                </a:solidFill>
                <a:latin typeface="MaritaTextBookHMK" panose="020B0604020202020204"/>
              </a:defRPr>
            </a:lvl7pPr>
            <a:lvl8pPr marL="3429000" indent="-228600" eaLnBrk="0" fontAlgn="base" hangingPunct="0">
              <a:spcBef>
                <a:spcPct val="20000"/>
              </a:spcBef>
              <a:spcAft>
                <a:spcPct val="0"/>
              </a:spcAft>
              <a:buChar char="»"/>
              <a:defRPr sz="2000">
                <a:solidFill>
                  <a:schemeClr val="tx1"/>
                </a:solidFill>
                <a:latin typeface="MaritaTextBookHMK" panose="020B0604020202020204"/>
              </a:defRPr>
            </a:lvl8pPr>
            <a:lvl9pPr marL="3886200" indent="-228600" eaLnBrk="0" fontAlgn="base" hangingPunct="0">
              <a:spcBef>
                <a:spcPct val="20000"/>
              </a:spcBef>
              <a:spcAft>
                <a:spcPct val="0"/>
              </a:spcAft>
              <a:buChar char="»"/>
              <a:defRPr sz="2000">
                <a:solidFill>
                  <a:schemeClr val="tx1"/>
                </a:solidFill>
                <a:latin typeface="MaritaTextBookHMK" panose="020B060402020202020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Company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(General)</a:t>
            </a:r>
          </a:p>
        </p:txBody>
      </p:sp>
      <p:sp>
        <p:nvSpPr>
          <p:cNvPr id="16391" name="Left Brace 6"/>
          <p:cNvSpPr>
            <a:spLocks/>
          </p:cNvSpPr>
          <p:nvPr/>
        </p:nvSpPr>
        <p:spPr bwMode="auto">
          <a:xfrm>
            <a:off x="3740108" y="1449818"/>
            <a:ext cx="1524000" cy="2971800"/>
          </a:xfrm>
          <a:prstGeom prst="leftBrace">
            <a:avLst>
              <a:gd name="adj1" fmla="val 48750"/>
              <a:gd name="adj2" fmla="val 50000"/>
            </a:avLst>
          </a:prstGeom>
          <a:noFill/>
          <a:ln w="762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MaritaTextBookHMK" panose="020B0604020202020204"/>
              </a:defRPr>
            </a:lvl1pPr>
            <a:lvl2pPr marL="742950" indent="-285750">
              <a:spcBef>
                <a:spcPct val="20000"/>
              </a:spcBef>
              <a:buChar char="–"/>
              <a:defRPr sz="2800">
                <a:solidFill>
                  <a:schemeClr val="tx1"/>
                </a:solidFill>
                <a:latin typeface="MaritaTextBookHMK" panose="020B0604020202020204"/>
              </a:defRPr>
            </a:lvl2pPr>
            <a:lvl3pPr marL="1143000" indent="-228600">
              <a:spcBef>
                <a:spcPct val="20000"/>
              </a:spcBef>
              <a:buChar char="•"/>
              <a:defRPr sz="2400">
                <a:solidFill>
                  <a:schemeClr val="tx1"/>
                </a:solidFill>
                <a:latin typeface="MaritaTextBookHMK" panose="020B0604020202020204"/>
              </a:defRPr>
            </a:lvl3pPr>
            <a:lvl4pPr marL="1600200" indent="-228600">
              <a:spcBef>
                <a:spcPct val="20000"/>
              </a:spcBef>
              <a:buChar char="–"/>
              <a:defRPr sz="2000">
                <a:solidFill>
                  <a:schemeClr val="tx1"/>
                </a:solidFill>
                <a:latin typeface="MaritaTextBookHMK" panose="020B0604020202020204"/>
              </a:defRPr>
            </a:lvl4pPr>
            <a:lvl5pPr marL="2057400" indent="-228600">
              <a:spcBef>
                <a:spcPct val="20000"/>
              </a:spcBef>
              <a:buChar char="»"/>
              <a:defRPr sz="2000">
                <a:solidFill>
                  <a:schemeClr val="tx1"/>
                </a:solidFill>
                <a:latin typeface="MaritaTextBookHMK" panose="020B0604020202020204"/>
              </a:defRPr>
            </a:lvl5pPr>
            <a:lvl6pPr marL="2514600" indent="-228600" eaLnBrk="0" fontAlgn="base" hangingPunct="0">
              <a:spcBef>
                <a:spcPct val="20000"/>
              </a:spcBef>
              <a:spcAft>
                <a:spcPct val="0"/>
              </a:spcAft>
              <a:buChar char="»"/>
              <a:defRPr sz="2000">
                <a:solidFill>
                  <a:schemeClr val="tx1"/>
                </a:solidFill>
                <a:latin typeface="MaritaTextBookHMK" panose="020B0604020202020204"/>
              </a:defRPr>
            </a:lvl6pPr>
            <a:lvl7pPr marL="2971800" indent="-228600" eaLnBrk="0" fontAlgn="base" hangingPunct="0">
              <a:spcBef>
                <a:spcPct val="20000"/>
              </a:spcBef>
              <a:spcAft>
                <a:spcPct val="0"/>
              </a:spcAft>
              <a:buChar char="»"/>
              <a:defRPr sz="2000">
                <a:solidFill>
                  <a:schemeClr val="tx1"/>
                </a:solidFill>
                <a:latin typeface="MaritaTextBookHMK" panose="020B0604020202020204"/>
              </a:defRPr>
            </a:lvl7pPr>
            <a:lvl8pPr marL="3429000" indent="-228600" eaLnBrk="0" fontAlgn="base" hangingPunct="0">
              <a:spcBef>
                <a:spcPct val="20000"/>
              </a:spcBef>
              <a:spcAft>
                <a:spcPct val="0"/>
              </a:spcAft>
              <a:buChar char="»"/>
              <a:defRPr sz="2000">
                <a:solidFill>
                  <a:schemeClr val="tx1"/>
                </a:solidFill>
                <a:latin typeface="MaritaTextBookHMK" panose="020B0604020202020204"/>
              </a:defRPr>
            </a:lvl8pPr>
            <a:lvl9pPr marL="3886200" indent="-228600" eaLnBrk="0" fontAlgn="base" hangingPunct="0">
              <a:spcBef>
                <a:spcPct val="20000"/>
              </a:spcBef>
              <a:spcAft>
                <a:spcPct val="0"/>
              </a:spcAft>
              <a:buChar char="»"/>
              <a:defRPr sz="2000">
                <a:solidFill>
                  <a:schemeClr val="tx1"/>
                </a:solidFill>
                <a:latin typeface="MaritaTextBookHMK" panose="020B060402020202020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2" name="TextBox 7"/>
          <p:cNvSpPr txBox="1">
            <a:spLocks noChangeArrowheads="1"/>
          </p:cNvSpPr>
          <p:nvPr/>
        </p:nvSpPr>
        <p:spPr bwMode="auto">
          <a:xfrm>
            <a:off x="5035508" y="1602218"/>
            <a:ext cx="297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MaritaTextBookHMK" panose="020B0604020202020204"/>
              </a:defRPr>
            </a:lvl1pPr>
            <a:lvl2pPr marL="742950" indent="-285750">
              <a:spcBef>
                <a:spcPct val="20000"/>
              </a:spcBef>
              <a:buChar char="–"/>
              <a:defRPr sz="2800">
                <a:solidFill>
                  <a:schemeClr val="tx1"/>
                </a:solidFill>
                <a:latin typeface="MaritaTextBookHMK" panose="020B0604020202020204"/>
              </a:defRPr>
            </a:lvl2pPr>
            <a:lvl3pPr marL="1143000" indent="-228600">
              <a:spcBef>
                <a:spcPct val="20000"/>
              </a:spcBef>
              <a:buChar char="•"/>
              <a:defRPr sz="2400">
                <a:solidFill>
                  <a:schemeClr val="tx1"/>
                </a:solidFill>
                <a:latin typeface="MaritaTextBookHMK" panose="020B0604020202020204"/>
              </a:defRPr>
            </a:lvl3pPr>
            <a:lvl4pPr marL="1600200" indent="-228600">
              <a:spcBef>
                <a:spcPct val="20000"/>
              </a:spcBef>
              <a:buChar char="–"/>
              <a:defRPr sz="2000">
                <a:solidFill>
                  <a:schemeClr val="tx1"/>
                </a:solidFill>
                <a:latin typeface="MaritaTextBookHMK" panose="020B0604020202020204"/>
              </a:defRPr>
            </a:lvl4pPr>
            <a:lvl5pPr marL="2057400" indent="-228600">
              <a:spcBef>
                <a:spcPct val="20000"/>
              </a:spcBef>
              <a:buChar char="»"/>
              <a:defRPr sz="2000">
                <a:solidFill>
                  <a:schemeClr val="tx1"/>
                </a:solidFill>
                <a:latin typeface="MaritaTextBookHMK" panose="020B0604020202020204"/>
              </a:defRPr>
            </a:lvl5pPr>
            <a:lvl6pPr marL="2514600" indent="-228600" eaLnBrk="0" fontAlgn="base" hangingPunct="0">
              <a:spcBef>
                <a:spcPct val="20000"/>
              </a:spcBef>
              <a:spcAft>
                <a:spcPct val="0"/>
              </a:spcAft>
              <a:buChar char="»"/>
              <a:defRPr sz="2000">
                <a:solidFill>
                  <a:schemeClr val="tx1"/>
                </a:solidFill>
                <a:latin typeface="MaritaTextBookHMK" panose="020B0604020202020204"/>
              </a:defRPr>
            </a:lvl6pPr>
            <a:lvl7pPr marL="2971800" indent="-228600" eaLnBrk="0" fontAlgn="base" hangingPunct="0">
              <a:spcBef>
                <a:spcPct val="20000"/>
              </a:spcBef>
              <a:spcAft>
                <a:spcPct val="0"/>
              </a:spcAft>
              <a:buChar char="»"/>
              <a:defRPr sz="2000">
                <a:solidFill>
                  <a:schemeClr val="tx1"/>
                </a:solidFill>
                <a:latin typeface="MaritaTextBookHMK" panose="020B0604020202020204"/>
              </a:defRPr>
            </a:lvl7pPr>
            <a:lvl8pPr marL="3429000" indent="-228600" eaLnBrk="0" fontAlgn="base" hangingPunct="0">
              <a:spcBef>
                <a:spcPct val="20000"/>
              </a:spcBef>
              <a:spcAft>
                <a:spcPct val="0"/>
              </a:spcAft>
              <a:buChar char="»"/>
              <a:defRPr sz="2000">
                <a:solidFill>
                  <a:schemeClr val="tx1"/>
                </a:solidFill>
                <a:latin typeface="MaritaTextBookHMK" panose="020B0604020202020204"/>
              </a:defRPr>
            </a:lvl8pPr>
            <a:lvl9pPr marL="3886200" indent="-228600" eaLnBrk="0" fontAlgn="base" hangingPunct="0">
              <a:spcBef>
                <a:spcPct val="20000"/>
              </a:spcBef>
              <a:spcAft>
                <a:spcPct val="0"/>
              </a:spcAft>
              <a:buChar char="»"/>
              <a:defRPr sz="2000">
                <a:solidFill>
                  <a:schemeClr val="tx1"/>
                </a:solidFill>
                <a:latin typeface="MaritaTextBookHMK" panose="020B0604020202020204"/>
              </a:defRPr>
            </a:lvl9pPr>
          </a:lstStyle>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Visit (Social)</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Shop With…</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Play Games</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Eat</a:t>
            </a:r>
          </a:p>
        </p:txBody>
      </p:sp>
      <p:sp>
        <p:nvSpPr>
          <p:cNvPr id="16393" name="TextBox 8"/>
          <p:cNvSpPr txBox="1">
            <a:spLocks noChangeArrowheads="1"/>
          </p:cNvSpPr>
          <p:nvPr/>
        </p:nvSpPr>
        <p:spPr bwMode="auto">
          <a:xfrm>
            <a:off x="687313" y="4809829"/>
            <a:ext cx="8305800" cy="646113"/>
          </a:xfrm>
          <a:prstGeom prst="rect">
            <a:avLst/>
          </a:prstGeom>
          <a:solidFill>
            <a:schemeClr val="accent2">
              <a:lumMod val="75000"/>
            </a:schemeClr>
          </a:solidFill>
          <a:ln>
            <a:solidFill>
              <a:schemeClr val="bg1"/>
            </a:solid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Eating</a:t>
            </a:r>
            <a:r>
              <a:rPr kumimoji="0" lang="en-US" altLang="en-US" sz="3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is just one </a:t>
            </a:r>
            <a:r>
              <a:rPr kumimoji="0" lang="en-US" altLang="en-US" sz="36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specific</a:t>
            </a:r>
            <a:r>
              <a:rPr kumimoji="0" lang="en-US" altLang="en-US" sz="3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of </a:t>
            </a:r>
            <a:r>
              <a:rPr kumimoji="0" lang="en-US" altLang="en-US" sz="36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company</a:t>
            </a:r>
            <a:r>
              <a:rPr kumimoji="0" lang="en-US" altLang="en-US" sz="3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p:txBody>
      </p:sp>
      <p:sp>
        <p:nvSpPr>
          <p:cNvPr id="4" name="TextBox 3"/>
          <p:cNvSpPr txBox="1"/>
          <p:nvPr/>
        </p:nvSpPr>
        <p:spPr>
          <a:xfrm>
            <a:off x="915913" y="5655081"/>
            <a:ext cx="7718152"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rPr>
              <a:t>Eating shows some degree of approval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rPr>
              <a:t>(Gal. 2:11-14)</a:t>
            </a:r>
          </a:p>
        </p:txBody>
      </p:sp>
    </p:spTree>
    <p:extLst>
      <p:ext uri="{BB962C8B-B14F-4D97-AF65-F5344CB8AC3E}">
        <p14:creationId xmlns:p14="http://schemas.microsoft.com/office/powerpoint/2010/main" val="2952817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081" y="2011852"/>
            <a:ext cx="8050113" cy="4592604"/>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Problem  (v. 1)</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Failure (v. 2)</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Instruction (vv. 3-13)</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The Meaning of “Company”</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lang="en-US" sz="4000" dirty="0">
                <a:solidFill>
                  <a:prstClr val="black"/>
                </a:solidFill>
                <a:latin typeface="Arial Narrow" panose="020B0606020202030204" pitchFamily="34" charset="0"/>
              </a:rPr>
              <a:t>The Reaction to the Instructions</a:t>
            </a:r>
            <a:endPar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The Case at Corinth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Corinthians 5)</a:t>
            </a:r>
          </a:p>
        </p:txBody>
      </p:sp>
      <p:sp>
        <p:nvSpPr>
          <p:cNvPr id="3" name="TextBox 2"/>
          <p:cNvSpPr txBox="1"/>
          <p:nvPr/>
        </p:nvSpPr>
        <p:spPr>
          <a:xfrm>
            <a:off x="2257665" y="2770311"/>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A Fornicator in Their Midst</a:t>
            </a:r>
          </a:p>
        </p:txBody>
      </p:sp>
      <p:sp>
        <p:nvSpPr>
          <p:cNvPr id="7" name="TextBox 6"/>
          <p:cNvSpPr txBox="1"/>
          <p:nvPr/>
        </p:nvSpPr>
        <p:spPr>
          <a:xfrm>
            <a:off x="2257665" y="3667720"/>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Not Dealt With the Fornicator Properly </a:t>
            </a:r>
          </a:p>
        </p:txBody>
      </p:sp>
      <p:sp>
        <p:nvSpPr>
          <p:cNvPr id="8" name="TextBox 7"/>
          <p:cNvSpPr txBox="1"/>
          <p:nvPr/>
        </p:nvSpPr>
        <p:spPr>
          <a:xfrm>
            <a:off x="2257665" y="4587083"/>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mn-cs"/>
              </a:rPr>
              <a:t>Put the Fornicator Away from You</a:t>
            </a:r>
          </a:p>
        </p:txBody>
      </p:sp>
      <p:sp>
        <p:nvSpPr>
          <p:cNvPr id="6" name="TextBox 5">
            <a:extLst>
              <a:ext uri="{FF2B5EF4-FFF2-40B4-BE49-F238E27FC236}">
                <a16:creationId xmlns:a16="http://schemas.microsoft.com/office/drawing/2014/main" id="{7160FFE4-91B4-256E-ABCA-168307ED5B1E}"/>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855641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335476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Rejoiced to hear report of Titus (vv. 6-7)</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First letter was hard / severe (2 Cor. 10:10)</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Titus reports that letter was received well (vv. 6-7)</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1 Corinthian letter produced repentance (vv. 8-12)</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Letter caused sorrow that led to repentance (vv. 8-10)</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Repentance produced</a:t>
            </a:r>
            <a:r>
              <a:rPr lang="en-US" sz="2400" dirty="0">
                <a:solidFill>
                  <a:prstClr val="black"/>
                </a:solidFill>
                <a:latin typeface="Arial Narrow" panose="020B0606020202030204" pitchFamily="34" charset="0"/>
              </a:rPr>
              <a:t> a change</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(v. 11)</a:t>
            </a:r>
          </a:p>
        </p:txBody>
      </p:sp>
      <p:sp>
        <p:nvSpPr>
          <p:cNvPr id="4" name="TextBox 3"/>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2539656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Discipline Caused Fornicator to Repent (2 Cor. 2)</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2 Cor. 2 refer to the fornicator of 1 Cor. 5?</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Most have thought it did</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Argument that says</a:t>
            </a:r>
            <a:r>
              <a:rPr kumimoji="0" lang="en-US" sz="2400" b="0" i="0" u="none" strike="noStrike" kern="1200" cap="none" spc="0" normalizeH="0" noProof="0" dirty="0">
                <a:ln>
                  <a:noFill/>
                </a:ln>
                <a:solidFill>
                  <a:prstClr val="black"/>
                </a:solidFill>
                <a:effectLst/>
                <a:uLnTx/>
                <a:uFillTx/>
                <a:latin typeface="Arial Narrow" panose="020B0606020202030204" pitchFamily="34" charset="0"/>
                <a:ea typeface="+mn-ea"/>
                <a:cs typeface="+mn-cs"/>
              </a:rPr>
              <a:t> it </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not – based upon an assumption of a visit and lost letter between 1 &amp; 2 Cor. </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Tertullian argued that it was another.</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Based on ‘tears” of  2 Cor. 2:4 – thought it doesn’t fit 1 Cor.</a:t>
            </a:r>
          </a:p>
        </p:txBody>
      </p:sp>
      <p:sp>
        <p:nvSpPr>
          <p:cNvPr id="2" name="TextBox 1">
            <a:extLst>
              <a:ext uri="{FF2B5EF4-FFF2-40B4-BE49-F238E27FC236}">
                <a16:creationId xmlns:a16="http://schemas.microsoft.com/office/drawing/2014/main" id="{10EC17F8-AC8C-CE1E-327C-A1E7DB1EC76C}"/>
              </a:ext>
            </a:extLst>
          </p:cNvPr>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2565351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anim calcmode="lin" valueType="num">
                                      <p:cBhvr>
                                        <p:cTn id="2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912" y="467833"/>
            <a:ext cx="8038214"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“They fail to find the tears about which Paul speaks. They catalog the passages where Paul may have and where he could not have shed tears when he was dictating First Corinthians. The view that the whole letter must be dripping with tears, that all of the emotion of the writer must lie revealed on the surface, in fact, that his tears ought to be mentioned in the proper places where he had shed them is unwarranted.”</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Lenski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 C. H. (1963).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Interpretation of St. Paul’s First and Second epistle to the Corinthians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(pp. 874–875). Minneapolis, MN: Augsburg Publishing House.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41904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7" y="1201479"/>
            <a:ext cx="7176976"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there is no sufficient ground in the passage for the assumption of an intermediate letter, or that there is here meant, not the unchaste person, but a slanderer rebuked by Paul in this intermediate letter.”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H.A.W. Meyer,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Critical and Exegetical Handbook on the Epistles to the Corinthians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443</a:t>
            </a:r>
          </a:p>
        </p:txBody>
      </p:sp>
    </p:spTree>
    <p:extLst>
      <p:ext uri="{BB962C8B-B14F-4D97-AF65-F5344CB8AC3E}">
        <p14:creationId xmlns:p14="http://schemas.microsoft.com/office/powerpoint/2010/main" val="2416198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
        <p:nvSpPr>
          <p:cNvPr id="3" name="Rectangle: Rounded Corners 2"/>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Case at Corinth</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5)</a:t>
            </a:r>
          </a:p>
        </p:txBody>
      </p:sp>
      <p:sp>
        <p:nvSpPr>
          <p:cNvPr id="4" name="TextBox 3"/>
          <p:cNvSpPr txBox="1"/>
          <p:nvPr/>
        </p:nvSpPr>
        <p:spPr>
          <a:xfrm>
            <a:off x="918749" y="2388694"/>
            <a:ext cx="8048375" cy="2831544"/>
          </a:xfrm>
          <a:prstGeom prst="rect">
            <a:avLst/>
          </a:prstGeom>
          <a:noFill/>
        </p:spPr>
        <p:txBody>
          <a:bodyPr wrap="square" rtlCol="0">
            <a:spAutoFit/>
          </a:bodyPr>
          <a:lstStyle/>
          <a:p>
            <a:pPr marL="285750" indent="-285750">
              <a:buFont typeface="Arial" panose="020B0604020202020204" pitchFamily="34" charset="0"/>
              <a:buChar char="•"/>
            </a:pPr>
            <a:r>
              <a:rPr lang="en-US" sz="2800" dirty="0"/>
              <a:t>There are two notable cases of discipline in the NT</a:t>
            </a:r>
          </a:p>
          <a:p>
            <a:pPr marL="914400" lvl="1" indent="-457200">
              <a:buFont typeface="Wingdings" panose="05000000000000000000" pitchFamily="2" charset="2"/>
              <a:buChar char="ü"/>
            </a:pPr>
            <a:r>
              <a:rPr lang="en-US" sz="2800" dirty="0"/>
              <a:t>Corinth (1 Cor 5)</a:t>
            </a:r>
          </a:p>
          <a:p>
            <a:pPr marL="914400" lvl="1" indent="-457200">
              <a:buFont typeface="Wingdings" panose="05000000000000000000" pitchFamily="2" charset="2"/>
              <a:buChar char="ü"/>
            </a:pPr>
            <a:r>
              <a:rPr lang="en-US" sz="2800" dirty="0"/>
              <a:t>Thessalonica (2 Thess. 3)</a:t>
            </a:r>
          </a:p>
          <a:p>
            <a:pPr marL="914400" lvl="1" indent="-457200">
              <a:buFont typeface="Wingdings" panose="05000000000000000000" pitchFamily="2" charset="2"/>
              <a:buChar char="ü"/>
            </a:pPr>
            <a:endParaRPr lang="en-US" sz="1000" dirty="0"/>
          </a:p>
          <a:p>
            <a:pPr marL="457200" indent="-457200">
              <a:buFont typeface="Arial" panose="020B0604020202020204" pitchFamily="34" charset="0"/>
              <a:buChar char="•"/>
            </a:pPr>
            <a:r>
              <a:rPr lang="en-US" sz="2800" dirty="0"/>
              <a:t>Each of these provides an occasion for:</a:t>
            </a:r>
          </a:p>
          <a:p>
            <a:pPr marL="914400" lvl="1" indent="-457200">
              <a:buFont typeface="Wingdings" panose="05000000000000000000" pitchFamily="2" charset="2"/>
              <a:buChar char="ü"/>
            </a:pPr>
            <a:r>
              <a:rPr lang="en-US" sz="2800" dirty="0"/>
              <a:t>The Lord to reveal his teaching</a:t>
            </a:r>
          </a:p>
          <a:p>
            <a:pPr marL="914400" lvl="1" indent="-457200">
              <a:buFont typeface="Wingdings" panose="05000000000000000000" pitchFamily="2" charset="2"/>
              <a:buChar char="ü"/>
            </a:pPr>
            <a:r>
              <a:rPr lang="en-US" sz="2800" dirty="0"/>
              <a:t>Us to examine the instructions and learn</a:t>
            </a:r>
          </a:p>
        </p:txBody>
      </p:sp>
    </p:spTree>
    <p:extLst>
      <p:ext uri="{BB962C8B-B14F-4D97-AF65-F5344CB8AC3E}">
        <p14:creationId xmlns:p14="http://schemas.microsoft.com/office/powerpoint/2010/main" val="1814139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749" y="212651"/>
            <a:ext cx="8123274"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are now ready for a word regarding the question as to whether Paul speaks about the case of incest that is known to us from 1 Cor. 5. Every detail of our paragraph (v. 5–11) not only corresponds with that case but cannot be understood if that case is not referred to. If 2 Cor. 2:5–11 does not speak about the case mentioned in 1 Cor. 5, we must invent a duplicate of that case (save only that it need not be a case of incest) which would otherwise have the same characteristics. The critics do that. They disregard 1 Cor. 5 and set up a hypothetical case that fits 2 Cor. 2:5–7 plus 7:12. The results have been confusing. Paul himself has made it impossible to substitute a hypothetical case. He does it in the simplest way by writing in such a manner that, unless one is acquainted with the actual case (1 Cor. 5), one cannot understand a number of the expressions which he employs in v. 5–11. First Corinthians 5 is so completely the key to 2 Cor. 2:5–11 that, when this key is disregarded, the door remains locked.”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Lenski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 C. H. (1963).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interpretation of St. Paul’s First and Second epistle to the Corinthians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 892). Minneapolis, MN: Augsburg Publishing House.</a:t>
            </a:r>
          </a:p>
        </p:txBody>
      </p:sp>
    </p:spTree>
    <p:extLst>
      <p:ext uri="{BB962C8B-B14F-4D97-AF65-F5344CB8AC3E}">
        <p14:creationId xmlns:p14="http://schemas.microsoft.com/office/powerpoint/2010/main" val="3112455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44627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Discipline Caused Fornicator to Repent (2 Cor. 2)</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2 Cor. 2 refer to the fornicator of 1 Cor. 5?</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Most have thought it did</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Argument that doesn’t not – based upon an assumption of a visit and lost letter between 1 &amp; 2 Cor</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Evidence:</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This was a response to first letter</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Punished by many (v. 6; cf. 1 Cor. 5:4)</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Specific person – not a general problem</a:t>
            </a:r>
          </a:p>
        </p:txBody>
      </p:sp>
      <p:sp>
        <p:nvSpPr>
          <p:cNvPr id="2" name="TextBox 1">
            <a:extLst>
              <a:ext uri="{FF2B5EF4-FFF2-40B4-BE49-F238E27FC236}">
                <a16:creationId xmlns:a16="http://schemas.microsoft.com/office/drawing/2014/main" id="{AB8976AE-922E-7BCA-2B83-A664435B579C}"/>
              </a:ext>
            </a:extLst>
          </p:cNvPr>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361703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fade">
                                      <p:cBhvr>
                                        <p:cTn id="7" dur="1000"/>
                                        <p:tgtEl>
                                          <p:spTgt spid="9">
                                            <p:txEl>
                                              <p:pRg st="8" end="8"/>
                                            </p:txEl>
                                          </p:spTgt>
                                        </p:tgtEl>
                                      </p:cBhvr>
                                    </p:animEffect>
                                    <p:anim calcmode="lin" valueType="num">
                                      <p:cBhvr>
                                        <p:cTn id="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9" end="9"/>
                                            </p:txEl>
                                          </p:spTgt>
                                        </p:tgtEl>
                                        <p:attrNameLst>
                                          <p:attrName>style.visibility</p:attrName>
                                        </p:attrNameLst>
                                      </p:cBhvr>
                                      <p:to>
                                        <p:strVal val="visible"/>
                                      </p:to>
                                    </p:set>
                                    <p:animEffect transition="in" filter="fade">
                                      <p:cBhvr>
                                        <p:cTn id="14" dur="1000"/>
                                        <p:tgtEl>
                                          <p:spTgt spid="9">
                                            <p:txEl>
                                              <p:pRg st="9" end="9"/>
                                            </p:txEl>
                                          </p:spTgt>
                                        </p:tgtEl>
                                      </p:cBhvr>
                                    </p:animEffect>
                                    <p:anim calcmode="lin" valueType="num">
                                      <p:cBhvr>
                                        <p:cTn id="1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animEffect transition="in" filter="fade">
                                      <p:cBhvr>
                                        <p:cTn id="21" dur="1000"/>
                                        <p:tgtEl>
                                          <p:spTgt spid="9">
                                            <p:txEl>
                                              <p:pRg st="10" end="10"/>
                                            </p:txEl>
                                          </p:spTgt>
                                        </p:tgtEl>
                                      </p:cBhvr>
                                    </p:animEffect>
                                    <p:anim calcmode="lin" valueType="num">
                                      <p:cBhvr>
                                        <p:cTn id="22"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Discipline Caused Fornicator to Repent (2 Cor. 2)</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2 Cor. 2 refer to the fornicator of 1 Cor. 5?</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Discipline worked (2 Cor. 2)</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church did what it should (v. 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they did worked – it brought him to repentance (vv. 6-7)</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Note the tenderness with which Paul deals with the man</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Never identifies him – or his sin</a:t>
            </a:r>
          </a:p>
        </p:txBody>
      </p:sp>
      <p:sp>
        <p:nvSpPr>
          <p:cNvPr id="2" name="TextBox 1">
            <a:extLst>
              <a:ext uri="{FF2B5EF4-FFF2-40B4-BE49-F238E27FC236}">
                <a16:creationId xmlns:a16="http://schemas.microsoft.com/office/drawing/2014/main" id="{EEB4EA4C-9AC7-8B25-82E0-AD43384BB7CE}"/>
              </a:ext>
            </a:extLst>
          </p:cNvPr>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3907171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1000"/>
                                        <p:tgtEl>
                                          <p:spTgt spid="9">
                                            <p:txEl>
                                              <p:pRg st="6" end="6"/>
                                            </p:txEl>
                                          </p:spTgt>
                                        </p:tgtEl>
                                      </p:cBhvr>
                                    </p:animEffect>
                                    <p:anim calcmode="lin" valueType="num">
                                      <p:cBhvr>
                                        <p:cTn id="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7" end="7"/>
                                            </p:txEl>
                                          </p:spTgt>
                                        </p:tgtEl>
                                        <p:attrNameLst>
                                          <p:attrName>style.visibility</p:attrName>
                                        </p:attrNameLst>
                                      </p:cBhvr>
                                      <p:to>
                                        <p:strVal val="visible"/>
                                      </p:to>
                                    </p:set>
                                    <p:animEffect transition="in" filter="fade">
                                      <p:cBhvr>
                                        <p:cTn id="14" dur="1000"/>
                                        <p:tgtEl>
                                          <p:spTgt spid="9">
                                            <p:txEl>
                                              <p:pRg st="7" end="7"/>
                                            </p:txEl>
                                          </p:spTgt>
                                        </p:tgtEl>
                                      </p:cBhvr>
                                    </p:animEffect>
                                    <p:anim calcmode="lin" valueType="num">
                                      <p:cBhvr>
                                        <p:cTn id="1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1000"/>
                                        <p:tgtEl>
                                          <p:spTgt spid="9">
                                            <p:txEl>
                                              <p:pRg st="8" end="8"/>
                                            </p:txEl>
                                          </p:spTgt>
                                        </p:tgtEl>
                                      </p:cBhvr>
                                    </p:animEffect>
                                    <p:anim calcmode="lin" valueType="num">
                                      <p:cBhvr>
                                        <p:cTn id="2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372409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Discipline Caused Fornicator to Repent (2 Cor. 2)</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2 Cor. 2 refer to the fornicator of 1 Cor. 5?</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Discipline worked (2 Cor. 2)</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church did what it should (v. 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they did worked – it brought him to repentance (vv. 6-7)</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Effective because of group action (v. 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Important now to forgive and comfort him (vv. 7-11)</a:t>
            </a:r>
          </a:p>
        </p:txBody>
      </p:sp>
      <p:sp>
        <p:nvSpPr>
          <p:cNvPr id="2" name="TextBox 1"/>
          <p:cNvSpPr txBox="1"/>
          <p:nvPr/>
        </p:nvSpPr>
        <p:spPr>
          <a:xfrm>
            <a:off x="2073349" y="4476308"/>
            <a:ext cx="6517759" cy="1508105"/>
          </a:xfrm>
          <a:prstGeom prst="rect">
            <a:avLst/>
          </a:prstGeom>
          <a:solidFill>
            <a:schemeClr val="bg1"/>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any rate, the time has come for tender love (agape) to supersede tough love.”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Melvin Curry, </a:t>
            </a:r>
            <a:r>
              <a:rPr kumimoji="0" lang="en-U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Book of 2 Corinthians</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103</a:t>
            </a:r>
          </a:p>
        </p:txBody>
      </p:sp>
      <p:sp>
        <p:nvSpPr>
          <p:cNvPr id="3" name="TextBox 2">
            <a:extLst>
              <a:ext uri="{FF2B5EF4-FFF2-40B4-BE49-F238E27FC236}">
                <a16:creationId xmlns:a16="http://schemas.microsoft.com/office/drawing/2014/main" id="{3D24FF24-DBB6-A7F0-D433-C33509E05B0D}"/>
              </a:ext>
            </a:extLst>
          </p:cNvPr>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33248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1000"/>
                                        <p:tgtEl>
                                          <p:spTgt spid="9">
                                            <p:txEl>
                                              <p:pRg st="9" end="9"/>
                                            </p:txEl>
                                          </p:spTgt>
                                        </p:tgtEl>
                                      </p:cBhvr>
                                    </p:animEffect>
                                    <p:anim calcmode="lin" valueType="num">
                                      <p:cBhvr>
                                        <p:cTn id="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5282" y="231296"/>
            <a:ext cx="7418717" cy="630942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Church at Corinth Changed – Took Action (2 Cor. 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Discipline Caused Fornicator to Repent (2 Cor. 2)</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Does 2 Cor. 2 refer to the fornicator of 1 Cor. 5?</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Discipline worked (2 Cor. 2)</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church did what it should (v. 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they did worked – it brought him to repentance (vv. 6-7)</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Effective because of group action (v. 6)</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Important now to forgive and comfort him (vv. 7-11)</a:t>
            </a:r>
          </a:p>
          <a:p>
            <a:pPr marL="1371600" marR="0" lvl="2"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Some misunderstood: not accept him but kept hammering the sin (vv. 10-11)</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Some would not forgive and receive him back</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Perhaps the wide ranging grief caused this (v. 5)</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“Super-piety” (Coffman, 323)</a:t>
            </a:r>
          </a:p>
          <a:p>
            <a:pPr marL="1828800" marR="0" lvl="3"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seems like a strong stand against sin may actually be a tool of Satan</a:t>
            </a:r>
          </a:p>
        </p:txBody>
      </p:sp>
      <p:sp>
        <p:nvSpPr>
          <p:cNvPr id="2" name="TextBox 1">
            <a:extLst>
              <a:ext uri="{FF2B5EF4-FFF2-40B4-BE49-F238E27FC236}">
                <a16:creationId xmlns:a16="http://schemas.microsoft.com/office/drawing/2014/main" id="{1836619A-190B-205A-A7AC-3E8C6E635F0B}"/>
              </a:ext>
            </a:extLst>
          </p:cNvPr>
          <p:cNvSpPr txBox="1"/>
          <p:nvPr/>
        </p:nvSpPr>
        <p:spPr>
          <a:xfrm rot="16200000">
            <a:off x="-2543071" y="3039918"/>
            <a:ext cx="6858002" cy="778162"/>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5"/>
              <a:tabLst/>
              <a:defRPr/>
            </a:pPr>
            <a:r>
              <a:rPr kumimoji="0" lang="en-US" sz="3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Reaction to the Instructions</a:t>
            </a:r>
          </a:p>
        </p:txBody>
      </p:sp>
    </p:spTree>
    <p:extLst>
      <p:ext uri="{BB962C8B-B14F-4D97-AF65-F5344CB8AC3E}">
        <p14:creationId xmlns:p14="http://schemas.microsoft.com/office/powerpoint/2010/main" val="3548342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1000"/>
                                        <p:tgtEl>
                                          <p:spTgt spid="9">
                                            <p:txEl>
                                              <p:pRg st="11" end="11"/>
                                            </p:txEl>
                                          </p:spTgt>
                                        </p:tgtEl>
                                      </p:cBhvr>
                                    </p:animEffect>
                                    <p:anim calcmode="lin" valueType="num">
                                      <p:cBhvr>
                                        <p:cTn id="8"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2" end="12"/>
                                            </p:txEl>
                                          </p:spTgt>
                                        </p:tgtEl>
                                        <p:attrNameLst>
                                          <p:attrName>style.visibility</p:attrName>
                                        </p:attrNameLst>
                                      </p:cBhvr>
                                      <p:to>
                                        <p:strVal val="visible"/>
                                      </p:to>
                                    </p:set>
                                    <p:animEffect transition="in" filter="fade">
                                      <p:cBhvr>
                                        <p:cTn id="14" dur="1000"/>
                                        <p:tgtEl>
                                          <p:spTgt spid="9">
                                            <p:txEl>
                                              <p:pRg st="12" end="12"/>
                                            </p:txEl>
                                          </p:spTgt>
                                        </p:tgtEl>
                                      </p:cBhvr>
                                    </p:animEffect>
                                    <p:anim calcmode="lin" valueType="num">
                                      <p:cBhvr>
                                        <p:cTn id="15"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3" end="13"/>
                                            </p:txEl>
                                          </p:spTgt>
                                        </p:tgtEl>
                                        <p:attrNameLst>
                                          <p:attrName>style.visibility</p:attrName>
                                        </p:attrNameLst>
                                      </p:cBhvr>
                                      <p:to>
                                        <p:strVal val="visible"/>
                                      </p:to>
                                    </p:set>
                                    <p:animEffect transition="in" filter="fade">
                                      <p:cBhvr>
                                        <p:cTn id="21" dur="1000"/>
                                        <p:tgtEl>
                                          <p:spTgt spid="9">
                                            <p:txEl>
                                              <p:pRg st="13" end="13"/>
                                            </p:txEl>
                                          </p:spTgt>
                                        </p:tgtEl>
                                      </p:cBhvr>
                                    </p:animEffect>
                                    <p:anim calcmode="lin" valueType="num">
                                      <p:cBhvr>
                                        <p:cTn id="22"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4" end="14"/>
                                            </p:txEl>
                                          </p:spTgt>
                                        </p:tgtEl>
                                        <p:attrNameLst>
                                          <p:attrName>style.visibility</p:attrName>
                                        </p:attrNameLst>
                                      </p:cBhvr>
                                      <p:to>
                                        <p:strVal val="visible"/>
                                      </p:to>
                                    </p:set>
                                    <p:animEffect transition="in" filter="fade">
                                      <p:cBhvr>
                                        <p:cTn id="28" dur="1000"/>
                                        <p:tgtEl>
                                          <p:spTgt spid="9">
                                            <p:txEl>
                                              <p:pRg st="14" end="14"/>
                                            </p:txEl>
                                          </p:spTgt>
                                        </p:tgtEl>
                                      </p:cBhvr>
                                    </p:animEffect>
                                    <p:anim calcmode="lin" valueType="num">
                                      <p:cBhvr>
                                        <p:cTn id="29"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081" y="2011852"/>
            <a:ext cx="8050113" cy="4592604"/>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Problem  (v. 1)</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Failure (v. 2)</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Instruction (vv. 3-13)</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Meaning of “Company”</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Reaction to the Instructions</a:t>
            </a: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The Case at Corinth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Corinthians 5)</a:t>
            </a:r>
          </a:p>
        </p:txBody>
      </p:sp>
      <p:sp>
        <p:nvSpPr>
          <p:cNvPr id="3" name="TextBox 2"/>
          <p:cNvSpPr txBox="1"/>
          <p:nvPr/>
        </p:nvSpPr>
        <p:spPr>
          <a:xfrm>
            <a:off x="2257665" y="2770311"/>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A Fornicator in Their Midst</a:t>
            </a:r>
          </a:p>
        </p:txBody>
      </p:sp>
      <p:sp>
        <p:nvSpPr>
          <p:cNvPr id="7" name="TextBox 6"/>
          <p:cNvSpPr txBox="1"/>
          <p:nvPr/>
        </p:nvSpPr>
        <p:spPr>
          <a:xfrm>
            <a:off x="2257665" y="3667720"/>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Not Dealt With the Fornicator Properly </a:t>
            </a:r>
          </a:p>
        </p:txBody>
      </p:sp>
      <p:sp>
        <p:nvSpPr>
          <p:cNvPr id="8" name="TextBox 7"/>
          <p:cNvSpPr txBox="1"/>
          <p:nvPr/>
        </p:nvSpPr>
        <p:spPr>
          <a:xfrm>
            <a:off x="2257665" y="4587083"/>
            <a:ext cx="68863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Put the Fornicator Away from You</a:t>
            </a:r>
          </a:p>
        </p:txBody>
      </p:sp>
      <p:sp>
        <p:nvSpPr>
          <p:cNvPr id="6" name="TextBox 5">
            <a:extLst>
              <a:ext uri="{FF2B5EF4-FFF2-40B4-BE49-F238E27FC236}">
                <a16:creationId xmlns:a16="http://schemas.microsoft.com/office/drawing/2014/main" id="{AA195449-8285-AA3E-84BB-4318CDB01973}"/>
              </a:ext>
            </a:extLst>
          </p:cNvPr>
          <p:cNvSpPr txBox="1"/>
          <p:nvPr/>
        </p:nvSpPr>
        <p:spPr>
          <a:xfrm>
            <a:off x="629728" y="77637"/>
            <a:ext cx="7573993" cy="400110"/>
          </a:xfrm>
          <a:prstGeom prst="rect">
            <a:avLst/>
          </a:prstGeom>
          <a:noFill/>
        </p:spPr>
        <p:txBody>
          <a:bodyPr wrap="square" rtlCol="0">
            <a:spAutoFit/>
          </a:bodyPr>
          <a:lstStyle/>
          <a:p>
            <a:r>
              <a:rPr lang="en-US" sz="2000" dirty="0">
                <a:solidFill>
                  <a:srgbClr val="0070C0"/>
                </a:solidFill>
                <a:effectLst>
                  <a:outerShdw blurRad="38100" dist="38100" dir="2700000" algn="tl">
                    <a:srgbClr val="000000">
                      <a:alpha val="43137"/>
                    </a:srgbClr>
                  </a:outerShdw>
                </a:effectLst>
                <a:latin typeface="Comic Sans MS" panose="030F0702030302020204" pitchFamily="66" charset="0"/>
              </a:rPr>
              <a:t>Saving the Erring, the Church, Our Families, and Ourselves</a:t>
            </a:r>
          </a:p>
        </p:txBody>
      </p:sp>
    </p:spTree>
    <p:extLst>
      <p:ext uri="{BB962C8B-B14F-4D97-AF65-F5344CB8AC3E}">
        <p14:creationId xmlns:p14="http://schemas.microsoft.com/office/powerpoint/2010/main" val="168872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4021" y="127168"/>
            <a:ext cx="443272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rPr>
              <a:t>Conclusions</a:t>
            </a:r>
          </a:p>
        </p:txBody>
      </p:sp>
      <p:sp>
        <p:nvSpPr>
          <p:cNvPr id="3" name="TextBox 2"/>
          <p:cNvSpPr txBox="1"/>
          <p:nvPr/>
        </p:nvSpPr>
        <p:spPr>
          <a:xfrm>
            <a:off x="1720800" y="115056"/>
            <a:ext cx="443272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rPr>
              <a:t>Conclusions</a:t>
            </a:r>
          </a:p>
        </p:txBody>
      </p:sp>
      <p:sp>
        <p:nvSpPr>
          <p:cNvPr id="5" name="TextBox 4"/>
          <p:cNvSpPr txBox="1"/>
          <p:nvPr/>
        </p:nvSpPr>
        <p:spPr>
          <a:xfrm>
            <a:off x="1816688" y="1192959"/>
            <a:ext cx="6193894" cy="3754874"/>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Churches can change – start withdrawing when they have not</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Withdrawing works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 keeping company is an essential &amp; effective part of discipline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Forgiving &amp; receiving the penitent is just as important as withdrawing</a:t>
            </a:r>
          </a:p>
        </p:txBody>
      </p:sp>
    </p:spTree>
    <p:extLst>
      <p:ext uri="{BB962C8B-B14F-4D97-AF65-F5344CB8AC3E}">
        <p14:creationId xmlns:p14="http://schemas.microsoft.com/office/powerpoint/2010/main" val="1297744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Text Box 4"/>
          <p:cNvSpPr txBox="1">
            <a:spLocks noChangeArrowheads="1"/>
          </p:cNvSpPr>
          <p:nvPr/>
        </p:nvSpPr>
        <p:spPr bwMode="auto">
          <a:xfrm>
            <a:off x="542260" y="487025"/>
            <a:ext cx="8601740" cy="6370975"/>
          </a:xfrm>
          <a:prstGeom prst="rect">
            <a:avLst/>
          </a:prstGeom>
          <a:solidFill>
            <a:schemeClr val="bg1"/>
          </a:solid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1</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It is actually reported that there is sexual immorality among you, and such sexual immorality as is not even named among the Gentiles--that a man has his father's wife!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2</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And you are puffed up, and have not rather mourned, that he who has done this deed might be taken away from among you.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3</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For I indeed, as absent in body but present in spirit, have already judged (as though I were present) him who has so done this deed.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4</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In the name of our Lord Jesus Christ, when you are gathered together, along with my spirit, with the power of our Lord Jesus Christ,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5</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deliver such a one to Satan for the destruction of the flesh, that his spirit may be saved in the day of the Lord Jesus.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6</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Your glorying is not good. Do you not know that a little leaven leavens the whole lump?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7</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Therefore purge out the old leaven, that you may be a new lump, since you truly are unleavened. For indeed Christ, our Passover, was sacrificed for us.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8</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Therefore let us keep the feast, not with old leaven, nor with the leaven of malice and wickedness, but with the unleavened bread of sincerity and truth. </a:t>
            </a:r>
          </a:p>
        </p:txBody>
      </p:sp>
      <p:sp>
        <p:nvSpPr>
          <p:cNvPr id="217093" name="Rectangle 5"/>
          <p:cNvSpPr>
            <a:spLocks noChangeArrowheads="1"/>
          </p:cNvSpPr>
          <p:nvPr/>
        </p:nvSpPr>
        <p:spPr bwMode="auto">
          <a:xfrm>
            <a:off x="0" y="0"/>
            <a:ext cx="9144000" cy="457200"/>
          </a:xfrm>
          <a:prstGeom prst="rect">
            <a:avLst/>
          </a:prstGeom>
          <a:solidFill>
            <a:schemeClr val="accent1">
              <a:lumMod val="50000"/>
            </a:schemeClr>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aritaTextMediumHMK"/>
                <a:ea typeface="+mn-ea"/>
                <a:cs typeface="+mn-cs"/>
              </a:rPr>
              <a:t>1 Corinthians 5</a:t>
            </a:r>
          </a:p>
        </p:txBody>
      </p:sp>
    </p:spTree>
    <p:extLst>
      <p:ext uri="{BB962C8B-B14F-4D97-AF65-F5344CB8AC3E}">
        <p14:creationId xmlns:p14="http://schemas.microsoft.com/office/powerpoint/2010/main" val="33518283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Text Box 4"/>
          <p:cNvSpPr txBox="1">
            <a:spLocks noChangeArrowheads="1"/>
          </p:cNvSpPr>
          <p:nvPr/>
        </p:nvSpPr>
        <p:spPr bwMode="auto">
          <a:xfrm>
            <a:off x="552893" y="0"/>
            <a:ext cx="8373140" cy="4154984"/>
          </a:xfrm>
          <a:prstGeom prst="rect">
            <a:avLst/>
          </a:prstGeom>
          <a:solidFill>
            <a:schemeClr val="bg1"/>
          </a:solid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9</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I wrote to you in my epistle not to keep company with sexually immoral people.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10</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Yet I certainly did not mean with the sexually immoral people of this world, or with the covetous, or </a:t>
            </a:r>
            <a:r>
              <a:rPr kumimoji="0" lang="en-US" sz="2400" b="0" i="0" u="none" strike="noStrike" kern="1200" cap="none" spc="0" normalizeH="0" baseline="0" noProof="0" dirty="0" err="1">
                <a:ln>
                  <a:noFill/>
                </a:ln>
                <a:solidFill>
                  <a:srgbClr val="2D2015"/>
                </a:solidFill>
                <a:effectLst/>
                <a:uLnTx/>
                <a:uFillTx/>
                <a:latin typeface="Times New Roman" pitchFamily="18" charset="0"/>
                <a:ea typeface="+mn-ea"/>
                <a:cs typeface="+mn-cs"/>
              </a:rPr>
              <a:t>extortioners</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or idolaters, since then you would need to go out of the world.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11</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But now I have written to you not to keep company with anyone named a brother, who is sexually immoral, or covetous, or an idolater, or a reviler, or a drunkard, or an </a:t>
            </a:r>
            <a:r>
              <a:rPr kumimoji="0" lang="en-US" sz="2400" b="0" i="0" u="none" strike="noStrike" kern="1200" cap="none" spc="0" normalizeH="0" baseline="0" noProof="0" dirty="0" err="1">
                <a:ln>
                  <a:noFill/>
                </a:ln>
                <a:solidFill>
                  <a:srgbClr val="2D2015"/>
                </a:solidFill>
                <a:effectLst/>
                <a:uLnTx/>
                <a:uFillTx/>
                <a:latin typeface="Times New Roman" pitchFamily="18" charset="0"/>
                <a:ea typeface="+mn-ea"/>
                <a:cs typeface="+mn-cs"/>
              </a:rPr>
              <a:t>extortioner</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--not even to eat with such a person.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12</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For what have I to do with judging those also who are outside? Do you not judge those who are inside? </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13</a:t>
            </a:r>
            <a:r>
              <a:rPr kumimoji="0" lang="en-US" sz="2400" b="0" i="0" u="none" strike="noStrike" kern="1200" cap="none" spc="0" normalizeH="0" baseline="0" noProof="0" dirty="0">
                <a:ln>
                  <a:noFill/>
                </a:ln>
                <a:solidFill>
                  <a:srgbClr val="2D2015"/>
                </a:solidFill>
                <a:effectLst/>
                <a:uLnTx/>
                <a:uFillTx/>
                <a:latin typeface="Times New Roman" pitchFamily="18" charset="0"/>
                <a:ea typeface="+mn-ea"/>
                <a:cs typeface="+mn-cs"/>
              </a:rPr>
              <a:t> But those who are outside God judges. Therefore "put away from yourselves the evil person."  </a:t>
            </a:r>
          </a:p>
        </p:txBody>
      </p:sp>
    </p:spTree>
    <p:extLst>
      <p:ext uri="{BB962C8B-B14F-4D97-AF65-F5344CB8AC3E}">
        <p14:creationId xmlns:p14="http://schemas.microsoft.com/office/powerpoint/2010/main" val="30999002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28" y="776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rPr>
              <a:t>Saving the Erring, the Church, Our Families, and Ourselves</a:t>
            </a:r>
          </a:p>
        </p:txBody>
      </p:sp>
      <p:sp>
        <p:nvSpPr>
          <p:cNvPr id="4" name="TextBox 3"/>
          <p:cNvSpPr txBox="1"/>
          <p:nvPr/>
        </p:nvSpPr>
        <p:spPr>
          <a:xfrm>
            <a:off x="848081" y="2477251"/>
            <a:ext cx="8050113" cy="899285"/>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rPr>
              <a:t>The Problem  (v. 1)</a:t>
            </a:r>
            <a:endParaRPr kumimoji="0" lang="en-US" sz="4000" i="0" u="none" strike="noStrike" kern="1200" cap="none" spc="0" normalizeH="0" baseline="0" noProof="0" dirty="0">
              <a:ln>
                <a:noFill/>
              </a:ln>
              <a:effectLst/>
              <a:uLnTx/>
              <a:uFillTx/>
              <a:latin typeface="Arial Narrow" panose="020B0606020202030204" pitchFamily="34" charset="0"/>
            </a:endParaRPr>
          </a:p>
        </p:txBody>
      </p:sp>
      <p:sp>
        <p:nvSpPr>
          <p:cNvPr id="5" name="Rectangle: Rounded Corners 4"/>
          <p:cNvSpPr/>
          <p:nvPr/>
        </p:nvSpPr>
        <p:spPr>
          <a:xfrm>
            <a:off x="1207699" y="646980"/>
            <a:ext cx="7470476" cy="124832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Case at Corinth</a:t>
            </a:r>
          </a:p>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5)</a:t>
            </a:r>
          </a:p>
        </p:txBody>
      </p:sp>
      <p:sp>
        <p:nvSpPr>
          <p:cNvPr id="3" name="TextBox 2"/>
          <p:cNvSpPr txBox="1"/>
          <p:nvPr/>
        </p:nvSpPr>
        <p:spPr>
          <a:xfrm>
            <a:off x="2257665" y="3235710"/>
            <a:ext cx="6886336" cy="461665"/>
          </a:xfrm>
          <a:prstGeom prst="rect">
            <a:avLst/>
          </a:prstGeom>
          <a:noFill/>
        </p:spPr>
        <p:txBody>
          <a:bodyPr wrap="square" rtlCol="0">
            <a:spAutoFit/>
          </a:bodyPr>
          <a:lstStyle/>
          <a:p>
            <a:r>
              <a:rPr lang="en-US" sz="2400" i="1" dirty="0">
                <a:solidFill>
                  <a:srgbClr val="0070C0"/>
                </a:solidFill>
                <a:latin typeface="Arial Narrow" panose="020B0606020202030204" pitchFamily="34" charset="0"/>
              </a:rPr>
              <a:t>A Fornicator in Their Midst</a:t>
            </a:r>
          </a:p>
        </p:txBody>
      </p:sp>
    </p:spTree>
    <p:extLst>
      <p:ext uri="{BB962C8B-B14F-4D97-AF65-F5344CB8AC3E}">
        <p14:creationId xmlns:p14="http://schemas.microsoft.com/office/powerpoint/2010/main" val="1938806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Problem (v. 1)</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378565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Well Reported</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“Commonly” (KJV);</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“Actually” (NKJV, ASV)</a:t>
            </a:r>
          </a:p>
          <a:p>
            <a:pPr marL="914400" lvl="1" indent="-457200">
              <a:buFont typeface="+mj-lt"/>
              <a:buAutoNum type="arabicPeriod"/>
            </a:pPr>
            <a:r>
              <a:rPr lang="en-US" sz="2400" i="1" dirty="0">
                <a:solidFill>
                  <a:prstClr val="black"/>
                </a:solidFill>
                <a:latin typeface="Arial Narrow" panose="020B0606020202030204" pitchFamily="34" charset="0"/>
              </a:rPr>
              <a:t>“</a:t>
            </a:r>
            <a:r>
              <a:rPr lang="en-US" sz="2400" i="1" dirty="0">
                <a:latin typeface="Arial Narrow" panose="020B0606020202030204" pitchFamily="34" charset="0"/>
              </a:rPr>
              <a:t>completely, i.e. altogether; (by anal.) everywhere; (neg.) not by any means:—at all, commonly, utterly.” (Strong’s}</a:t>
            </a:r>
          </a:p>
          <a:p>
            <a:pPr marL="914400" lvl="1" indent="-457200">
              <a:buFont typeface="+mj-lt"/>
              <a:buAutoNum type="arabicPeriod"/>
            </a:pPr>
            <a:r>
              <a:rPr lang="en-US" sz="2400" i="1" baseline="0" dirty="0">
                <a:solidFill>
                  <a:prstClr val="black"/>
                </a:solidFill>
                <a:latin typeface="Arial Narrow" panose="020B0606020202030204" pitchFamily="34" charset="0"/>
              </a:rPr>
              <a:t>“</a:t>
            </a:r>
            <a:r>
              <a:rPr lang="en-US" sz="2400" i="1" dirty="0">
                <a:latin typeface="Arial Narrow" panose="020B0606020202030204" pitchFamily="34" charset="0"/>
              </a:rPr>
              <a:t>Literally, wholly, altogether, like Latin </a:t>
            </a:r>
            <a:r>
              <a:rPr lang="en-US" sz="2400" i="1" dirty="0" err="1">
                <a:latin typeface="Arial Narrow" panose="020B0606020202030204" pitchFamily="34" charset="0"/>
              </a:rPr>
              <a:t>omnino</a:t>
            </a:r>
            <a:r>
              <a:rPr lang="en-US" sz="2400" i="1" dirty="0">
                <a:latin typeface="Arial Narrow" panose="020B0606020202030204" pitchFamily="34" charset="0"/>
              </a:rPr>
              <a:t> and Greek </a:t>
            </a:r>
            <a:r>
              <a:rPr lang="el-GR" sz="2400" i="1" dirty="0">
                <a:latin typeface="Arial Narrow" panose="020B0606020202030204" pitchFamily="34" charset="0"/>
              </a:rPr>
              <a:t>παντως</a:t>
            </a:r>
            <a:r>
              <a:rPr lang="en-US" sz="2400" i="1" dirty="0">
                <a:latin typeface="Arial Narrow" panose="020B0606020202030204" pitchFamily="34" charset="0"/>
              </a:rPr>
              <a:t> [</a:t>
            </a:r>
            <a:r>
              <a:rPr lang="en-US" sz="2400" i="1" dirty="0" err="1">
                <a:latin typeface="Arial Narrow" panose="020B0606020202030204" pitchFamily="34" charset="0"/>
              </a:rPr>
              <a:t>pantōs</a:t>
            </a:r>
            <a:r>
              <a:rPr lang="en-US" sz="2400" i="1" dirty="0">
                <a:latin typeface="Arial Narrow" panose="020B0606020202030204" pitchFamily="34" charset="0"/>
              </a:rPr>
              <a:t>] (1 Cor. 9:22). So papyri have it for “really” and also for “generally” or “everywhere” as is possible here.” (A. T. Robertson)</a:t>
            </a: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Generally known</a:t>
            </a:r>
            <a:r>
              <a:rPr kumimoji="0" lang="en-US" sz="2400" i="1" u="none" strike="noStrike" kern="1200" cap="none" spc="0" normalizeH="0" noProof="0" dirty="0">
                <a:ln>
                  <a:noFill/>
                </a:ln>
                <a:solidFill>
                  <a:prstClr val="black"/>
                </a:solidFill>
                <a:effectLst/>
                <a:uLnTx/>
                <a:uFillTx/>
                <a:latin typeface="Arial Narrow" panose="020B0606020202030204" pitchFamily="34" charset="0"/>
              </a:rPr>
              <a:t> &amp; accurate</a:t>
            </a:r>
            <a:endParaRPr kumimoji="0" lang="en-US" sz="2400" i="1"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4" name="TextBox 3"/>
          <p:cNvSpPr txBox="1"/>
          <p:nvPr/>
        </p:nvSpPr>
        <p:spPr>
          <a:xfrm rot="16200000">
            <a:off x="-2259834" y="3183998"/>
            <a:ext cx="6886336"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A Fornicator in Their Midst</a:t>
            </a:r>
          </a:p>
        </p:txBody>
      </p:sp>
    </p:spTree>
    <p:extLst>
      <p:ext uri="{BB962C8B-B14F-4D97-AF65-F5344CB8AC3E}">
        <p14:creationId xmlns:p14="http://schemas.microsoft.com/office/powerpoint/2010/main" val="449965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677974" y="3038378"/>
            <a:ext cx="6858001" cy="781240"/>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4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Problem (v. 1)</a:t>
            </a:r>
            <a:endParaRPr kumimoji="0" lang="en-US" sz="3400" b="1" i="0" u="none" strike="noStrike" kern="1200" cap="none" spc="0" normalizeH="0" baseline="0" noProof="0" dirty="0">
              <a:ln>
                <a:noFill/>
              </a:ln>
              <a:solidFill>
                <a:srgbClr val="0070C0"/>
              </a:solidFill>
              <a:effectLst/>
              <a:uLnTx/>
              <a:uFillTx/>
              <a:latin typeface="Franklin Gothic Book" panose="020B0503020102020204"/>
            </a:endParaRPr>
          </a:p>
        </p:txBody>
      </p:sp>
      <p:sp>
        <p:nvSpPr>
          <p:cNvPr id="9" name="TextBox 8"/>
          <p:cNvSpPr txBox="1"/>
          <p:nvPr/>
        </p:nvSpPr>
        <p:spPr>
          <a:xfrm>
            <a:off x="1725283" y="231296"/>
            <a:ext cx="7030528" cy="320087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Well Reported</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Narrow" panose="020B0606020202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Narrow" panose="020B0606020202030204" pitchFamily="34" charset="0"/>
              </a:rPr>
              <a:t>Fornication</a:t>
            </a:r>
            <a:endParaRPr lang="en-US" sz="2400" dirty="0">
              <a:solidFill>
                <a:prstClr val="black"/>
              </a:solidFill>
              <a:latin typeface="Arial Narrow" panose="020B060602020203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Narrow" panose="020B0606020202030204" pitchFamily="34" charset="0"/>
              </a:rPr>
              <a:t>“Sexual immorality” (NKJV)</a:t>
            </a:r>
          </a:p>
          <a:p>
            <a:pPr marL="914400" lvl="1" indent="-457200">
              <a:buFont typeface="+mj-lt"/>
              <a:buAutoNum type="arabicPeriod"/>
            </a:pPr>
            <a:r>
              <a:rPr lang="en-US" sz="2400" dirty="0">
                <a:latin typeface="Arial Narrow" panose="020B0606020202030204" pitchFamily="34" charset="0"/>
              </a:rPr>
              <a:t>“</a:t>
            </a:r>
            <a:r>
              <a:rPr lang="en-US" sz="2400" dirty="0" err="1">
                <a:latin typeface="Arial Narrow" panose="020B0606020202030204" pitchFamily="34" charset="0"/>
              </a:rPr>
              <a:t>Iillicit</a:t>
            </a:r>
            <a:r>
              <a:rPr lang="en-US" sz="2400" dirty="0">
                <a:latin typeface="Arial Narrow" panose="020B0606020202030204" pitchFamily="34" charset="0"/>
              </a:rPr>
              <a:t> sexual intercourse” (W. E. Vine)</a:t>
            </a:r>
          </a:p>
          <a:p>
            <a:pPr marL="914400" lvl="1" indent="-457200">
              <a:buFont typeface="+mj-lt"/>
              <a:buAutoNum type="arabicPeriod"/>
            </a:pPr>
            <a:r>
              <a:rPr lang="en-US" sz="2400" dirty="0">
                <a:latin typeface="Arial Narrow" panose="020B0606020202030204" pitchFamily="34" charset="0"/>
              </a:rPr>
              <a:t>“Sexual immorality, sexual sin of a general kind, that includes many different behaviors” (Swanson)</a:t>
            </a:r>
          </a:p>
          <a:p>
            <a:pPr marL="914400" lvl="1" indent="-457200">
              <a:buFont typeface="+mj-lt"/>
              <a:buAutoNum type="arabicPeriod"/>
            </a:pPr>
            <a:r>
              <a:rPr lang="en-US" sz="2400" dirty="0">
                <a:latin typeface="Arial Narrow" panose="020B0606020202030204" pitchFamily="34" charset="0"/>
              </a:rPr>
              <a:t>Broad term that includes: pre-martial, extra-marital, incest, homosexuality, bestiality</a:t>
            </a:r>
          </a:p>
        </p:txBody>
      </p:sp>
      <p:sp>
        <p:nvSpPr>
          <p:cNvPr id="4" name="TextBox 3"/>
          <p:cNvSpPr txBox="1"/>
          <p:nvPr/>
        </p:nvSpPr>
        <p:spPr>
          <a:xfrm rot="16200000">
            <a:off x="-2259834" y="3183998"/>
            <a:ext cx="6886336" cy="461665"/>
          </a:xfrm>
          <a:prstGeom prst="rect">
            <a:avLst/>
          </a:prstGeom>
          <a:noFill/>
        </p:spPr>
        <p:txBody>
          <a:bodyPr wrap="square" rtlCol="0">
            <a:spAutoFit/>
          </a:bodyPr>
          <a:lstStyle/>
          <a:p>
            <a:pPr algn="ctr"/>
            <a:r>
              <a:rPr lang="en-US" sz="2400" i="1" dirty="0">
                <a:solidFill>
                  <a:srgbClr val="0070C0"/>
                </a:solidFill>
                <a:latin typeface="Arial Narrow" panose="020B0606020202030204" pitchFamily="34" charset="0"/>
              </a:rPr>
              <a:t>A Fornicator in Their Midst</a:t>
            </a:r>
          </a:p>
        </p:txBody>
      </p:sp>
    </p:spTree>
    <p:extLst>
      <p:ext uri="{BB962C8B-B14F-4D97-AF65-F5344CB8AC3E}">
        <p14:creationId xmlns:p14="http://schemas.microsoft.com/office/powerpoint/2010/main" val="4223324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19772</TotalTime>
  <Words>4364</Words>
  <Application>Microsoft Office PowerPoint</Application>
  <PresentationFormat>On-screen Show (4:3)</PresentationFormat>
  <Paragraphs>490</Paragraphs>
  <Slides>46</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46</vt:i4>
      </vt:variant>
    </vt:vector>
  </HeadingPairs>
  <TitlesOfParts>
    <vt:vector size="59" baseType="lpstr">
      <vt:lpstr>Franklin Gothic Book</vt:lpstr>
      <vt:lpstr>Calibri</vt:lpstr>
      <vt:lpstr>MaritaTextBookHMK</vt:lpstr>
      <vt:lpstr>Wingdings</vt:lpstr>
      <vt:lpstr>Aptos SemiBold</vt:lpstr>
      <vt:lpstr>Comic Sans MS</vt:lpstr>
      <vt:lpstr>MaritaTextMediumHMK</vt:lpstr>
      <vt:lpstr>Arial</vt:lpstr>
      <vt:lpstr>Arial Narrow</vt:lpstr>
      <vt:lpstr>Times New Roman</vt:lpstr>
      <vt:lpstr>Crop</vt:lpstr>
      <vt:lpstr>1_Crop</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Michael Nix</cp:lastModifiedBy>
  <cp:revision>230</cp:revision>
  <cp:lastPrinted>2016-12-18T21:54:28Z</cp:lastPrinted>
  <dcterms:created xsi:type="dcterms:W3CDTF">2016-11-30T03:26:17Z</dcterms:created>
  <dcterms:modified xsi:type="dcterms:W3CDTF">2023-09-27T01:02:11Z</dcterms:modified>
</cp:coreProperties>
</file>