
<file path=[Content_Types].xml><?xml version="1.0" encoding="utf-8"?>
<Types xmlns="http://schemas.openxmlformats.org/package/2006/content-types">
  <Default Extension="fntdata" ContentType="application/x-fontdata"/>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72" r:id="rId1"/>
    <p:sldMasterId id="2147483684" r:id="rId2"/>
    <p:sldMasterId id="2147483696" r:id="rId3"/>
  </p:sldMasterIdLst>
  <p:notesMasterIdLst>
    <p:notesMasterId r:id="rId46"/>
  </p:notesMasterIdLst>
  <p:handoutMasterIdLst>
    <p:handoutMasterId r:id="rId47"/>
  </p:handoutMasterIdLst>
  <p:sldIdLst>
    <p:sldId id="571" r:id="rId4"/>
    <p:sldId id="405" r:id="rId5"/>
    <p:sldId id="406" r:id="rId6"/>
    <p:sldId id="257" r:id="rId7"/>
    <p:sldId id="474" r:id="rId8"/>
    <p:sldId id="568" r:id="rId9"/>
    <p:sldId id="569" r:id="rId10"/>
    <p:sldId id="436" r:id="rId11"/>
    <p:sldId id="458" r:id="rId12"/>
    <p:sldId id="459" r:id="rId13"/>
    <p:sldId id="460" r:id="rId14"/>
    <p:sldId id="461" r:id="rId15"/>
    <p:sldId id="462" r:id="rId16"/>
    <p:sldId id="463" r:id="rId17"/>
    <p:sldId id="464" r:id="rId18"/>
    <p:sldId id="465" r:id="rId19"/>
    <p:sldId id="466" r:id="rId20"/>
    <p:sldId id="467" r:id="rId21"/>
    <p:sldId id="468" r:id="rId22"/>
    <p:sldId id="469" r:id="rId23"/>
    <p:sldId id="470" r:id="rId24"/>
    <p:sldId id="471" r:id="rId25"/>
    <p:sldId id="567" r:id="rId26"/>
    <p:sldId id="476" r:id="rId27"/>
    <p:sldId id="480" r:id="rId28"/>
    <p:sldId id="481" r:id="rId29"/>
    <p:sldId id="477" r:id="rId30"/>
    <p:sldId id="483" r:id="rId31"/>
    <p:sldId id="478" r:id="rId32"/>
    <p:sldId id="485" r:id="rId33"/>
    <p:sldId id="479" r:id="rId34"/>
    <p:sldId id="487" r:id="rId35"/>
    <p:sldId id="495" r:id="rId36"/>
    <p:sldId id="496" r:id="rId37"/>
    <p:sldId id="497" r:id="rId38"/>
    <p:sldId id="498" r:id="rId39"/>
    <p:sldId id="488" r:id="rId40"/>
    <p:sldId id="566" r:id="rId41"/>
    <p:sldId id="555" r:id="rId42"/>
    <p:sldId id="563" r:id="rId43"/>
    <p:sldId id="565" r:id="rId44"/>
    <p:sldId id="570" r:id="rId45"/>
  </p:sldIdLst>
  <p:sldSz cx="9144000" cy="6858000" type="screen4x3"/>
  <p:notesSz cx="7010400" cy="9296400"/>
  <p:embeddedFontLst>
    <p:embeddedFont>
      <p:font typeface="Aptos SemiBold" panose="020B0004020202020204" pitchFamily="34" charset="0"/>
      <p:bold r:id="rId48"/>
      <p:boldItalic r:id="rId49"/>
    </p:embeddedFont>
    <p:embeddedFont>
      <p:font typeface="Arial Narrow" panose="020B0606020202030204" pitchFamily="34" charset="0"/>
      <p:regular r:id="rId50"/>
      <p:bold r:id="rId51"/>
      <p:italic r:id="rId52"/>
      <p:boldItalic r:id="rId53"/>
    </p:embeddedFont>
    <p:embeddedFont>
      <p:font typeface="Calibri" panose="020F0502020204030204" pitchFamily="34" charset="0"/>
      <p:regular r:id="rId54"/>
      <p:bold r:id="rId55"/>
      <p:italic r:id="rId56"/>
      <p:boldItalic r:id="rId57"/>
    </p:embeddedFont>
    <p:embeddedFont>
      <p:font typeface="Comic Sans MS" panose="030F0702030302020204" pitchFamily="66" charset="0"/>
      <p:regular r:id="rId58"/>
      <p:bold r:id="rId59"/>
      <p:italic r:id="rId60"/>
      <p:boldItalic r:id="rId61"/>
    </p:embeddedFont>
    <p:embeddedFont>
      <p:font typeface="Franklin Gothic Book" panose="020B0503020102020204" pitchFamily="34" charset="0"/>
      <p:regular r:id="rId62"/>
      <p:italic r:id="rId63"/>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6185F4A-71CA-4713-A36F-D23F8F7ABA5B}" v="111" dt="2023-09-27T20:03:42.03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91" autoAdjust="0"/>
    <p:restoredTop sz="93103" autoAdjust="0"/>
  </p:normalViewPr>
  <p:slideViewPr>
    <p:cSldViewPr snapToGrid="0">
      <p:cViewPr varScale="1">
        <p:scale>
          <a:sx n="87" d="100"/>
          <a:sy n="87" d="100"/>
        </p:scale>
        <p:origin x="402"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handoutMaster" Target="handoutMasters/handoutMaster1.xml"/><Relationship Id="rId50" Type="http://schemas.openxmlformats.org/officeDocument/2006/relationships/font" Target="fonts/font3.fntdata"/><Relationship Id="rId55" Type="http://schemas.openxmlformats.org/officeDocument/2006/relationships/font" Target="fonts/font8.fntdata"/><Relationship Id="rId63" Type="http://schemas.openxmlformats.org/officeDocument/2006/relationships/font" Target="fonts/font16.fntdata"/><Relationship Id="rId68" Type="http://schemas.microsoft.com/office/2015/10/relationships/revisionInfo" Target="revisionInfo.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font" Target="fonts/font6.fntdata"/><Relationship Id="rId58" Type="http://schemas.openxmlformats.org/officeDocument/2006/relationships/font" Target="fonts/font11.fntdata"/><Relationship Id="rId66" Type="http://schemas.openxmlformats.org/officeDocument/2006/relationships/theme" Target="theme/theme1.xml"/><Relationship Id="rId5" Type="http://schemas.openxmlformats.org/officeDocument/2006/relationships/slide" Target="slides/slide2.xml"/><Relationship Id="rId61" Type="http://schemas.openxmlformats.org/officeDocument/2006/relationships/font" Target="fonts/font14.fntdata"/><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font" Target="fonts/font1.fntdata"/><Relationship Id="rId56" Type="http://schemas.openxmlformats.org/officeDocument/2006/relationships/font" Target="fonts/font9.fntdata"/><Relationship Id="rId64"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font" Target="fonts/font4.fntdata"/><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notesMaster" Target="notesMasters/notesMaster1.xml"/><Relationship Id="rId59" Type="http://schemas.openxmlformats.org/officeDocument/2006/relationships/font" Target="fonts/font12.fntdata"/><Relationship Id="rId67" Type="http://schemas.openxmlformats.org/officeDocument/2006/relationships/tableStyles" Target="tableStyle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font" Target="fonts/font7.fntdata"/><Relationship Id="rId62"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font" Target="fonts/font2.fntdata"/><Relationship Id="rId57" Type="http://schemas.openxmlformats.org/officeDocument/2006/relationships/font" Target="fonts/font10.fntdata"/><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font" Target="fonts/font5.fntdata"/><Relationship Id="rId60" Type="http://schemas.openxmlformats.org/officeDocument/2006/relationships/font" Target="fonts/font13.fntdata"/><Relationship Id="rId65"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8EC36128-57FC-46F5-9B29-D9CF28480B94}" type="datetimeFigureOut">
              <a:rPr lang="en-US" smtClean="0"/>
              <a:t>9/26/2023</a:t>
            </a:fld>
            <a:endParaRPr lang="en-US" dirty="0"/>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A4078120-363C-49EB-9884-84B3C364F7DC}" type="slidenum">
              <a:rPr lang="en-US" smtClean="0"/>
              <a:t>‹#›</a:t>
            </a:fld>
            <a:endParaRPr lang="en-US" dirty="0"/>
          </a:p>
        </p:txBody>
      </p:sp>
    </p:spTree>
    <p:extLst>
      <p:ext uri="{BB962C8B-B14F-4D97-AF65-F5344CB8AC3E}">
        <p14:creationId xmlns:p14="http://schemas.microsoft.com/office/powerpoint/2010/main" val="162642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D73E60FD-BEFD-4ADB-B49F-ACB5E5939D3C}" type="datetimeFigureOut">
              <a:rPr lang="en-US" smtClean="0"/>
              <a:t>9/26/2023</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84CA10E5-B11B-4D57-9951-0816564AFA42}" type="slidenum">
              <a:rPr lang="en-US" smtClean="0"/>
              <a:t>‹#›</a:t>
            </a:fld>
            <a:endParaRPr lang="en-US" dirty="0"/>
          </a:p>
        </p:txBody>
      </p:sp>
    </p:spTree>
    <p:extLst>
      <p:ext uri="{BB962C8B-B14F-4D97-AF65-F5344CB8AC3E}">
        <p14:creationId xmlns:p14="http://schemas.microsoft.com/office/powerpoint/2010/main" val="40547072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CA10E5-B11B-4D57-9951-0816564AFA42}" type="slidenum">
              <a:rPr lang="en-US" smtClean="0"/>
              <a:t>8</a:t>
            </a:fld>
            <a:endParaRPr lang="en-US" dirty="0"/>
          </a:p>
        </p:txBody>
      </p:sp>
    </p:spTree>
    <p:extLst>
      <p:ext uri="{BB962C8B-B14F-4D97-AF65-F5344CB8AC3E}">
        <p14:creationId xmlns:p14="http://schemas.microsoft.com/office/powerpoint/2010/main" val="1025156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CA10E5-B11B-4D57-9951-0816564AFA42}" type="slidenum">
              <a:rPr lang="en-US" smtClean="0"/>
              <a:t>17</a:t>
            </a:fld>
            <a:endParaRPr lang="en-US" dirty="0"/>
          </a:p>
        </p:txBody>
      </p:sp>
    </p:spTree>
    <p:extLst>
      <p:ext uri="{BB962C8B-B14F-4D97-AF65-F5344CB8AC3E}">
        <p14:creationId xmlns:p14="http://schemas.microsoft.com/office/powerpoint/2010/main" val="21578125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CA10E5-B11B-4D57-9951-0816564AFA42}" type="slidenum">
              <a:rPr lang="en-US" smtClean="0"/>
              <a:t>18</a:t>
            </a:fld>
            <a:endParaRPr lang="en-US" dirty="0"/>
          </a:p>
        </p:txBody>
      </p:sp>
    </p:spTree>
    <p:extLst>
      <p:ext uri="{BB962C8B-B14F-4D97-AF65-F5344CB8AC3E}">
        <p14:creationId xmlns:p14="http://schemas.microsoft.com/office/powerpoint/2010/main" val="21400447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CA10E5-B11B-4D57-9951-0816564AFA42}" type="slidenum">
              <a:rPr lang="en-US" smtClean="0"/>
              <a:t>19</a:t>
            </a:fld>
            <a:endParaRPr lang="en-US" dirty="0"/>
          </a:p>
        </p:txBody>
      </p:sp>
    </p:spTree>
    <p:extLst>
      <p:ext uri="{BB962C8B-B14F-4D97-AF65-F5344CB8AC3E}">
        <p14:creationId xmlns:p14="http://schemas.microsoft.com/office/powerpoint/2010/main" val="13605784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CA10E5-B11B-4D57-9951-0816564AFA42}" type="slidenum">
              <a:rPr lang="en-US" smtClean="0"/>
              <a:t>20</a:t>
            </a:fld>
            <a:endParaRPr lang="en-US" dirty="0"/>
          </a:p>
        </p:txBody>
      </p:sp>
    </p:spTree>
    <p:extLst>
      <p:ext uri="{BB962C8B-B14F-4D97-AF65-F5344CB8AC3E}">
        <p14:creationId xmlns:p14="http://schemas.microsoft.com/office/powerpoint/2010/main" val="15026743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CA10E5-B11B-4D57-9951-0816564AFA42}" type="slidenum">
              <a:rPr lang="en-US" smtClean="0"/>
              <a:t>21</a:t>
            </a:fld>
            <a:endParaRPr lang="en-US" dirty="0"/>
          </a:p>
        </p:txBody>
      </p:sp>
    </p:spTree>
    <p:extLst>
      <p:ext uri="{BB962C8B-B14F-4D97-AF65-F5344CB8AC3E}">
        <p14:creationId xmlns:p14="http://schemas.microsoft.com/office/powerpoint/2010/main" val="41613812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CA10E5-B11B-4D57-9951-0816564AFA42}" type="slidenum">
              <a:rPr lang="en-US" smtClean="0"/>
              <a:t>22</a:t>
            </a:fld>
            <a:endParaRPr lang="en-US" dirty="0"/>
          </a:p>
        </p:txBody>
      </p:sp>
    </p:spTree>
    <p:extLst>
      <p:ext uri="{BB962C8B-B14F-4D97-AF65-F5344CB8AC3E}">
        <p14:creationId xmlns:p14="http://schemas.microsoft.com/office/powerpoint/2010/main" val="18797507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4CA10E5-B11B-4D57-9951-0816564AFA4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643624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4CA10E5-B11B-4D57-9951-0816564AFA4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93950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4CA10E5-B11B-4D57-9951-0816564AFA4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444744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4CA10E5-B11B-4D57-9951-0816564AFA4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815056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CA10E5-B11B-4D57-9951-0816564AFA42}" type="slidenum">
              <a:rPr lang="en-US" smtClean="0"/>
              <a:t>9</a:t>
            </a:fld>
            <a:endParaRPr lang="en-US" dirty="0"/>
          </a:p>
        </p:txBody>
      </p:sp>
    </p:spTree>
    <p:extLst>
      <p:ext uri="{BB962C8B-B14F-4D97-AF65-F5344CB8AC3E}">
        <p14:creationId xmlns:p14="http://schemas.microsoft.com/office/powerpoint/2010/main" val="27294626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4CA10E5-B11B-4D57-9951-0816564AFA4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376854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4CA10E5-B11B-4D57-9951-0816564AFA4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141290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4CA10E5-B11B-4D57-9951-0816564AFA4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692042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4CA10E5-B11B-4D57-9951-0816564AFA4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47947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4CA10E5-B11B-4D57-9951-0816564AFA4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72011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4CA10E5-B11B-4D57-9951-0816564AFA4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383397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4CA10E5-B11B-4D57-9951-0816564AFA4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0506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4CA10E5-B11B-4D57-9951-0816564AFA4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69135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4CA10E5-B11B-4D57-9951-0816564AFA4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938528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4CA10E5-B11B-4D57-9951-0816564AFA4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248726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CA10E5-B11B-4D57-9951-0816564AFA42}" type="slidenum">
              <a:rPr lang="en-US" smtClean="0"/>
              <a:t>10</a:t>
            </a:fld>
            <a:endParaRPr lang="en-US" dirty="0"/>
          </a:p>
        </p:txBody>
      </p:sp>
    </p:spTree>
    <p:extLst>
      <p:ext uri="{BB962C8B-B14F-4D97-AF65-F5344CB8AC3E}">
        <p14:creationId xmlns:p14="http://schemas.microsoft.com/office/powerpoint/2010/main" val="39043307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4CA10E5-B11B-4D57-9951-0816564AFA4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433289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CA10E5-B11B-4D57-9951-0816564AFA42}" type="slidenum">
              <a:rPr lang="en-US" smtClean="0"/>
              <a:t>11</a:t>
            </a:fld>
            <a:endParaRPr lang="en-US" dirty="0"/>
          </a:p>
        </p:txBody>
      </p:sp>
    </p:spTree>
    <p:extLst>
      <p:ext uri="{BB962C8B-B14F-4D97-AF65-F5344CB8AC3E}">
        <p14:creationId xmlns:p14="http://schemas.microsoft.com/office/powerpoint/2010/main" val="19252005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CA10E5-B11B-4D57-9951-0816564AFA42}" type="slidenum">
              <a:rPr lang="en-US" smtClean="0"/>
              <a:t>12</a:t>
            </a:fld>
            <a:endParaRPr lang="en-US" dirty="0"/>
          </a:p>
        </p:txBody>
      </p:sp>
    </p:spTree>
    <p:extLst>
      <p:ext uri="{BB962C8B-B14F-4D97-AF65-F5344CB8AC3E}">
        <p14:creationId xmlns:p14="http://schemas.microsoft.com/office/powerpoint/2010/main" val="13388174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CA10E5-B11B-4D57-9951-0816564AFA42}" type="slidenum">
              <a:rPr lang="en-US" smtClean="0"/>
              <a:t>13</a:t>
            </a:fld>
            <a:endParaRPr lang="en-US" dirty="0"/>
          </a:p>
        </p:txBody>
      </p:sp>
    </p:spTree>
    <p:extLst>
      <p:ext uri="{BB962C8B-B14F-4D97-AF65-F5344CB8AC3E}">
        <p14:creationId xmlns:p14="http://schemas.microsoft.com/office/powerpoint/2010/main" val="41985605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CA10E5-B11B-4D57-9951-0816564AFA42}" type="slidenum">
              <a:rPr lang="en-US" smtClean="0"/>
              <a:t>14</a:t>
            </a:fld>
            <a:endParaRPr lang="en-US" dirty="0"/>
          </a:p>
        </p:txBody>
      </p:sp>
    </p:spTree>
    <p:extLst>
      <p:ext uri="{BB962C8B-B14F-4D97-AF65-F5344CB8AC3E}">
        <p14:creationId xmlns:p14="http://schemas.microsoft.com/office/powerpoint/2010/main" val="10630321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CA10E5-B11B-4D57-9951-0816564AFA42}" type="slidenum">
              <a:rPr lang="en-US" smtClean="0"/>
              <a:t>15</a:t>
            </a:fld>
            <a:endParaRPr lang="en-US" dirty="0"/>
          </a:p>
        </p:txBody>
      </p:sp>
    </p:spTree>
    <p:extLst>
      <p:ext uri="{BB962C8B-B14F-4D97-AF65-F5344CB8AC3E}">
        <p14:creationId xmlns:p14="http://schemas.microsoft.com/office/powerpoint/2010/main" val="31050285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CA10E5-B11B-4D57-9951-0816564AFA42}" type="slidenum">
              <a:rPr lang="en-US" smtClean="0"/>
              <a:t>16</a:t>
            </a:fld>
            <a:endParaRPr lang="en-US" dirty="0"/>
          </a:p>
        </p:txBody>
      </p:sp>
    </p:spTree>
    <p:extLst>
      <p:ext uri="{BB962C8B-B14F-4D97-AF65-F5344CB8AC3E}">
        <p14:creationId xmlns:p14="http://schemas.microsoft.com/office/powerpoint/2010/main" val="3093186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36346" y="1788454"/>
            <a:ext cx="6270922" cy="2098226"/>
          </a:xfrm>
        </p:spPr>
        <p:txBody>
          <a:bodyPr anchor="b">
            <a:noAutofit/>
          </a:bodyPr>
          <a:lstStyle>
            <a:lvl1pPr algn="ctr">
              <a:defRPr sz="60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009930" y="3956280"/>
            <a:ext cx="5123755" cy="1086237"/>
          </a:xfrm>
        </p:spPr>
        <p:txBody>
          <a:bodyPr>
            <a:normAutofit/>
          </a:bodyPr>
          <a:lstStyle>
            <a:lvl1pPr marL="0" indent="0" algn="ctr">
              <a:lnSpc>
                <a:spcPct val="112000"/>
              </a:lnSpc>
              <a:spcBef>
                <a:spcPts val="0"/>
              </a:spcBef>
              <a:spcAft>
                <a:spcPts val="0"/>
              </a:spcAft>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a:xfrm>
            <a:off x="564644" y="6453386"/>
            <a:ext cx="1205958" cy="404614"/>
          </a:xfrm>
        </p:spPr>
        <p:txBody>
          <a:bodyPr/>
          <a:lstStyle>
            <a:lvl1pPr>
              <a:defRPr baseline="0">
                <a:solidFill>
                  <a:schemeClr val="tx2"/>
                </a:solidFill>
              </a:defRPr>
            </a:lvl1pPr>
          </a:lstStyle>
          <a:p>
            <a:fld id="{FA40975E-BA50-4075-85DB-EA47C39AD636}" type="datetimeFigureOut">
              <a:rPr lang="en-US" smtClean="0"/>
              <a:t>9/26/2023</a:t>
            </a:fld>
            <a:endParaRPr lang="en-US" dirty="0"/>
          </a:p>
        </p:txBody>
      </p:sp>
      <p:sp>
        <p:nvSpPr>
          <p:cNvPr id="5" name="Footer Placeholder 4"/>
          <p:cNvSpPr>
            <a:spLocks noGrp="1"/>
          </p:cNvSpPr>
          <p:nvPr>
            <p:ph type="ftr" sz="quarter" idx="11"/>
          </p:nvPr>
        </p:nvSpPr>
        <p:spPr>
          <a:xfrm>
            <a:off x="1938041" y="6453386"/>
            <a:ext cx="5267533"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7373012" y="6453386"/>
            <a:ext cx="1197219" cy="404614"/>
          </a:xfrm>
        </p:spPr>
        <p:txBody>
          <a:bodyPr/>
          <a:lstStyle>
            <a:lvl1pPr>
              <a:defRPr baseline="0">
                <a:solidFill>
                  <a:schemeClr val="tx2"/>
                </a:solidFill>
              </a:defRPr>
            </a:lvl1pPr>
          </a:lstStyle>
          <a:p>
            <a:fld id="{0ECBCDE8-8D99-4AE2-A8C3-449CFDB7A5D1}" type="slidenum">
              <a:rPr lang="en-US" smtClean="0"/>
              <a:t>‹#›</a:t>
            </a:fld>
            <a:endParaRPr lang="en-US" dirty="0"/>
          </a:p>
        </p:txBody>
      </p:sp>
      <p:grpSp>
        <p:nvGrpSpPr>
          <p:cNvPr id="8" name="Group 7"/>
          <p:cNvGrpSpPr/>
          <p:nvPr/>
        </p:nvGrpSpPr>
        <p:grpSpPr>
          <a:xfrm>
            <a:off x="564643" y="744469"/>
            <a:ext cx="8005589" cy="5349671"/>
            <a:chOff x="564643" y="744469"/>
            <a:chExt cx="8005589" cy="5349671"/>
          </a:xfrm>
        </p:grpSpPr>
        <p:sp>
          <p:nvSpPr>
            <p:cNvPr id="11" name="Freeform 6"/>
            <p:cNvSpPr/>
            <p:nvPr/>
          </p:nvSpPr>
          <p:spPr bwMode="auto">
            <a:xfrm>
              <a:off x="6113972" y="1685652"/>
              <a:ext cx="2456260" cy="4408488"/>
            </a:xfrm>
            <a:custGeom>
              <a:avLst/>
              <a:gdLst/>
              <a:ahLst/>
              <a:cxnLst/>
              <a:rect l="l" t="t" r="r" b="b"/>
              <a:pathLst>
                <a:path w="10000" h="10000">
                  <a:moveTo>
                    <a:pt x="8761" y="0"/>
                  </a:moveTo>
                  <a:lnTo>
                    <a:pt x="10000" y="0"/>
                  </a:lnTo>
                  <a:lnTo>
                    <a:pt x="10000" y="10000"/>
                  </a:lnTo>
                  <a:lnTo>
                    <a:pt x="0" y="10000"/>
                  </a:lnTo>
                  <a:lnTo>
                    <a:pt x="0" y="9357"/>
                  </a:lnTo>
                  <a:lnTo>
                    <a:pt x="8761" y="935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564643" y="744469"/>
              <a:ext cx="2456505" cy="4408488"/>
            </a:xfrm>
            <a:custGeom>
              <a:avLst/>
              <a:gdLst/>
              <a:ahLst/>
              <a:cxnLst/>
              <a:rect l="l" t="t" r="r" b="b"/>
              <a:pathLst>
                <a:path w="10001" h="10000">
                  <a:moveTo>
                    <a:pt x="8762" y="0"/>
                  </a:moveTo>
                  <a:lnTo>
                    <a:pt x="10001" y="0"/>
                  </a:lnTo>
                  <a:lnTo>
                    <a:pt x="10001" y="10000"/>
                  </a:lnTo>
                  <a:lnTo>
                    <a:pt x="1" y="10000"/>
                  </a:lnTo>
                  <a:cubicBezTo>
                    <a:pt x="-2" y="9766"/>
                    <a:pt x="4" y="9586"/>
                    <a:pt x="1" y="9352"/>
                  </a:cubicBezTo>
                  <a:lnTo>
                    <a:pt x="8762" y="9346"/>
                  </a:lnTo>
                  <a:lnTo>
                    <a:pt x="8762"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26376617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028700" y="2295526"/>
            <a:ext cx="7200900" cy="35718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A40975E-BA50-4075-85DB-EA47C39AD636}" type="datetimeFigureOut">
              <a:rPr lang="en-US" smtClean="0"/>
              <a:t>9/26/2023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ECBCDE8-8D99-4AE2-A8C3-449CFDB7A5D1}" type="slidenum">
              <a:rPr lang="en-US" smtClean="0"/>
              <a:t>‹#›</a:t>
            </a:fld>
            <a:endParaRPr lang="en-US" dirty="0"/>
          </a:p>
        </p:txBody>
      </p:sp>
    </p:spTree>
    <p:extLst>
      <p:ext uri="{BB962C8B-B14F-4D97-AF65-F5344CB8AC3E}">
        <p14:creationId xmlns:p14="http://schemas.microsoft.com/office/powerpoint/2010/main" val="35084964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80797" y="624156"/>
            <a:ext cx="1490950"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28700" y="624156"/>
            <a:ext cx="5724525" cy="524324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A40975E-BA50-4075-85DB-EA47C39AD636}" type="datetimeFigureOut">
              <a:rPr lang="en-US" smtClean="0"/>
              <a:t>9/26/2023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ECBCDE8-8D99-4AE2-A8C3-449CFDB7A5D1}" type="slidenum">
              <a:rPr lang="en-US" smtClean="0"/>
              <a:t>‹#›</a:t>
            </a:fld>
            <a:endParaRPr lang="en-US" dirty="0"/>
          </a:p>
        </p:txBody>
      </p:sp>
    </p:spTree>
    <p:extLst>
      <p:ext uri="{BB962C8B-B14F-4D97-AF65-F5344CB8AC3E}">
        <p14:creationId xmlns:p14="http://schemas.microsoft.com/office/powerpoint/2010/main" val="13346042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36346" y="1788454"/>
            <a:ext cx="6270922" cy="2098226"/>
          </a:xfrm>
        </p:spPr>
        <p:txBody>
          <a:bodyPr anchor="b">
            <a:noAutofit/>
          </a:bodyPr>
          <a:lstStyle>
            <a:lvl1pPr algn="ctr">
              <a:defRPr sz="60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009930" y="3956280"/>
            <a:ext cx="5123755" cy="1086237"/>
          </a:xfrm>
        </p:spPr>
        <p:txBody>
          <a:bodyPr>
            <a:normAutofit/>
          </a:bodyPr>
          <a:lstStyle>
            <a:lvl1pPr marL="0" indent="0" algn="ctr">
              <a:lnSpc>
                <a:spcPct val="112000"/>
              </a:lnSpc>
              <a:spcBef>
                <a:spcPts val="0"/>
              </a:spcBef>
              <a:spcAft>
                <a:spcPts val="0"/>
              </a:spcAft>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a:xfrm>
            <a:off x="564644" y="6453386"/>
            <a:ext cx="1205958" cy="404614"/>
          </a:xfrm>
        </p:spPr>
        <p:txBody>
          <a:bodyPr/>
          <a:lstStyle>
            <a:lvl1pPr>
              <a:defRPr baseline="0">
                <a:solidFill>
                  <a:schemeClr val="tx2"/>
                </a:solidFill>
              </a:defRPr>
            </a:lvl1pPr>
          </a:lstStyle>
          <a:p>
            <a:fld id="{FA40975E-BA50-4075-85DB-EA47C39AD636}" type="datetimeFigureOut">
              <a:rPr lang="en-US" smtClean="0"/>
              <a:t>9/26/2023</a:t>
            </a:fld>
            <a:endParaRPr lang="en-US" dirty="0"/>
          </a:p>
        </p:txBody>
      </p:sp>
      <p:sp>
        <p:nvSpPr>
          <p:cNvPr id="5" name="Footer Placeholder 4"/>
          <p:cNvSpPr>
            <a:spLocks noGrp="1"/>
          </p:cNvSpPr>
          <p:nvPr>
            <p:ph type="ftr" sz="quarter" idx="11"/>
          </p:nvPr>
        </p:nvSpPr>
        <p:spPr>
          <a:xfrm>
            <a:off x="1938041" y="6453386"/>
            <a:ext cx="5267533"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7373012" y="6453386"/>
            <a:ext cx="1197219" cy="404614"/>
          </a:xfrm>
        </p:spPr>
        <p:txBody>
          <a:bodyPr/>
          <a:lstStyle>
            <a:lvl1pPr>
              <a:defRPr baseline="0">
                <a:solidFill>
                  <a:schemeClr val="tx2"/>
                </a:solidFill>
              </a:defRPr>
            </a:lvl1pPr>
          </a:lstStyle>
          <a:p>
            <a:fld id="{0ECBCDE8-8D99-4AE2-A8C3-449CFDB7A5D1}" type="slidenum">
              <a:rPr lang="en-US" smtClean="0"/>
              <a:t>‹#›</a:t>
            </a:fld>
            <a:endParaRPr lang="en-US" dirty="0"/>
          </a:p>
        </p:txBody>
      </p:sp>
      <p:grpSp>
        <p:nvGrpSpPr>
          <p:cNvPr id="8" name="Group 7"/>
          <p:cNvGrpSpPr/>
          <p:nvPr/>
        </p:nvGrpSpPr>
        <p:grpSpPr>
          <a:xfrm>
            <a:off x="564643" y="744469"/>
            <a:ext cx="8005589" cy="5349671"/>
            <a:chOff x="564643" y="744469"/>
            <a:chExt cx="8005589" cy="5349671"/>
          </a:xfrm>
        </p:grpSpPr>
        <p:sp>
          <p:nvSpPr>
            <p:cNvPr id="11" name="Freeform 6"/>
            <p:cNvSpPr/>
            <p:nvPr/>
          </p:nvSpPr>
          <p:spPr bwMode="auto">
            <a:xfrm>
              <a:off x="6113972" y="1685652"/>
              <a:ext cx="2456260" cy="4408488"/>
            </a:xfrm>
            <a:custGeom>
              <a:avLst/>
              <a:gdLst/>
              <a:ahLst/>
              <a:cxnLst/>
              <a:rect l="l" t="t" r="r" b="b"/>
              <a:pathLst>
                <a:path w="10000" h="10000">
                  <a:moveTo>
                    <a:pt x="8761" y="0"/>
                  </a:moveTo>
                  <a:lnTo>
                    <a:pt x="10000" y="0"/>
                  </a:lnTo>
                  <a:lnTo>
                    <a:pt x="10000" y="10000"/>
                  </a:lnTo>
                  <a:lnTo>
                    <a:pt x="0" y="10000"/>
                  </a:lnTo>
                  <a:lnTo>
                    <a:pt x="0" y="9357"/>
                  </a:lnTo>
                  <a:lnTo>
                    <a:pt x="8761" y="935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564643" y="744469"/>
              <a:ext cx="2456505" cy="4408488"/>
            </a:xfrm>
            <a:custGeom>
              <a:avLst/>
              <a:gdLst/>
              <a:ahLst/>
              <a:cxnLst/>
              <a:rect l="l" t="t" r="r" b="b"/>
              <a:pathLst>
                <a:path w="10001" h="10000">
                  <a:moveTo>
                    <a:pt x="8762" y="0"/>
                  </a:moveTo>
                  <a:lnTo>
                    <a:pt x="10001" y="0"/>
                  </a:lnTo>
                  <a:lnTo>
                    <a:pt x="10001" y="10000"/>
                  </a:lnTo>
                  <a:lnTo>
                    <a:pt x="1" y="10000"/>
                  </a:lnTo>
                  <a:cubicBezTo>
                    <a:pt x="-2" y="9766"/>
                    <a:pt x="4" y="9586"/>
                    <a:pt x="1" y="9352"/>
                  </a:cubicBezTo>
                  <a:lnTo>
                    <a:pt x="8762" y="9346"/>
                  </a:lnTo>
                  <a:lnTo>
                    <a:pt x="8762"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33390128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A40975E-BA50-4075-85DB-EA47C39AD636}" type="datetimeFigureOut">
              <a:rPr lang="en-US" smtClean="0"/>
              <a:t>9/26/2023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ECBCDE8-8D99-4AE2-A8C3-449CFDB7A5D1}" type="slidenum">
              <a:rPr lang="en-US" smtClean="0"/>
              <a:t>‹#›</a:t>
            </a:fld>
            <a:endParaRPr lang="en-US" dirty="0"/>
          </a:p>
        </p:txBody>
      </p:sp>
    </p:spTree>
    <p:extLst>
      <p:ext uri="{BB962C8B-B14F-4D97-AF65-F5344CB8AC3E}">
        <p14:creationId xmlns:p14="http://schemas.microsoft.com/office/powerpoint/2010/main" val="33920178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73769" y="1301361"/>
            <a:ext cx="7209728" cy="2852737"/>
          </a:xfrm>
        </p:spPr>
        <p:txBody>
          <a:bodyPr anchor="b">
            <a:normAutofit/>
          </a:bodyPr>
          <a:lstStyle>
            <a:lvl1pPr algn="r">
              <a:defRPr sz="60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573769" y="4216328"/>
            <a:ext cx="7209728" cy="1143324"/>
          </a:xfrm>
        </p:spPr>
        <p:txBody>
          <a:bodyPr/>
          <a:lstStyle>
            <a:lvl1pPr marL="0" indent="0" algn="r">
              <a:lnSpc>
                <a:spcPct val="112000"/>
              </a:lnSpc>
              <a:spcBef>
                <a:spcPts val="0"/>
              </a:spcBef>
              <a:spcAft>
                <a:spcPts val="0"/>
              </a:spcAft>
              <a:buNone/>
              <a:defRPr sz="1800">
                <a:solidFill>
                  <a:schemeClr val="tx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554181" y="6453386"/>
            <a:ext cx="1216807" cy="404614"/>
          </a:xfrm>
        </p:spPr>
        <p:txBody>
          <a:bodyPr/>
          <a:lstStyle>
            <a:lvl1pPr>
              <a:defRPr>
                <a:solidFill>
                  <a:schemeClr val="tx2"/>
                </a:solidFill>
              </a:defRPr>
            </a:lvl1pPr>
          </a:lstStyle>
          <a:p>
            <a:fld id="{FA40975E-BA50-4075-85DB-EA47C39AD636}" type="datetimeFigureOut">
              <a:rPr lang="en-US" smtClean="0"/>
              <a:t>9/26/2023</a:t>
            </a:fld>
            <a:endParaRPr lang="en-US" dirty="0"/>
          </a:p>
        </p:txBody>
      </p:sp>
      <p:sp>
        <p:nvSpPr>
          <p:cNvPr id="5" name="Footer Placeholder 4"/>
          <p:cNvSpPr>
            <a:spLocks noGrp="1"/>
          </p:cNvSpPr>
          <p:nvPr>
            <p:ph type="ftr" sz="quarter" idx="11"/>
          </p:nvPr>
        </p:nvSpPr>
        <p:spPr>
          <a:xfrm>
            <a:off x="1938234" y="6453386"/>
            <a:ext cx="5267533"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7373012" y="6453386"/>
            <a:ext cx="1197219" cy="404614"/>
          </a:xfrm>
        </p:spPr>
        <p:txBody>
          <a:bodyPr/>
          <a:lstStyle>
            <a:lvl1pPr>
              <a:defRPr>
                <a:solidFill>
                  <a:schemeClr val="tx2"/>
                </a:solidFill>
              </a:defRPr>
            </a:lvl1pPr>
          </a:lstStyle>
          <a:p>
            <a:fld id="{0ECBCDE8-8D99-4AE2-A8C3-449CFDB7A5D1}" type="slidenum">
              <a:rPr lang="en-US" smtClean="0"/>
              <a:t>‹#›</a:t>
            </a:fld>
            <a:endParaRPr lang="en-US" dirty="0"/>
          </a:p>
        </p:txBody>
      </p:sp>
      <p:sp>
        <p:nvSpPr>
          <p:cNvPr id="7" name="Freeform 6"/>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bg2"/>
          </a:solidFill>
          <a:ln w="0">
            <a:noFill/>
            <a:prstDash val="solid"/>
            <a:round/>
            <a:headEnd/>
            <a:tailEnd/>
          </a:ln>
        </p:spPr>
      </p:sp>
      <p:sp>
        <p:nvSpPr>
          <p:cNvPr id="8" name="Freeform 7" title="Crop Mark"/>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264941024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028700" y="2286000"/>
            <a:ext cx="3335840"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94052" y="2286000"/>
            <a:ext cx="3335840"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A40975E-BA50-4075-85DB-EA47C39AD636}" type="datetimeFigureOut">
              <a:rPr lang="en-US" smtClean="0"/>
              <a:t>9/26/2023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ECBCDE8-8D99-4AE2-A8C3-449CFDB7A5D1}" type="slidenum">
              <a:rPr lang="en-US" smtClean="0"/>
              <a:t>‹#›</a:t>
            </a:fld>
            <a:endParaRPr lang="en-US" dirty="0"/>
          </a:p>
        </p:txBody>
      </p:sp>
    </p:spTree>
    <p:extLst>
      <p:ext uri="{BB962C8B-B14F-4D97-AF65-F5344CB8AC3E}">
        <p14:creationId xmlns:p14="http://schemas.microsoft.com/office/powerpoint/2010/main" val="18107380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28700" y="685800"/>
            <a:ext cx="72009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28700" y="2340230"/>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1028700" y="3305208"/>
            <a:ext cx="3335839"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93760" y="2349754"/>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893760" y="3305208"/>
            <a:ext cx="3335840"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A40975E-BA50-4075-85DB-EA47C39AD636}" type="datetimeFigureOut">
              <a:rPr lang="en-US" smtClean="0"/>
              <a:t>9/26/2023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ECBCDE8-8D99-4AE2-A8C3-449CFDB7A5D1}" type="slidenum">
              <a:rPr lang="en-US" smtClean="0"/>
              <a:t>‹#›</a:t>
            </a:fld>
            <a:endParaRPr lang="en-US" dirty="0"/>
          </a:p>
        </p:txBody>
      </p:sp>
    </p:spTree>
    <p:extLst>
      <p:ext uri="{BB962C8B-B14F-4D97-AF65-F5344CB8AC3E}">
        <p14:creationId xmlns:p14="http://schemas.microsoft.com/office/powerpoint/2010/main" val="30771961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A40975E-BA50-4075-85DB-EA47C39AD636}" type="datetimeFigureOut">
              <a:rPr lang="en-US" smtClean="0"/>
              <a:t>9/26/2023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ECBCDE8-8D99-4AE2-A8C3-449CFDB7A5D1}" type="slidenum">
              <a:rPr lang="en-US" smtClean="0"/>
              <a:t>‹#›</a:t>
            </a:fld>
            <a:endParaRPr lang="en-US" dirty="0"/>
          </a:p>
        </p:txBody>
      </p:sp>
    </p:spTree>
    <p:extLst>
      <p:ext uri="{BB962C8B-B14F-4D97-AF65-F5344CB8AC3E}">
        <p14:creationId xmlns:p14="http://schemas.microsoft.com/office/powerpoint/2010/main" val="39332697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40975E-BA50-4075-85DB-EA47C39AD636}" type="datetimeFigureOut">
              <a:rPr lang="en-US" smtClean="0"/>
              <a:t>9/26/2023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ECBCDE8-8D99-4AE2-A8C3-449CFDB7A5D1}" type="slidenum">
              <a:rPr lang="en-US" smtClean="0"/>
              <a:t>‹#›</a:t>
            </a:fld>
            <a:endParaRPr lang="en-US" dirty="0"/>
          </a:p>
        </p:txBody>
      </p:sp>
    </p:spTree>
    <p:extLst>
      <p:ext uri="{BB962C8B-B14F-4D97-AF65-F5344CB8AC3E}">
        <p14:creationId xmlns:p14="http://schemas.microsoft.com/office/powerpoint/2010/main" val="9074249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chor="t">
            <a:noAutofit/>
          </a:bodyPr>
          <a:lstStyle>
            <a:lvl1pPr>
              <a:lnSpc>
                <a:spcPct val="84000"/>
              </a:lnSpc>
              <a:defRPr sz="44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4692015" y="685801"/>
            <a:ext cx="3909060" cy="5175250"/>
          </a:xfrm>
        </p:spPr>
        <p:txBody>
          <a:bodyPr/>
          <a:lstStyle>
            <a:lvl1pPr>
              <a:defRPr sz="1500"/>
            </a:lvl1pPr>
            <a:lvl2pPr>
              <a:defRPr sz="1500"/>
            </a:lvl2pPr>
            <a:lvl3pPr>
              <a:defRPr sz="1350"/>
            </a:lvl3pPr>
            <a:lvl4pPr>
              <a:defRPr sz="135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42925" y="2856344"/>
            <a:ext cx="2891790" cy="3011056"/>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a:xfrm>
            <a:off x="542925" y="6453386"/>
            <a:ext cx="903429" cy="404614"/>
          </a:xfrm>
        </p:spPr>
        <p:txBody>
          <a:bodyPr/>
          <a:lstStyle>
            <a:lvl1pPr>
              <a:defRPr>
                <a:solidFill>
                  <a:schemeClr val="tx2"/>
                </a:solidFill>
              </a:defRPr>
            </a:lvl1pPr>
          </a:lstStyle>
          <a:p>
            <a:fld id="{FA40975E-BA50-4075-85DB-EA47C39AD636}" type="datetimeFigureOut">
              <a:rPr lang="en-US" smtClean="0"/>
              <a:t>9/26/2023</a:t>
            </a:fld>
            <a:endParaRPr lang="en-US" dirty="0"/>
          </a:p>
        </p:txBody>
      </p:sp>
      <p:sp>
        <p:nvSpPr>
          <p:cNvPr id="6" name="Footer Placeholder 5"/>
          <p:cNvSpPr>
            <a:spLocks noGrp="1"/>
          </p:cNvSpPr>
          <p:nvPr>
            <p:ph type="ftr" sz="quarter" idx="11"/>
          </p:nvPr>
        </p:nvSpPr>
        <p:spPr>
          <a:xfrm>
            <a:off x="1654459" y="6453386"/>
            <a:ext cx="1780256"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7412355" y="6453386"/>
            <a:ext cx="1197219" cy="404614"/>
          </a:xfrm>
        </p:spPr>
        <p:txBody>
          <a:bodyPr/>
          <a:lstStyle>
            <a:lvl1pPr>
              <a:defRPr>
                <a:solidFill>
                  <a:schemeClr val="tx2"/>
                </a:solidFill>
              </a:defRPr>
            </a:lvl1pPr>
          </a:lstStyle>
          <a:p>
            <a:fld id="{0ECBCDE8-8D99-4AE2-A8C3-449CFDB7A5D1}" type="slidenum">
              <a:rPr lang="en-US" smtClean="0"/>
              <a:t>‹#›</a:t>
            </a:fld>
            <a:endParaRPr lang="en-US" dirty="0"/>
          </a:p>
        </p:txBody>
      </p:sp>
      <p:sp>
        <p:nvSpPr>
          <p:cNvPr id="9" name="Rectangle 8"/>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95073553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A40975E-BA50-4075-85DB-EA47C39AD636}" type="datetimeFigureOut">
              <a:rPr lang="en-US" smtClean="0"/>
              <a:t>9/26/2023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ECBCDE8-8D99-4AE2-A8C3-449CFDB7A5D1}" type="slidenum">
              <a:rPr lang="en-US" smtClean="0"/>
              <a:t>‹#›</a:t>
            </a:fld>
            <a:endParaRPr lang="en-US" dirty="0"/>
          </a:p>
        </p:txBody>
      </p:sp>
    </p:spTree>
    <p:extLst>
      <p:ext uri="{BB962C8B-B14F-4D97-AF65-F5344CB8AC3E}">
        <p14:creationId xmlns:p14="http://schemas.microsoft.com/office/powerpoint/2010/main" val="23654487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chor="t">
            <a:normAutofit/>
          </a:bodyPr>
          <a:lstStyle>
            <a:lvl1pPr>
              <a:lnSpc>
                <a:spcPct val="84000"/>
              </a:lnSpc>
              <a:defRPr sz="44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4149090" y="1"/>
            <a:ext cx="4994910" cy="6857999"/>
          </a:xfrm>
        </p:spPr>
        <p:txBody>
          <a:bodyPr anchor="t">
            <a:normAutofit/>
          </a:bodyPr>
          <a:lstStyle>
            <a:lvl1pPr marL="0" indent="0">
              <a:buNone/>
              <a:defRPr sz="1500"/>
            </a:lvl1pPr>
            <a:lvl2pPr marL="342900" indent="0">
              <a:buNone/>
              <a:defRPr sz="1500"/>
            </a:lvl2pPr>
            <a:lvl3pPr marL="685800" indent="0">
              <a:buNone/>
              <a:defRPr sz="15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542925" y="2855968"/>
            <a:ext cx="2891790" cy="3011432"/>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a:xfrm>
            <a:off x="542925" y="6453386"/>
            <a:ext cx="903429" cy="404614"/>
          </a:xfrm>
        </p:spPr>
        <p:txBody>
          <a:bodyPr/>
          <a:lstStyle>
            <a:lvl1pPr>
              <a:defRPr>
                <a:solidFill>
                  <a:schemeClr val="tx2"/>
                </a:solidFill>
              </a:defRPr>
            </a:lvl1pPr>
          </a:lstStyle>
          <a:p>
            <a:fld id="{FA40975E-BA50-4075-85DB-EA47C39AD636}" type="datetimeFigureOut">
              <a:rPr lang="en-US" smtClean="0"/>
              <a:t>9/26/2023</a:t>
            </a:fld>
            <a:endParaRPr lang="en-US" dirty="0"/>
          </a:p>
        </p:txBody>
      </p:sp>
      <p:sp>
        <p:nvSpPr>
          <p:cNvPr id="6" name="Footer Placeholder 5"/>
          <p:cNvSpPr>
            <a:spLocks noGrp="1"/>
          </p:cNvSpPr>
          <p:nvPr>
            <p:ph type="ftr" sz="quarter" idx="11"/>
          </p:nvPr>
        </p:nvSpPr>
        <p:spPr>
          <a:xfrm>
            <a:off x="1654459" y="6453386"/>
            <a:ext cx="1780256"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7412355" y="6453386"/>
            <a:ext cx="1197219" cy="404614"/>
          </a:xfrm>
        </p:spPr>
        <p:txBody>
          <a:bodyPr/>
          <a:lstStyle>
            <a:lvl1pPr>
              <a:defRPr>
                <a:solidFill>
                  <a:schemeClr val="tx2"/>
                </a:solidFill>
              </a:defRPr>
            </a:lvl1pPr>
          </a:lstStyle>
          <a:p>
            <a:fld id="{0ECBCDE8-8D99-4AE2-A8C3-449CFDB7A5D1}" type="slidenum">
              <a:rPr lang="en-US" smtClean="0"/>
              <a:t>‹#›</a:t>
            </a:fld>
            <a:endParaRPr lang="en-US" dirty="0"/>
          </a:p>
        </p:txBody>
      </p:sp>
      <p:sp>
        <p:nvSpPr>
          <p:cNvPr id="9" name="Rectangle 8"/>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330325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028700" y="2295526"/>
            <a:ext cx="7200900" cy="35718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A40975E-BA50-4075-85DB-EA47C39AD636}" type="datetimeFigureOut">
              <a:rPr lang="en-US" smtClean="0"/>
              <a:t>9/26/2023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ECBCDE8-8D99-4AE2-A8C3-449CFDB7A5D1}" type="slidenum">
              <a:rPr lang="en-US" smtClean="0"/>
              <a:t>‹#›</a:t>
            </a:fld>
            <a:endParaRPr lang="en-US" dirty="0"/>
          </a:p>
        </p:txBody>
      </p:sp>
    </p:spTree>
    <p:extLst>
      <p:ext uri="{BB962C8B-B14F-4D97-AF65-F5344CB8AC3E}">
        <p14:creationId xmlns:p14="http://schemas.microsoft.com/office/powerpoint/2010/main" val="22974874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80797" y="624156"/>
            <a:ext cx="1490950"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28700" y="624156"/>
            <a:ext cx="5724525" cy="524324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A40975E-BA50-4075-85DB-EA47C39AD636}" type="datetimeFigureOut">
              <a:rPr lang="en-US" smtClean="0"/>
              <a:t>9/26/2023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ECBCDE8-8D99-4AE2-A8C3-449CFDB7A5D1}" type="slidenum">
              <a:rPr lang="en-US" smtClean="0"/>
              <a:t>‹#›</a:t>
            </a:fld>
            <a:endParaRPr lang="en-US" dirty="0"/>
          </a:p>
        </p:txBody>
      </p:sp>
    </p:spTree>
    <p:extLst>
      <p:ext uri="{BB962C8B-B14F-4D97-AF65-F5344CB8AC3E}">
        <p14:creationId xmlns:p14="http://schemas.microsoft.com/office/powerpoint/2010/main" val="22038288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4B92712-6AF3-4520-8EFE-90AB269EDD0A}" type="datetimeFigureOut">
              <a:rPr lang="en-US" smtClean="0">
                <a:solidFill>
                  <a:prstClr val="black">
                    <a:tint val="75000"/>
                  </a:prstClr>
                </a:solidFill>
              </a:rPr>
              <a:pPr/>
              <a:t>9/26/2023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9AE2726-A73E-4110-9E2F-06203AE1C45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011394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B92712-6AF3-4520-8EFE-90AB269EDD0A}" type="datetimeFigureOut">
              <a:rPr lang="en-US" smtClean="0">
                <a:solidFill>
                  <a:prstClr val="black">
                    <a:tint val="75000"/>
                  </a:prstClr>
                </a:solidFill>
              </a:rPr>
              <a:pPr/>
              <a:t>9/26/2023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9AE2726-A73E-4110-9E2F-06203AE1C45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952589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B92712-6AF3-4520-8EFE-90AB269EDD0A}" type="datetimeFigureOut">
              <a:rPr lang="en-US" smtClean="0">
                <a:solidFill>
                  <a:prstClr val="black">
                    <a:tint val="75000"/>
                  </a:prstClr>
                </a:solidFill>
              </a:rPr>
              <a:pPr/>
              <a:t>9/26/2023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9AE2726-A73E-4110-9E2F-06203AE1C45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382500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B92712-6AF3-4520-8EFE-90AB269EDD0A}" type="datetimeFigureOut">
              <a:rPr lang="en-US" smtClean="0">
                <a:solidFill>
                  <a:prstClr val="black">
                    <a:tint val="75000"/>
                  </a:prstClr>
                </a:solidFill>
              </a:rPr>
              <a:pPr/>
              <a:t>9/26/2023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9AE2726-A73E-4110-9E2F-06203AE1C45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19409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B92712-6AF3-4520-8EFE-90AB269EDD0A}" type="datetimeFigureOut">
              <a:rPr lang="en-US" smtClean="0">
                <a:solidFill>
                  <a:prstClr val="black">
                    <a:tint val="75000"/>
                  </a:prstClr>
                </a:solidFill>
              </a:rPr>
              <a:pPr/>
              <a:t>9/26/2023</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D9AE2726-A73E-4110-9E2F-06203AE1C45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8042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B92712-6AF3-4520-8EFE-90AB269EDD0A}" type="datetimeFigureOut">
              <a:rPr lang="en-US" smtClean="0">
                <a:solidFill>
                  <a:prstClr val="black">
                    <a:tint val="75000"/>
                  </a:prstClr>
                </a:solidFill>
              </a:rPr>
              <a:pPr/>
              <a:t>9/26/2023</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D9AE2726-A73E-4110-9E2F-06203AE1C45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231563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B92712-6AF3-4520-8EFE-90AB269EDD0A}" type="datetimeFigureOut">
              <a:rPr lang="en-US" smtClean="0">
                <a:solidFill>
                  <a:prstClr val="black">
                    <a:tint val="75000"/>
                  </a:prstClr>
                </a:solidFill>
              </a:rPr>
              <a:pPr/>
              <a:t>9/26/2023</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D9AE2726-A73E-4110-9E2F-06203AE1C45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767294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73769" y="1301361"/>
            <a:ext cx="7209728" cy="2852737"/>
          </a:xfrm>
        </p:spPr>
        <p:txBody>
          <a:bodyPr anchor="b">
            <a:normAutofit/>
          </a:bodyPr>
          <a:lstStyle>
            <a:lvl1pPr algn="r">
              <a:defRPr sz="60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573769" y="4216328"/>
            <a:ext cx="7209728" cy="1143324"/>
          </a:xfrm>
        </p:spPr>
        <p:txBody>
          <a:bodyPr/>
          <a:lstStyle>
            <a:lvl1pPr marL="0" indent="0" algn="r">
              <a:lnSpc>
                <a:spcPct val="112000"/>
              </a:lnSpc>
              <a:spcBef>
                <a:spcPts val="0"/>
              </a:spcBef>
              <a:spcAft>
                <a:spcPts val="0"/>
              </a:spcAft>
              <a:buNone/>
              <a:defRPr sz="1800">
                <a:solidFill>
                  <a:schemeClr val="tx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554181" y="6453386"/>
            <a:ext cx="1216807" cy="404614"/>
          </a:xfrm>
        </p:spPr>
        <p:txBody>
          <a:bodyPr/>
          <a:lstStyle>
            <a:lvl1pPr>
              <a:defRPr>
                <a:solidFill>
                  <a:schemeClr val="tx2"/>
                </a:solidFill>
              </a:defRPr>
            </a:lvl1pPr>
          </a:lstStyle>
          <a:p>
            <a:fld id="{FA40975E-BA50-4075-85DB-EA47C39AD636}" type="datetimeFigureOut">
              <a:rPr lang="en-US" smtClean="0"/>
              <a:t>9/26/2023</a:t>
            </a:fld>
            <a:endParaRPr lang="en-US" dirty="0"/>
          </a:p>
        </p:txBody>
      </p:sp>
      <p:sp>
        <p:nvSpPr>
          <p:cNvPr id="5" name="Footer Placeholder 4"/>
          <p:cNvSpPr>
            <a:spLocks noGrp="1"/>
          </p:cNvSpPr>
          <p:nvPr>
            <p:ph type="ftr" sz="quarter" idx="11"/>
          </p:nvPr>
        </p:nvSpPr>
        <p:spPr>
          <a:xfrm>
            <a:off x="1938234" y="6453386"/>
            <a:ext cx="5267533"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7373012" y="6453386"/>
            <a:ext cx="1197219" cy="404614"/>
          </a:xfrm>
        </p:spPr>
        <p:txBody>
          <a:bodyPr/>
          <a:lstStyle>
            <a:lvl1pPr>
              <a:defRPr>
                <a:solidFill>
                  <a:schemeClr val="tx2"/>
                </a:solidFill>
              </a:defRPr>
            </a:lvl1pPr>
          </a:lstStyle>
          <a:p>
            <a:fld id="{0ECBCDE8-8D99-4AE2-A8C3-449CFDB7A5D1}" type="slidenum">
              <a:rPr lang="en-US" smtClean="0"/>
              <a:t>‹#›</a:t>
            </a:fld>
            <a:endParaRPr lang="en-US" dirty="0"/>
          </a:p>
        </p:txBody>
      </p:sp>
      <p:sp>
        <p:nvSpPr>
          <p:cNvPr id="7" name="Freeform 6"/>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bg2"/>
          </a:solidFill>
          <a:ln w="0">
            <a:noFill/>
            <a:prstDash val="solid"/>
            <a:round/>
            <a:headEnd/>
            <a:tailEnd/>
          </a:ln>
        </p:spPr>
      </p:sp>
      <p:sp>
        <p:nvSpPr>
          <p:cNvPr id="8" name="Freeform 7" title="Crop Mark"/>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245816254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4B92712-6AF3-4520-8EFE-90AB269EDD0A}" type="datetimeFigureOut">
              <a:rPr lang="en-US" smtClean="0">
                <a:solidFill>
                  <a:prstClr val="black">
                    <a:tint val="75000"/>
                  </a:prstClr>
                </a:solidFill>
              </a:rPr>
              <a:pPr/>
              <a:t>9/26/2023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9AE2726-A73E-4110-9E2F-06203AE1C45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313488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4B92712-6AF3-4520-8EFE-90AB269EDD0A}" type="datetimeFigureOut">
              <a:rPr lang="en-US" smtClean="0">
                <a:solidFill>
                  <a:prstClr val="black">
                    <a:tint val="75000"/>
                  </a:prstClr>
                </a:solidFill>
              </a:rPr>
              <a:pPr/>
              <a:t>9/26/2023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9AE2726-A73E-4110-9E2F-06203AE1C45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5174958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B92712-6AF3-4520-8EFE-90AB269EDD0A}" type="datetimeFigureOut">
              <a:rPr lang="en-US" smtClean="0">
                <a:solidFill>
                  <a:prstClr val="black">
                    <a:tint val="75000"/>
                  </a:prstClr>
                </a:solidFill>
              </a:rPr>
              <a:pPr/>
              <a:t>9/26/2023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9AE2726-A73E-4110-9E2F-06203AE1C45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602140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B92712-6AF3-4520-8EFE-90AB269EDD0A}" type="datetimeFigureOut">
              <a:rPr lang="en-US" smtClean="0">
                <a:solidFill>
                  <a:prstClr val="black">
                    <a:tint val="75000"/>
                  </a:prstClr>
                </a:solidFill>
              </a:rPr>
              <a:pPr/>
              <a:t>9/26/2023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9AE2726-A73E-4110-9E2F-06203AE1C45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391819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028700" y="2286000"/>
            <a:ext cx="3335840"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94052" y="2286000"/>
            <a:ext cx="3335840"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A40975E-BA50-4075-85DB-EA47C39AD636}" type="datetimeFigureOut">
              <a:rPr lang="en-US" smtClean="0"/>
              <a:t>9/26/2023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ECBCDE8-8D99-4AE2-A8C3-449CFDB7A5D1}" type="slidenum">
              <a:rPr lang="en-US" smtClean="0"/>
              <a:t>‹#›</a:t>
            </a:fld>
            <a:endParaRPr lang="en-US" dirty="0"/>
          </a:p>
        </p:txBody>
      </p:sp>
    </p:spTree>
    <p:extLst>
      <p:ext uri="{BB962C8B-B14F-4D97-AF65-F5344CB8AC3E}">
        <p14:creationId xmlns:p14="http://schemas.microsoft.com/office/powerpoint/2010/main" val="11702692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28700" y="685800"/>
            <a:ext cx="72009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28700" y="2340230"/>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1028700" y="3305208"/>
            <a:ext cx="3335839"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93760" y="2349754"/>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893760" y="3305208"/>
            <a:ext cx="3335840"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A40975E-BA50-4075-85DB-EA47C39AD636}" type="datetimeFigureOut">
              <a:rPr lang="en-US" smtClean="0"/>
              <a:t>9/26/2023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ECBCDE8-8D99-4AE2-A8C3-449CFDB7A5D1}" type="slidenum">
              <a:rPr lang="en-US" smtClean="0"/>
              <a:t>‹#›</a:t>
            </a:fld>
            <a:endParaRPr lang="en-US" dirty="0"/>
          </a:p>
        </p:txBody>
      </p:sp>
    </p:spTree>
    <p:extLst>
      <p:ext uri="{BB962C8B-B14F-4D97-AF65-F5344CB8AC3E}">
        <p14:creationId xmlns:p14="http://schemas.microsoft.com/office/powerpoint/2010/main" val="37267671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A40975E-BA50-4075-85DB-EA47C39AD636}" type="datetimeFigureOut">
              <a:rPr lang="en-US" smtClean="0"/>
              <a:t>9/26/2023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ECBCDE8-8D99-4AE2-A8C3-449CFDB7A5D1}" type="slidenum">
              <a:rPr lang="en-US" smtClean="0"/>
              <a:t>‹#›</a:t>
            </a:fld>
            <a:endParaRPr lang="en-US" dirty="0"/>
          </a:p>
        </p:txBody>
      </p:sp>
    </p:spTree>
    <p:extLst>
      <p:ext uri="{BB962C8B-B14F-4D97-AF65-F5344CB8AC3E}">
        <p14:creationId xmlns:p14="http://schemas.microsoft.com/office/powerpoint/2010/main" val="29258935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40975E-BA50-4075-85DB-EA47C39AD636}" type="datetimeFigureOut">
              <a:rPr lang="en-US" smtClean="0"/>
              <a:t>9/26/2023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ECBCDE8-8D99-4AE2-A8C3-449CFDB7A5D1}" type="slidenum">
              <a:rPr lang="en-US" smtClean="0"/>
              <a:t>‹#›</a:t>
            </a:fld>
            <a:endParaRPr lang="en-US" dirty="0"/>
          </a:p>
        </p:txBody>
      </p:sp>
    </p:spTree>
    <p:extLst>
      <p:ext uri="{BB962C8B-B14F-4D97-AF65-F5344CB8AC3E}">
        <p14:creationId xmlns:p14="http://schemas.microsoft.com/office/powerpoint/2010/main" val="18046016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chor="t">
            <a:noAutofit/>
          </a:bodyPr>
          <a:lstStyle>
            <a:lvl1pPr>
              <a:lnSpc>
                <a:spcPct val="84000"/>
              </a:lnSpc>
              <a:defRPr sz="44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4692015" y="685801"/>
            <a:ext cx="3909060" cy="5175250"/>
          </a:xfrm>
        </p:spPr>
        <p:txBody>
          <a:bodyPr/>
          <a:lstStyle>
            <a:lvl1pPr>
              <a:defRPr sz="1500"/>
            </a:lvl1pPr>
            <a:lvl2pPr>
              <a:defRPr sz="1500"/>
            </a:lvl2pPr>
            <a:lvl3pPr>
              <a:defRPr sz="1350"/>
            </a:lvl3pPr>
            <a:lvl4pPr>
              <a:defRPr sz="135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42925" y="2856344"/>
            <a:ext cx="2891790" cy="3011056"/>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a:xfrm>
            <a:off x="542925" y="6453386"/>
            <a:ext cx="903429" cy="404614"/>
          </a:xfrm>
        </p:spPr>
        <p:txBody>
          <a:bodyPr/>
          <a:lstStyle>
            <a:lvl1pPr>
              <a:defRPr>
                <a:solidFill>
                  <a:schemeClr val="tx2"/>
                </a:solidFill>
              </a:defRPr>
            </a:lvl1pPr>
          </a:lstStyle>
          <a:p>
            <a:fld id="{FA40975E-BA50-4075-85DB-EA47C39AD636}" type="datetimeFigureOut">
              <a:rPr lang="en-US" smtClean="0"/>
              <a:t>9/26/2023</a:t>
            </a:fld>
            <a:endParaRPr lang="en-US" dirty="0"/>
          </a:p>
        </p:txBody>
      </p:sp>
      <p:sp>
        <p:nvSpPr>
          <p:cNvPr id="6" name="Footer Placeholder 5"/>
          <p:cNvSpPr>
            <a:spLocks noGrp="1"/>
          </p:cNvSpPr>
          <p:nvPr>
            <p:ph type="ftr" sz="quarter" idx="11"/>
          </p:nvPr>
        </p:nvSpPr>
        <p:spPr>
          <a:xfrm>
            <a:off x="1654459" y="6453386"/>
            <a:ext cx="1780256"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7412355" y="6453386"/>
            <a:ext cx="1197219" cy="404614"/>
          </a:xfrm>
        </p:spPr>
        <p:txBody>
          <a:bodyPr/>
          <a:lstStyle>
            <a:lvl1pPr>
              <a:defRPr>
                <a:solidFill>
                  <a:schemeClr val="tx2"/>
                </a:solidFill>
              </a:defRPr>
            </a:lvl1pPr>
          </a:lstStyle>
          <a:p>
            <a:fld id="{0ECBCDE8-8D99-4AE2-A8C3-449CFDB7A5D1}" type="slidenum">
              <a:rPr lang="en-US" smtClean="0"/>
              <a:t>‹#›</a:t>
            </a:fld>
            <a:endParaRPr lang="en-US" dirty="0"/>
          </a:p>
        </p:txBody>
      </p:sp>
      <p:sp>
        <p:nvSpPr>
          <p:cNvPr id="9" name="Rectangle 8"/>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1998077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chor="t">
            <a:normAutofit/>
          </a:bodyPr>
          <a:lstStyle>
            <a:lvl1pPr>
              <a:lnSpc>
                <a:spcPct val="84000"/>
              </a:lnSpc>
              <a:defRPr sz="44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4149090" y="1"/>
            <a:ext cx="4994910" cy="6857999"/>
          </a:xfrm>
        </p:spPr>
        <p:txBody>
          <a:bodyPr anchor="t">
            <a:normAutofit/>
          </a:bodyPr>
          <a:lstStyle>
            <a:lvl1pPr marL="0" indent="0">
              <a:buNone/>
              <a:defRPr sz="1500"/>
            </a:lvl1pPr>
            <a:lvl2pPr marL="342900" indent="0">
              <a:buNone/>
              <a:defRPr sz="1500"/>
            </a:lvl2pPr>
            <a:lvl3pPr marL="685800" indent="0">
              <a:buNone/>
              <a:defRPr sz="15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542925" y="2855968"/>
            <a:ext cx="2891790" cy="3011432"/>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a:xfrm>
            <a:off x="542925" y="6453386"/>
            <a:ext cx="903429" cy="404614"/>
          </a:xfrm>
        </p:spPr>
        <p:txBody>
          <a:bodyPr/>
          <a:lstStyle>
            <a:lvl1pPr>
              <a:defRPr>
                <a:solidFill>
                  <a:schemeClr val="tx2"/>
                </a:solidFill>
              </a:defRPr>
            </a:lvl1pPr>
          </a:lstStyle>
          <a:p>
            <a:fld id="{FA40975E-BA50-4075-85DB-EA47C39AD636}" type="datetimeFigureOut">
              <a:rPr lang="en-US" smtClean="0"/>
              <a:t>9/26/2023</a:t>
            </a:fld>
            <a:endParaRPr lang="en-US" dirty="0"/>
          </a:p>
        </p:txBody>
      </p:sp>
      <p:sp>
        <p:nvSpPr>
          <p:cNvPr id="6" name="Footer Placeholder 5"/>
          <p:cNvSpPr>
            <a:spLocks noGrp="1"/>
          </p:cNvSpPr>
          <p:nvPr>
            <p:ph type="ftr" sz="quarter" idx="11"/>
          </p:nvPr>
        </p:nvSpPr>
        <p:spPr>
          <a:xfrm>
            <a:off x="1654459" y="6453386"/>
            <a:ext cx="1780256"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7412355" y="6453386"/>
            <a:ext cx="1197219" cy="404614"/>
          </a:xfrm>
        </p:spPr>
        <p:txBody>
          <a:bodyPr/>
          <a:lstStyle>
            <a:lvl1pPr>
              <a:defRPr>
                <a:solidFill>
                  <a:schemeClr val="tx2"/>
                </a:solidFill>
              </a:defRPr>
            </a:lvl1pPr>
          </a:lstStyle>
          <a:p>
            <a:fld id="{0ECBCDE8-8D99-4AE2-A8C3-449CFDB7A5D1}" type="slidenum">
              <a:rPr lang="en-US" smtClean="0"/>
              <a:t>‹#›</a:t>
            </a:fld>
            <a:endParaRPr lang="en-US" dirty="0"/>
          </a:p>
        </p:txBody>
      </p:sp>
      <p:sp>
        <p:nvSpPr>
          <p:cNvPr id="9" name="Rectangle 8"/>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7711442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8700" y="685800"/>
            <a:ext cx="72009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028700" y="2286000"/>
            <a:ext cx="7200900" cy="35814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42987" y="6453386"/>
            <a:ext cx="903429" cy="404614"/>
          </a:xfrm>
          <a:prstGeom prst="rect">
            <a:avLst/>
          </a:prstGeom>
        </p:spPr>
        <p:txBody>
          <a:bodyPr vert="horz" lIns="91440" tIns="45720" rIns="91440" bIns="45720" rtlCol="0" anchor="ctr"/>
          <a:lstStyle>
            <a:lvl1pPr algn="l">
              <a:defRPr sz="1000" baseline="0">
                <a:solidFill>
                  <a:schemeClr val="tx2"/>
                </a:solidFill>
              </a:defRPr>
            </a:lvl1pPr>
          </a:lstStyle>
          <a:p>
            <a:fld id="{FA40975E-BA50-4075-85DB-EA47C39AD636}" type="datetimeFigureOut">
              <a:rPr lang="en-US" smtClean="0"/>
              <a:t>9/26/2023</a:t>
            </a:fld>
            <a:endParaRPr lang="en-US" dirty="0"/>
          </a:p>
        </p:txBody>
      </p:sp>
      <p:sp>
        <p:nvSpPr>
          <p:cNvPr id="5" name="Footer Placeholder 4"/>
          <p:cNvSpPr>
            <a:spLocks noGrp="1"/>
          </p:cNvSpPr>
          <p:nvPr>
            <p:ph type="ftr" sz="quarter" idx="3"/>
          </p:nvPr>
        </p:nvSpPr>
        <p:spPr>
          <a:xfrm>
            <a:off x="2170173" y="6453386"/>
            <a:ext cx="4710623" cy="404614"/>
          </a:xfrm>
          <a:prstGeom prst="rect">
            <a:avLst/>
          </a:prstGeom>
        </p:spPr>
        <p:txBody>
          <a:bodyPr vert="horz" lIns="91440" tIns="45720" rIns="91440" bIns="45720" rtlCol="0" anchor="ctr"/>
          <a:lstStyle>
            <a:lvl1pPr algn="l">
              <a:defRPr sz="10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7104552" y="6453386"/>
            <a:ext cx="1197219" cy="404614"/>
          </a:xfrm>
          <a:prstGeom prst="rect">
            <a:avLst/>
          </a:prstGeom>
        </p:spPr>
        <p:txBody>
          <a:bodyPr vert="horz" lIns="91440" tIns="45720" rIns="91440" bIns="45720" rtlCol="0" anchor="ctr"/>
          <a:lstStyle>
            <a:lvl1pPr algn="r">
              <a:defRPr sz="1000" baseline="0">
                <a:solidFill>
                  <a:schemeClr val="tx2"/>
                </a:solidFill>
              </a:defRPr>
            </a:lvl1pPr>
          </a:lstStyle>
          <a:p>
            <a:fld id="{0ECBCDE8-8D99-4AE2-A8C3-449CFDB7A5D1}" type="slidenum">
              <a:rPr lang="en-US" smtClean="0"/>
              <a:t>‹#›</a:t>
            </a:fld>
            <a:endParaRPr lang="en-US" dirty="0"/>
          </a:p>
        </p:txBody>
      </p:sp>
      <p:sp>
        <p:nvSpPr>
          <p:cNvPr id="9" name="Rectangle 8"/>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title="Side bar"/>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19165825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xStyles>
    <p:titleStyle>
      <a:lvl1pPr algn="l" defTabSz="6858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0" orient="horz" pos="1368">
          <p15:clr>
            <a:srgbClr val="F26B43"/>
          </p15:clr>
        </p15:guide>
        <p15:guide id="1" pos="6912">
          <p15:clr>
            <a:srgbClr val="F26B43"/>
          </p15:clr>
        </p15:guide>
        <p15:guide id="2" pos="936">
          <p15:clr>
            <a:srgbClr val="F26B43"/>
          </p15:clr>
        </p15:guide>
        <p15:guide id="3" pos="864">
          <p15:clr>
            <a:srgbClr val="F26B43"/>
          </p15:clr>
        </p15:guide>
        <p15:guide id="4" orient="horz" pos="1440">
          <p15:clr>
            <a:srgbClr val="F26B43"/>
          </p15:clr>
        </p15:guide>
        <p15:guide id="5" orient="horz" pos="3696">
          <p15:clr>
            <a:srgbClr val="F26B43"/>
          </p15:clr>
        </p15:guide>
        <p15:guide id="6" orient="horz" pos="432">
          <p15:clr>
            <a:srgbClr val="F26B43"/>
          </p15:clr>
        </p15:guide>
        <p15:guide id="7" orient="horz" pos="1512">
          <p15:clr>
            <a:srgbClr val="F26B43"/>
          </p15:clr>
        </p15:guide>
        <p15:guide id="8" pos="5184">
          <p15:clr>
            <a:srgbClr val="F26B43"/>
          </p15:clr>
        </p15:guide>
        <p15:guide id="9" pos="702">
          <p15:clr>
            <a:srgbClr val="F26B43"/>
          </p15:clr>
        </p15:guide>
        <p15:guide id="10" pos="648">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8700" y="685800"/>
            <a:ext cx="72009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028700" y="2286000"/>
            <a:ext cx="7200900" cy="35814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42987" y="6453386"/>
            <a:ext cx="903429" cy="404614"/>
          </a:xfrm>
          <a:prstGeom prst="rect">
            <a:avLst/>
          </a:prstGeom>
        </p:spPr>
        <p:txBody>
          <a:bodyPr vert="horz" lIns="91440" tIns="45720" rIns="91440" bIns="45720" rtlCol="0" anchor="ctr"/>
          <a:lstStyle>
            <a:lvl1pPr algn="l">
              <a:defRPr sz="1000" baseline="0">
                <a:solidFill>
                  <a:schemeClr val="tx2"/>
                </a:solidFill>
              </a:defRPr>
            </a:lvl1pPr>
          </a:lstStyle>
          <a:p>
            <a:fld id="{FA40975E-BA50-4075-85DB-EA47C39AD636}" type="datetimeFigureOut">
              <a:rPr lang="en-US" smtClean="0"/>
              <a:t>9/26/2023</a:t>
            </a:fld>
            <a:endParaRPr lang="en-US" dirty="0"/>
          </a:p>
        </p:txBody>
      </p:sp>
      <p:sp>
        <p:nvSpPr>
          <p:cNvPr id="5" name="Footer Placeholder 4"/>
          <p:cNvSpPr>
            <a:spLocks noGrp="1"/>
          </p:cNvSpPr>
          <p:nvPr>
            <p:ph type="ftr" sz="quarter" idx="3"/>
          </p:nvPr>
        </p:nvSpPr>
        <p:spPr>
          <a:xfrm>
            <a:off x="2170173" y="6453386"/>
            <a:ext cx="4710623" cy="404614"/>
          </a:xfrm>
          <a:prstGeom prst="rect">
            <a:avLst/>
          </a:prstGeom>
        </p:spPr>
        <p:txBody>
          <a:bodyPr vert="horz" lIns="91440" tIns="45720" rIns="91440" bIns="45720" rtlCol="0" anchor="ctr"/>
          <a:lstStyle>
            <a:lvl1pPr algn="l">
              <a:defRPr sz="10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7104552" y="6453386"/>
            <a:ext cx="1197219" cy="404614"/>
          </a:xfrm>
          <a:prstGeom prst="rect">
            <a:avLst/>
          </a:prstGeom>
        </p:spPr>
        <p:txBody>
          <a:bodyPr vert="horz" lIns="91440" tIns="45720" rIns="91440" bIns="45720" rtlCol="0" anchor="ctr"/>
          <a:lstStyle>
            <a:lvl1pPr algn="r">
              <a:defRPr sz="1000" baseline="0">
                <a:solidFill>
                  <a:schemeClr val="tx2"/>
                </a:solidFill>
              </a:defRPr>
            </a:lvl1pPr>
          </a:lstStyle>
          <a:p>
            <a:fld id="{0ECBCDE8-8D99-4AE2-A8C3-449CFDB7A5D1}" type="slidenum">
              <a:rPr lang="en-US" smtClean="0"/>
              <a:t>‹#›</a:t>
            </a:fld>
            <a:endParaRPr lang="en-US" dirty="0"/>
          </a:p>
        </p:txBody>
      </p:sp>
      <p:sp>
        <p:nvSpPr>
          <p:cNvPr id="9" name="Rectangle 8"/>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title="Side bar"/>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6"/>
          <p:cNvSpPr/>
          <p:nvPr userDrawn="1"/>
        </p:nvSpPr>
        <p:spPr>
          <a:xfrm>
            <a:off x="1560851" y="0"/>
            <a:ext cx="758315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title="Side bar"/>
          <p:cNvSpPr/>
          <p:nvPr userDrawn="1"/>
        </p:nvSpPr>
        <p:spPr>
          <a:xfrm>
            <a:off x="1389400" y="0"/>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29999201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xStyles>
    <p:titleStyle>
      <a:lvl1pPr algn="l" defTabSz="6858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0" orient="horz" pos="1368">
          <p15:clr>
            <a:srgbClr val="F26B43"/>
          </p15:clr>
        </p15:guide>
        <p15:guide id="1" pos="6912">
          <p15:clr>
            <a:srgbClr val="F26B43"/>
          </p15:clr>
        </p15:guide>
        <p15:guide id="2" pos="936">
          <p15:clr>
            <a:srgbClr val="F26B43"/>
          </p15:clr>
        </p15:guide>
        <p15:guide id="3" pos="864">
          <p15:clr>
            <a:srgbClr val="F26B43"/>
          </p15:clr>
        </p15:guide>
        <p15:guide id="4" orient="horz" pos="1440">
          <p15:clr>
            <a:srgbClr val="F26B43"/>
          </p15:clr>
        </p15:guide>
        <p15:guide id="5" orient="horz" pos="3696">
          <p15:clr>
            <a:srgbClr val="F26B43"/>
          </p15:clr>
        </p15:guide>
        <p15:guide id="6" orient="horz" pos="432">
          <p15:clr>
            <a:srgbClr val="F26B43"/>
          </p15:clr>
        </p15:guide>
        <p15:guide id="7" orient="horz" pos="1512">
          <p15:clr>
            <a:srgbClr val="F26B43"/>
          </p15:clr>
        </p15:guide>
        <p15:guide id="8" pos="5184">
          <p15:clr>
            <a:srgbClr val="F26B43"/>
          </p15:clr>
        </p15:guide>
        <p15:guide id="9" pos="702">
          <p15:clr>
            <a:srgbClr val="F26B43"/>
          </p15:clr>
        </p15:guide>
        <p15:guide id="10" pos="648">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84B92712-6AF3-4520-8EFE-90AB269EDD0A}" type="datetimeFigureOut">
              <a:rPr lang="en-US" smtClean="0">
                <a:solidFill>
                  <a:prstClr val="black">
                    <a:tint val="75000"/>
                  </a:prstClr>
                </a:solidFill>
                <a:latin typeface="Calibri"/>
              </a:rPr>
              <a:pPr fontAlgn="auto">
                <a:spcBef>
                  <a:spcPts val="0"/>
                </a:spcBef>
                <a:spcAft>
                  <a:spcPts val="0"/>
                </a:spcAft>
              </a:pPr>
              <a:t>9/26/2023</a:t>
            </a:fld>
            <a:endParaRPr lang="en-US" dirty="0">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dirty="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D9AE2726-A73E-4110-9E2F-06203AE1C459}" type="slidenum">
              <a:rPr lang="en-US" smtClean="0">
                <a:solidFill>
                  <a:prstClr val="black">
                    <a:tint val="75000"/>
                  </a:prstClr>
                </a:solidFill>
                <a:latin typeface="Calibri"/>
              </a:rPr>
              <a:pPr fontAlgn="auto">
                <a:spcBef>
                  <a:spcPts val="0"/>
                </a:spcBef>
                <a:spcAft>
                  <a:spcPts val="0"/>
                </a:spcAft>
              </a:pPr>
              <a:t>‹#›</a:t>
            </a:fld>
            <a:endParaRPr lang="en-US" dirty="0">
              <a:solidFill>
                <a:prstClr val="black">
                  <a:tint val="75000"/>
                </a:prstClr>
              </a:solidFill>
              <a:latin typeface="Calibri"/>
            </a:endParaRPr>
          </a:p>
        </p:txBody>
      </p:sp>
      <p:pic>
        <p:nvPicPr>
          <p:cNvPr id="7" name="Picture 2" descr="http://fakti.org/sites/default/files/pictures_3/molitva_4n4.jpg"/>
          <p:cNvPicPr>
            <a:picLocks noChangeAspect="1" noChangeArrowheads="1"/>
          </p:cNvPicPr>
          <p:nvPr userDrawn="1"/>
        </p:nvPicPr>
        <p:blipFill rotWithShape="1">
          <a:blip r:embed="rId13">
            <a:lum bright="70000" contrast="-70000"/>
            <a:extLst>
              <a:ext uri="{28A0092B-C50C-407E-A947-70E740481C1C}">
                <a14:useLocalDpi xmlns:a14="http://schemas.microsoft.com/office/drawing/2010/main" val="0"/>
              </a:ext>
            </a:extLst>
          </a:blip>
          <a:srcRect l="6626" r="5029"/>
          <a:stretch/>
        </p:blipFill>
        <p:spPr bwMode="auto">
          <a:xfrm>
            <a:off x="0" y="0"/>
            <a:ext cx="9144000" cy="68948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460914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798246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25283" y="103700"/>
            <a:ext cx="7030528" cy="3416320"/>
          </a:xfrm>
          <a:prstGeom prst="rect">
            <a:avLst/>
          </a:prstGeom>
          <a:noFill/>
        </p:spPr>
        <p:txBody>
          <a:bodyPr wrap="square" rtlCol="0">
            <a:spAutoFit/>
          </a:bodyPr>
          <a:lstStyle/>
          <a:p>
            <a:pPr marL="457200" marR="0" lvl="0" indent="-457200" algn="l" defTabSz="457200" rtl="0" eaLnBrk="1" fontAlgn="auto" latinLnBrk="0" hangingPunct="1">
              <a:lnSpc>
                <a:spcPct val="100000"/>
              </a:lnSpc>
              <a:spcBef>
                <a:spcPts val="0"/>
              </a:spcBef>
              <a:spcAft>
                <a:spcPts val="0"/>
              </a:spcAft>
              <a:buClrTx/>
              <a:buSzTx/>
              <a:buFont typeface="+mj-lt"/>
              <a:buAutoNum type="alphaUcPeriod"/>
              <a:tabLst/>
              <a:defRPr/>
            </a:pPr>
            <a:r>
              <a:rPr lang="en-US" sz="2400" b="1" dirty="0">
                <a:solidFill>
                  <a:prstClr val="black"/>
                </a:solidFill>
                <a:latin typeface="Arial Narrow" panose="020B0606020202030204" pitchFamily="34" charset="0"/>
              </a:rPr>
              <a:t>Principles</a:t>
            </a:r>
            <a:endParaRPr lang="en-US" sz="2400" i="1" dirty="0">
              <a:solidFill>
                <a:srgbClr val="0070C0"/>
              </a:solidFill>
              <a:latin typeface="Arial Narrow" panose="020B0606020202030204" pitchFamily="34" charset="0"/>
            </a:endParaRPr>
          </a:p>
          <a:p>
            <a:pPr marL="914400" lvl="1" indent="-457200">
              <a:buFont typeface="+mj-lt"/>
              <a:buAutoNum type="arabicPeriod"/>
            </a:pPr>
            <a:r>
              <a:rPr kumimoji="0" lang="en-US" sz="2400" i="1" u="none" strike="noStrike" kern="1200" cap="none" spc="0" normalizeH="0" baseline="0" noProof="0" dirty="0">
                <a:ln>
                  <a:noFill/>
                </a:ln>
                <a:solidFill>
                  <a:prstClr val="black"/>
                </a:solidFill>
                <a:effectLst/>
                <a:uLnTx/>
                <a:uFillTx/>
                <a:latin typeface="Arial Narrow" panose="020B0606020202030204" pitchFamily="34" charset="0"/>
              </a:rPr>
              <a:t>Demonstrate that you are trying</a:t>
            </a:r>
            <a:r>
              <a:rPr kumimoji="0" lang="en-US" sz="2400" i="1" u="none" strike="noStrike" kern="1200" cap="none" spc="0" normalizeH="0" noProof="0" dirty="0">
                <a:ln>
                  <a:noFill/>
                </a:ln>
                <a:solidFill>
                  <a:prstClr val="black"/>
                </a:solidFill>
                <a:effectLst/>
                <a:uLnTx/>
                <a:uFillTx/>
                <a:latin typeface="Arial Narrow" panose="020B0606020202030204" pitchFamily="34" charset="0"/>
              </a:rPr>
              <a:t> to save him (Matt. 18:15-17)</a:t>
            </a:r>
          </a:p>
          <a:p>
            <a:pPr marL="914400" lvl="1" indent="-457200">
              <a:buFont typeface="+mj-lt"/>
              <a:buAutoNum type="arabicPeriod"/>
            </a:pPr>
            <a:r>
              <a:rPr lang="en-US" sz="2400" i="1" dirty="0">
                <a:solidFill>
                  <a:prstClr val="black"/>
                </a:solidFill>
                <a:latin typeface="Arial Narrow" panose="020B0606020202030204" pitchFamily="34" charset="0"/>
              </a:rPr>
              <a:t>Treat him as a heathen &amp; publican (Matt.18:17)</a:t>
            </a:r>
          </a:p>
          <a:p>
            <a:pPr marL="914400" lvl="1" indent="-457200">
              <a:buFont typeface="+mj-lt"/>
              <a:buAutoNum type="arabicPeriod"/>
            </a:pPr>
            <a:r>
              <a:rPr lang="en-US" sz="2400" i="1" dirty="0">
                <a:solidFill>
                  <a:prstClr val="black"/>
                </a:solidFill>
                <a:latin typeface="Arial Narrow" panose="020B0606020202030204" pitchFamily="34" charset="0"/>
              </a:rPr>
              <a:t>Avoid him (Rom. 16:17)</a:t>
            </a:r>
          </a:p>
          <a:p>
            <a:pPr marL="914400" lvl="1" indent="-457200">
              <a:buFont typeface="+mj-lt"/>
              <a:buAutoNum type="arabicPeriod"/>
            </a:pPr>
            <a:r>
              <a:rPr lang="en-US" sz="2400" i="1" dirty="0">
                <a:solidFill>
                  <a:prstClr val="black"/>
                </a:solidFill>
                <a:latin typeface="Arial Narrow" panose="020B0606020202030204" pitchFamily="34" charset="0"/>
              </a:rPr>
              <a:t>Do not associate (1 Cor. 5:9, 11; 2 Thess. 3:14)</a:t>
            </a:r>
          </a:p>
          <a:p>
            <a:pPr marL="1371600" lvl="2" indent="-457200">
              <a:buFont typeface="+mj-lt"/>
              <a:buAutoNum type="alphaLcPeriod"/>
            </a:pPr>
            <a:r>
              <a:rPr lang="en-US" sz="2400" dirty="0">
                <a:solidFill>
                  <a:prstClr val="black"/>
                </a:solidFill>
                <a:latin typeface="Arial Narrow" panose="020B0606020202030204" pitchFamily="34" charset="0"/>
              </a:rPr>
              <a:t>“Company” – “to mix up together” (Thayer)</a:t>
            </a:r>
          </a:p>
          <a:p>
            <a:pPr marL="1371600" lvl="2" indent="-457200">
              <a:buFont typeface="+mj-lt"/>
              <a:buAutoNum type="alphaLcPeriod"/>
            </a:pPr>
            <a:r>
              <a:rPr lang="en-US" sz="2400" dirty="0">
                <a:solidFill>
                  <a:prstClr val="black"/>
                </a:solidFill>
                <a:latin typeface="Arial Narrow" panose="020B0606020202030204" pitchFamily="34" charset="0"/>
              </a:rPr>
              <a:t>Not to socialize – not even to eat (1 Cor. 5:11)</a:t>
            </a:r>
          </a:p>
          <a:p>
            <a:pPr marL="1371600" lvl="2" indent="-457200">
              <a:buFont typeface="+mj-lt"/>
              <a:buAutoNum type="alphaLcPeriod"/>
            </a:pPr>
            <a:r>
              <a:rPr lang="en-US" sz="2400" dirty="0">
                <a:solidFill>
                  <a:prstClr val="black"/>
                </a:solidFill>
                <a:latin typeface="Arial Narrow" panose="020B0606020202030204" pitchFamily="34" charset="0"/>
              </a:rPr>
              <a:t>Design – bring them to shame (2 Thess. 3:14)</a:t>
            </a:r>
          </a:p>
        </p:txBody>
      </p:sp>
      <p:sp>
        <p:nvSpPr>
          <p:cNvPr id="2" name="TextBox 1">
            <a:extLst>
              <a:ext uri="{FF2B5EF4-FFF2-40B4-BE49-F238E27FC236}">
                <a16:creationId xmlns:a16="http://schemas.microsoft.com/office/drawing/2014/main" id="{A42D665E-F97F-F2A1-E97C-AF8824F3DCD9}"/>
              </a:ext>
            </a:extLst>
          </p:cNvPr>
          <p:cNvSpPr txBox="1"/>
          <p:nvPr/>
        </p:nvSpPr>
        <p:spPr>
          <a:xfrm rot="16200000">
            <a:off x="-2574971" y="3039919"/>
            <a:ext cx="6858003" cy="778162"/>
          </a:xfrm>
          <a:prstGeom prst="rect">
            <a:avLst/>
          </a:prstGeom>
          <a:noFill/>
        </p:spPr>
        <p:txBody>
          <a:bodyPr wrap="square" rtlCol="0">
            <a:spAutoFit/>
          </a:bodyPr>
          <a:lstStyle/>
          <a:p>
            <a:pPr marL="571500" marR="0" lvl="0" indent="-571500" algn="ctr" defTabSz="457200" rtl="0" eaLnBrk="1" fontAlgn="auto" latinLnBrk="0" hangingPunct="1">
              <a:lnSpc>
                <a:spcPct val="150000"/>
              </a:lnSpc>
              <a:spcBef>
                <a:spcPts val="0"/>
              </a:spcBef>
              <a:spcAft>
                <a:spcPts val="0"/>
              </a:spcAft>
              <a:buClrTx/>
              <a:buSzTx/>
              <a:buFont typeface="+mj-lt"/>
              <a:buAutoNum type="romanUcPeriod"/>
              <a:tabLst/>
              <a:defRPr/>
            </a:pPr>
            <a:r>
              <a:rPr kumimoji="0" lang="en-US" sz="3400" b="0" i="0" u="none" strike="noStrike" kern="1200" cap="none" spc="0" normalizeH="0" baseline="0" noProof="0" dirty="0">
                <a:ln>
                  <a:noFill/>
                </a:ln>
                <a:solidFill>
                  <a:prstClr val="black"/>
                </a:solidFill>
                <a:effectLst/>
                <a:uLnTx/>
                <a:uFillTx/>
                <a:latin typeface="Arial Narrow" panose="020B0606020202030204" pitchFamily="34" charset="0"/>
              </a:rPr>
              <a:t>How Should We Treat the Disorderly?</a:t>
            </a:r>
            <a:endParaRPr kumimoji="0" lang="en-US" sz="3400" i="0" u="none" strike="noStrike" kern="1200" cap="none" spc="0" normalizeH="0" baseline="0" noProof="0" dirty="0">
              <a:ln>
                <a:noFill/>
              </a:ln>
              <a:effectLst/>
              <a:uLnTx/>
              <a:uFillTx/>
              <a:latin typeface="Arial Narrow" panose="020B0606020202030204" pitchFamily="34" charset="0"/>
            </a:endParaRPr>
          </a:p>
        </p:txBody>
      </p:sp>
    </p:spTree>
    <p:extLst>
      <p:ext uri="{BB962C8B-B14F-4D97-AF65-F5344CB8AC3E}">
        <p14:creationId xmlns:p14="http://schemas.microsoft.com/office/powerpoint/2010/main" val="1437380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5" end="5"/>
                                            </p:txEl>
                                          </p:spTgt>
                                        </p:tgtEl>
                                        <p:attrNameLst>
                                          <p:attrName>style.visibility</p:attrName>
                                        </p:attrNameLst>
                                      </p:cBhvr>
                                      <p:to>
                                        <p:strVal val="visible"/>
                                      </p:to>
                                    </p:set>
                                    <p:animEffect transition="in" filter="fade">
                                      <p:cBhvr>
                                        <p:cTn id="7" dur="1000"/>
                                        <p:tgtEl>
                                          <p:spTgt spid="4">
                                            <p:txEl>
                                              <p:pRg st="5" end="5"/>
                                            </p:txEl>
                                          </p:spTgt>
                                        </p:tgtEl>
                                      </p:cBhvr>
                                    </p:animEffect>
                                    <p:anim calcmode="lin" valueType="num">
                                      <p:cBhvr>
                                        <p:cTn id="8"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6" end="6"/>
                                            </p:txEl>
                                          </p:spTgt>
                                        </p:tgtEl>
                                        <p:attrNameLst>
                                          <p:attrName>style.visibility</p:attrName>
                                        </p:attrNameLst>
                                      </p:cBhvr>
                                      <p:to>
                                        <p:strVal val="visible"/>
                                      </p:to>
                                    </p:set>
                                    <p:animEffect transition="in" filter="fade">
                                      <p:cBhvr>
                                        <p:cTn id="14" dur="1000"/>
                                        <p:tgtEl>
                                          <p:spTgt spid="4">
                                            <p:txEl>
                                              <p:pRg st="6" end="6"/>
                                            </p:txEl>
                                          </p:spTgt>
                                        </p:tgtEl>
                                      </p:cBhvr>
                                    </p:animEffect>
                                    <p:anim calcmode="lin" valueType="num">
                                      <p:cBhvr>
                                        <p:cTn id="15"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7" end="7"/>
                                            </p:txEl>
                                          </p:spTgt>
                                        </p:tgtEl>
                                        <p:attrNameLst>
                                          <p:attrName>style.visibility</p:attrName>
                                        </p:attrNameLst>
                                      </p:cBhvr>
                                      <p:to>
                                        <p:strVal val="visible"/>
                                      </p:to>
                                    </p:set>
                                    <p:animEffect transition="in" filter="fade">
                                      <p:cBhvr>
                                        <p:cTn id="21" dur="1000"/>
                                        <p:tgtEl>
                                          <p:spTgt spid="4">
                                            <p:txEl>
                                              <p:pRg st="7" end="7"/>
                                            </p:txEl>
                                          </p:spTgt>
                                        </p:tgtEl>
                                      </p:cBhvr>
                                    </p:animEffect>
                                    <p:anim calcmode="lin" valueType="num">
                                      <p:cBhvr>
                                        <p:cTn id="22"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25283" y="103700"/>
            <a:ext cx="7030528" cy="4524315"/>
          </a:xfrm>
          <a:prstGeom prst="rect">
            <a:avLst/>
          </a:prstGeom>
          <a:noFill/>
        </p:spPr>
        <p:txBody>
          <a:bodyPr wrap="square" rtlCol="0">
            <a:spAutoFit/>
          </a:bodyPr>
          <a:lstStyle/>
          <a:p>
            <a:pPr marL="457200" marR="0" lvl="0" indent="-457200" algn="l" defTabSz="457200" rtl="0" eaLnBrk="1" fontAlgn="auto" latinLnBrk="0" hangingPunct="1">
              <a:lnSpc>
                <a:spcPct val="100000"/>
              </a:lnSpc>
              <a:spcBef>
                <a:spcPts val="0"/>
              </a:spcBef>
              <a:spcAft>
                <a:spcPts val="0"/>
              </a:spcAft>
              <a:buClrTx/>
              <a:buSzTx/>
              <a:buFont typeface="+mj-lt"/>
              <a:buAutoNum type="alphaUcPeriod"/>
              <a:tabLst/>
              <a:defRPr/>
            </a:pPr>
            <a:r>
              <a:rPr lang="en-US" sz="2400" b="1" dirty="0">
                <a:solidFill>
                  <a:prstClr val="black"/>
                </a:solidFill>
                <a:latin typeface="Arial Narrow" panose="020B0606020202030204" pitchFamily="34" charset="0"/>
              </a:rPr>
              <a:t>Principles</a:t>
            </a:r>
            <a:endParaRPr lang="en-US" sz="2400" i="1" dirty="0">
              <a:solidFill>
                <a:srgbClr val="0070C0"/>
              </a:solidFill>
              <a:latin typeface="Arial Narrow" panose="020B0606020202030204" pitchFamily="34" charset="0"/>
            </a:endParaRPr>
          </a:p>
          <a:p>
            <a:pPr marL="914400" lvl="1" indent="-457200">
              <a:buFont typeface="+mj-lt"/>
              <a:buAutoNum type="arabicPeriod"/>
            </a:pPr>
            <a:r>
              <a:rPr kumimoji="0" lang="en-US" sz="2400" i="1" u="none" strike="noStrike" kern="1200" cap="none" spc="0" normalizeH="0" baseline="0" noProof="0" dirty="0">
                <a:ln>
                  <a:noFill/>
                </a:ln>
                <a:solidFill>
                  <a:prstClr val="black"/>
                </a:solidFill>
                <a:effectLst/>
                <a:uLnTx/>
                <a:uFillTx/>
                <a:latin typeface="Arial Narrow" panose="020B0606020202030204" pitchFamily="34" charset="0"/>
              </a:rPr>
              <a:t>Demonstrate that you are trying</a:t>
            </a:r>
            <a:r>
              <a:rPr kumimoji="0" lang="en-US" sz="2400" i="1" u="none" strike="noStrike" kern="1200" cap="none" spc="0" normalizeH="0" noProof="0" dirty="0">
                <a:ln>
                  <a:noFill/>
                </a:ln>
                <a:solidFill>
                  <a:prstClr val="black"/>
                </a:solidFill>
                <a:effectLst/>
                <a:uLnTx/>
                <a:uFillTx/>
                <a:latin typeface="Arial Narrow" panose="020B0606020202030204" pitchFamily="34" charset="0"/>
              </a:rPr>
              <a:t> to save him (Matt. 18:15-17)</a:t>
            </a:r>
          </a:p>
          <a:p>
            <a:pPr marL="914400" lvl="1" indent="-457200">
              <a:buFont typeface="+mj-lt"/>
              <a:buAutoNum type="arabicPeriod"/>
            </a:pPr>
            <a:r>
              <a:rPr lang="en-US" sz="2400" i="1" dirty="0">
                <a:solidFill>
                  <a:prstClr val="black"/>
                </a:solidFill>
                <a:latin typeface="Arial Narrow" panose="020B0606020202030204" pitchFamily="34" charset="0"/>
              </a:rPr>
              <a:t>Treat him as a heathen &amp; publican (Matt.18:17)</a:t>
            </a:r>
          </a:p>
          <a:p>
            <a:pPr marL="914400" lvl="1" indent="-457200">
              <a:buFont typeface="+mj-lt"/>
              <a:buAutoNum type="arabicPeriod"/>
            </a:pPr>
            <a:r>
              <a:rPr lang="en-US" sz="2400" i="1" dirty="0">
                <a:solidFill>
                  <a:prstClr val="black"/>
                </a:solidFill>
                <a:latin typeface="Arial Narrow" panose="020B0606020202030204" pitchFamily="34" charset="0"/>
              </a:rPr>
              <a:t>Avoid him (Rom. 16:17)</a:t>
            </a:r>
          </a:p>
          <a:p>
            <a:pPr marL="914400" lvl="1" indent="-457200">
              <a:buFont typeface="+mj-lt"/>
              <a:buAutoNum type="arabicPeriod"/>
            </a:pPr>
            <a:r>
              <a:rPr lang="en-US" sz="2400" i="1" dirty="0">
                <a:solidFill>
                  <a:prstClr val="black"/>
                </a:solidFill>
                <a:latin typeface="Arial Narrow" panose="020B0606020202030204" pitchFamily="34" charset="0"/>
              </a:rPr>
              <a:t>Do not associate (1 Cor. 5:9, 11; 2 Thess. 3:14)</a:t>
            </a:r>
          </a:p>
          <a:p>
            <a:pPr marL="914400" lvl="1" indent="-457200">
              <a:buFont typeface="+mj-lt"/>
              <a:buAutoNum type="arabicPeriod"/>
            </a:pPr>
            <a:r>
              <a:rPr lang="en-US" sz="2400" i="1" dirty="0">
                <a:solidFill>
                  <a:prstClr val="black"/>
                </a:solidFill>
                <a:latin typeface="Arial Narrow" panose="020B0606020202030204" pitchFamily="34" charset="0"/>
              </a:rPr>
              <a:t>Do not treat as an enemy / admonish as brother (2 Thess. 3:15)</a:t>
            </a:r>
          </a:p>
          <a:p>
            <a:pPr marL="1371600" lvl="2" indent="-457200">
              <a:buFont typeface="+mj-lt"/>
              <a:buAutoNum type="alphaLcPeriod"/>
            </a:pPr>
            <a:r>
              <a:rPr lang="en-US" sz="2400" dirty="0">
                <a:solidFill>
                  <a:prstClr val="black"/>
                </a:solidFill>
                <a:latin typeface="Arial Narrow" panose="020B0606020202030204" pitchFamily="34" charset="0"/>
              </a:rPr>
              <a:t>Not to be forgotten</a:t>
            </a:r>
          </a:p>
          <a:p>
            <a:pPr marL="1371600" lvl="2" indent="-457200">
              <a:buFont typeface="+mj-lt"/>
              <a:buAutoNum type="alphaLcPeriod"/>
            </a:pPr>
            <a:r>
              <a:rPr lang="en-US" sz="2400" dirty="0">
                <a:solidFill>
                  <a:prstClr val="black"/>
                </a:solidFill>
                <a:latin typeface="Arial Narrow" panose="020B0606020202030204" pitchFamily="34" charset="0"/>
              </a:rPr>
              <a:t>Not to be treated as some unwanted relative</a:t>
            </a:r>
          </a:p>
          <a:p>
            <a:pPr marL="1371600" lvl="2" indent="-457200">
              <a:buFont typeface="+mj-lt"/>
              <a:buAutoNum type="alphaLcPeriod"/>
            </a:pPr>
            <a:r>
              <a:rPr lang="en-US" sz="2400" dirty="0">
                <a:solidFill>
                  <a:prstClr val="black"/>
                </a:solidFill>
                <a:latin typeface="Arial Narrow" panose="020B0606020202030204" pitchFamily="34" charset="0"/>
              </a:rPr>
              <a:t>Not to be viewed as our bitter enemy</a:t>
            </a:r>
          </a:p>
          <a:p>
            <a:pPr marL="1371600" lvl="2" indent="-457200">
              <a:buFont typeface="+mj-lt"/>
              <a:buAutoNum type="alphaLcPeriod"/>
            </a:pPr>
            <a:r>
              <a:rPr lang="en-US" sz="2400" dirty="0">
                <a:solidFill>
                  <a:prstClr val="black"/>
                </a:solidFill>
                <a:latin typeface="Arial Narrow" panose="020B0606020202030204" pitchFamily="34" charset="0"/>
              </a:rPr>
              <a:t>As a brother (in error) we love and care about</a:t>
            </a:r>
          </a:p>
        </p:txBody>
      </p:sp>
      <p:sp>
        <p:nvSpPr>
          <p:cNvPr id="2" name="TextBox 1">
            <a:extLst>
              <a:ext uri="{FF2B5EF4-FFF2-40B4-BE49-F238E27FC236}">
                <a16:creationId xmlns:a16="http://schemas.microsoft.com/office/drawing/2014/main" id="{CF3BF369-B98A-A235-067B-F30755BF81E0}"/>
              </a:ext>
            </a:extLst>
          </p:cNvPr>
          <p:cNvSpPr txBox="1"/>
          <p:nvPr/>
        </p:nvSpPr>
        <p:spPr>
          <a:xfrm rot="16200000">
            <a:off x="-2574971" y="3039919"/>
            <a:ext cx="6858003" cy="778162"/>
          </a:xfrm>
          <a:prstGeom prst="rect">
            <a:avLst/>
          </a:prstGeom>
          <a:noFill/>
        </p:spPr>
        <p:txBody>
          <a:bodyPr wrap="square" rtlCol="0">
            <a:spAutoFit/>
          </a:bodyPr>
          <a:lstStyle/>
          <a:p>
            <a:pPr marL="571500" marR="0" lvl="0" indent="-571500" algn="ctr" defTabSz="457200" rtl="0" eaLnBrk="1" fontAlgn="auto" latinLnBrk="0" hangingPunct="1">
              <a:lnSpc>
                <a:spcPct val="150000"/>
              </a:lnSpc>
              <a:spcBef>
                <a:spcPts val="0"/>
              </a:spcBef>
              <a:spcAft>
                <a:spcPts val="0"/>
              </a:spcAft>
              <a:buClrTx/>
              <a:buSzTx/>
              <a:buFont typeface="+mj-lt"/>
              <a:buAutoNum type="romanUcPeriod"/>
              <a:tabLst/>
              <a:defRPr/>
            </a:pPr>
            <a:r>
              <a:rPr kumimoji="0" lang="en-US" sz="3400" b="0" i="0" u="none" strike="noStrike" kern="1200" cap="none" spc="0" normalizeH="0" baseline="0" noProof="0" dirty="0">
                <a:ln>
                  <a:noFill/>
                </a:ln>
                <a:solidFill>
                  <a:prstClr val="black"/>
                </a:solidFill>
                <a:effectLst/>
                <a:uLnTx/>
                <a:uFillTx/>
                <a:latin typeface="Arial Narrow" panose="020B0606020202030204" pitchFamily="34" charset="0"/>
              </a:rPr>
              <a:t>How Should We Treat the Disorderly?</a:t>
            </a:r>
            <a:endParaRPr kumimoji="0" lang="en-US" sz="3400" i="0" u="none" strike="noStrike" kern="1200" cap="none" spc="0" normalizeH="0" baseline="0" noProof="0" dirty="0">
              <a:ln>
                <a:noFill/>
              </a:ln>
              <a:effectLst/>
              <a:uLnTx/>
              <a:uFillTx/>
              <a:latin typeface="Arial Narrow" panose="020B0606020202030204" pitchFamily="34" charset="0"/>
            </a:endParaRPr>
          </a:p>
        </p:txBody>
      </p:sp>
    </p:spTree>
    <p:extLst>
      <p:ext uri="{BB962C8B-B14F-4D97-AF65-F5344CB8AC3E}">
        <p14:creationId xmlns:p14="http://schemas.microsoft.com/office/powerpoint/2010/main" val="34695936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6" end="6"/>
                                            </p:txEl>
                                          </p:spTgt>
                                        </p:tgtEl>
                                        <p:attrNameLst>
                                          <p:attrName>style.visibility</p:attrName>
                                        </p:attrNameLst>
                                      </p:cBhvr>
                                      <p:to>
                                        <p:strVal val="visible"/>
                                      </p:to>
                                    </p:set>
                                    <p:animEffect transition="in" filter="fade">
                                      <p:cBhvr>
                                        <p:cTn id="7" dur="1000"/>
                                        <p:tgtEl>
                                          <p:spTgt spid="4">
                                            <p:txEl>
                                              <p:pRg st="6" end="6"/>
                                            </p:txEl>
                                          </p:spTgt>
                                        </p:tgtEl>
                                      </p:cBhvr>
                                    </p:animEffect>
                                    <p:anim calcmode="lin" valueType="num">
                                      <p:cBhvr>
                                        <p:cTn id="8"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7" end="7"/>
                                            </p:txEl>
                                          </p:spTgt>
                                        </p:tgtEl>
                                        <p:attrNameLst>
                                          <p:attrName>style.visibility</p:attrName>
                                        </p:attrNameLst>
                                      </p:cBhvr>
                                      <p:to>
                                        <p:strVal val="visible"/>
                                      </p:to>
                                    </p:set>
                                    <p:animEffect transition="in" filter="fade">
                                      <p:cBhvr>
                                        <p:cTn id="14" dur="1000"/>
                                        <p:tgtEl>
                                          <p:spTgt spid="4">
                                            <p:txEl>
                                              <p:pRg st="7" end="7"/>
                                            </p:txEl>
                                          </p:spTgt>
                                        </p:tgtEl>
                                      </p:cBhvr>
                                    </p:animEffect>
                                    <p:anim calcmode="lin" valueType="num">
                                      <p:cBhvr>
                                        <p:cTn id="15"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8" end="8"/>
                                            </p:txEl>
                                          </p:spTgt>
                                        </p:tgtEl>
                                        <p:attrNameLst>
                                          <p:attrName>style.visibility</p:attrName>
                                        </p:attrNameLst>
                                      </p:cBhvr>
                                      <p:to>
                                        <p:strVal val="visible"/>
                                      </p:to>
                                    </p:set>
                                    <p:animEffect transition="in" filter="fade">
                                      <p:cBhvr>
                                        <p:cTn id="21" dur="1000"/>
                                        <p:tgtEl>
                                          <p:spTgt spid="4">
                                            <p:txEl>
                                              <p:pRg st="8" end="8"/>
                                            </p:txEl>
                                          </p:spTgt>
                                        </p:tgtEl>
                                      </p:cBhvr>
                                    </p:animEffect>
                                    <p:anim calcmode="lin" valueType="num">
                                      <p:cBhvr>
                                        <p:cTn id="22"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9" end="9"/>
                                            </p:txEl>
                                          </p:spTgt>
                                        </p:tgtEl>
                                        <p:attrNameLst>
                                          <p:attrName>style.visibility</p:attrName>
                                        </p:attrNameLst>
                                      </p:cBhvr>
                                      <p:to>
                                        <p:strVal val="visible"/>
                                      </p:to>
                                    </p:set>
                                    <p:animEffect transition="in" filter="fade">
                                      <p:cBhvr>
                                        <p:cTn id="28" dur="1000"/>
                                        <p:tgtEl>
                                          <p:spTgt spid="4">
                                            <p:txEl>
                                              <p:pRg st="9" end="9"/>
                                            </p:txEl>
                                          </p:spTgt>
                                        </p:tgtEl>
                                      </p:cBhvr>
                                    </p:animEffect>
                                    <p:anim calcmode="lin" valueType="num">
                                      <p:cBhvr>
                                        <p:cTn id="29" dur="1000" fill="hold"/>
                                        <p:tgtEl>
                                          <p:spTgt spid="4">
                                            <p:txEl>
                                              <p:pRg st="9" end="9"/>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25283" y="103700"/>
            <a:ext cx="7030528" cy="6740307"/>
          </a:xfrm>
          <a:prstGeom prst="rect">
            <a:avLst/>
          </a:prstGeom>
          <a:noFill/>
        </p:spPr>
        <p:txBody>
          <a:bodyPr wrap="square" rtlCol="0">
            <a:spAutoFit/>
          </a:bodyPr>
          <a:lstStyle/>
          <a:p>
            <a:pPr marL="457200" marR="0" lvl="0" indent="-457200" algn="l" defTabSz="457200" rtl="0" eaLnBrk="1" fontAlgn="auto" latinLnBrk="0" hangingPunct="1">
              <a:lnSpc>
                <a:spcPct val="100000"/>
              </a:lnSpc>
              <a:spcBef>
                <a:spcPts val="0"/>
              </a:spcBef>
              <a:spcAft>
                <a:spcPts val="0"/>
              </a:spcAft>
              <a:buClrTx/>
              <a:buSzTx/>
              <a:buFont typeface="+mj-lt"/>
              <a:buAutoNum type="alphaUcPeriod"/>
              <a:tabLst/>
              <a:defRPr/>
            </a:pPr>
            <a:r>
              <a:rPr lang="en-US" sz="2400" b="1" dirty="0">
                <a:solidFill>
                  <a:prstClr val="black"/>
                </a:solidFill>
                <a:latin typeface="Arial Narrow" panose="020B0606020202030204" pitchFamily="34" charset="0"/>
              </a:rPr>
              <a:t>Principles</a:t>
            </a:r>
            <a:endParaRPr lang="en-US" sz="2400" i="1" dirty="0">
              <a:solidFill>
                <a:srgbClr val="0070C0"/>
              </a:solidFill>
              <a:latin typeface="Arial Narrow" panose="020B0606020202030204" pitchFamily="34" charset="0"/>
            </a:endParaRPr>
          </a:p>
          <a:p>
            <a:pPr marL="914400" lvl="1" indent="-457200">
              <a:buFont typeface="+mj-lt"/>
              <a:buAutoNum type="arabicPeriod"/>
            </a:pPr>
            <a:r>
              <a:rPr kumimoji="0" lang="en-US" sz="2400" i="1" u="none" strike="noStrike" kern="1200" cap="none" spc="0" normalizeH="0" baseline="0" noProof="0" dirty="0">
                <a:ln>
                  <a:noFill/>
                </a:ln>
                <a:solidFill>
                  <a:prstClr val="black"/>
                </a:solidFill>
                <a:effectLst/>
                <a:uLnTx/>
                <a:uFillTx/>
                <a:latin typeface="Arial Narrow" panose="020B0606020202030204" pitchFamily="34" charset="0"/>
              </a:rPr>
              <a:t>Demonstrate that you are trying</a:t>
            </a:r>
            <a:r>
              <a:rPr kumimoji="0" lang="en-US" sz="2400" i="1" u="none" strike="noStrike" kern="1200" cap="none" spc="0" normalizeH="0" noProof="0" dirty="0">
                <a:ln>
                  <a:noFill/>
                </a:ln>
                <a:solidFill>
                  <a:prstClr val="black"/>
                </a:solidFill>
                <a:effectLst/>
                <a:uLnTx/>
                <a:uFillTx/>
                <a:latin typeface="Arial Narrow" panose="020B0606020202030204" pitchFamily="34" charset="0"/>
              </a:rPr>
              <a:t> to save him (Matt. 18:15-17)</a:t>
            </a:r>
          </a:p>
          <a:p>
            <a:pPr marL="914400" lvl="1" indent="-457200">
              <a:buFont typeface="+mj-lt"/>
              <a:buAutoNum type="arabicPeriod"/>
            </a:pPr>
            <a:r>
              <a:rPr lang="en-US" sz="2400" i="1" dirty="0">
                <a:solidFill>
                  <a:prstClr val="black"/>
                </a:solidFill>
                <a:latin typeface="Arial Narrow" panose="020B0606020202030204" pitchFamily="34" charset="0"/>
              </a:rPr>
              <a:t>Treat him as a heathen &amp; publican (Matt.18:17)</a:t>
            </a:r>
          </a:p>
          <a:p>
            <a:pPr marL="914400" lvl="1" indent="-457200">
              <a:buFont typeface="+mj-lt"/>
              <a:buAutoNum type="arabicPeriod"/>
            </a:pPr>
            <a:r>
              <a:rPr lang="en-US" sz="2400" i="1" dirty="0">
                <a:solidFill>
                  <a:prstClr val="black"/>
                </a:solidFill>
                <a:latin typeface="Arial Narrow" panose="020B0606020202030204" pitchFamily="34" charset="0"/>
              </a:rPr>
              <a:t>Avoid him (Rom. 16:17)</a:t>
            </a:r>
          </a:p>
          <a:p>
            <a:pPr marL="914400" lvl="1" indent="-457200">
              <a:buFont typeface="+mj-lt"/>
              <a:buAutoNum type="arabicPeriod"/>
            </a:pPr>
            <a:r>
              <a:rPr lang="en-US" sz="2400" i="1" dirty="0">
                <a:solidFill>
                  <a:prstClr val="black"/>
                </a:solidFill>
                <a:latin typeface="Arial Narrow" panose="020B0606020202030204" pitchFamily="34" charset="0"/>
              </a:rPr>
              <a:t>Do not associate (1 Cor. 5:9, 11; 2 Thess. 3:14)</a:t>
            </a:r>
          </a:p>
          <a:p>
            <a:pPr marL="914400" lvl="1" indent="-457200">
              <a:buFont typeface="+mj-lt"/>
              <a:buAutoNum type="arabicPeriod"/>
            </a:pPr>
            <a:r>
              <a:rPr lang="en-US" sz="2400" i="1" dirty="0">
                <a:solidFill>
                  <a:prstClr val="black"/>
                </a:solidFill>
                <a:latin typeface="Arial Narrow" panose="020B0606020202030204" pitchFamily="34" charset="0"/>
              </a:rPr>
              <a:t>Do not treat as an enemy / admonish as brother (2 Thess. 3:15)</a:t>
            </a:r>
          </a:p>
          <a:p>
            <a:pPr marL="914400" lvl="1" indent="-457200">
              <a:buFont typeface="+mj-lt"/>
              <a:buAutoNum type="arabicPeriod"/>
            </a:pPr>
            <a:r>
              <a:rPr lang="en-US" sz="2400" i="1" dirty="0">
                <a:solidFill>
                  <a:prstClr val="black"/>
                </a:solidFill>
                <a:latin typeface="Arial Narrow" panose="020B0606020202030204" pitchFamily="34" charset="0"/>
              </a:rPr>
              <a:t>Love (2 Cor. 2:8)</a:t>
            </a:r>
          </a:p>
          <a:p>
            <a:pPr marL="1371600" lvl="2" indent="-457200">
              <a:buFont typeface="+mj-lt"/>
              <a:buAutoNum type="alphaLcPeriod"/>
            </a:pPr>
            <a:r>
              <a:rPr lang="en-US" sz="2400" dirty="0">
                <a:solidFill>
                  <a:prstClr val="black"/>
                </a:solidFill>
                <a:latin typeface="Arial Narrow" panose="020B0606020202030204" pitchFamily="34" charset="0"/>
              </a:rPr>
              <a:t>Agape – seeks the best for him (salvation)</a:t>
            </a:r>
          </a:p>
          <a:p>
            <a:pPr marL="1371600" lvl="2" indent="-457200">
              <a:buFont typeface="+mj-lt"/>
              <a:buAutoNum type="alphaLcPeriod"/>
            </a:pPr>
            <a:r>
              <a:rPr lang="en-US" sz="2400" dirty="0">
                <a:solidFill>
                  <a:prstClr val="black"/>
                </a:solidFill>
                <a:latin typeface="Arial Narrow" panose="020B0606020202030204" pitchFamily="34" charset="0"/>
              </a:rPr>
              <a:t>Treat him in way show you love &amp; care</a:t>
            </a:r>
          </a:p>
          <a:p>
            <a:pPr marL="1371600" lvl="2" indent="-457200">
              <a:buFont typeface="+mj-lt"/>
              <a:buAutoNum type="alphaLcPeriod"/>
            </a:pPr>
            <a:r>
              <a:rPr lang="en-US" sz="2400" dirty="0">
                <a:solidFill>
                  <a:prstClr val="black"/>
                </a:solidFill>
                <a:latin typeface="Arial Narrow" panose="020B0606020202030204" pitchFamily="34" charset="0"/>
              </a:rPr>
              <a:t>“</a:t>
            </a:r>
            <a:r>
              <a:rPr lang="en-US" sz="2400" dirty="0">
                <a:latin typeface="Arial Narrow" panose="020B0606020202030204" pitchFamily="34" charset="0"/>
              </a:rPr>
              <a:t>Christian love, whether exercised toward the brethren, or toward men generally, is not an impulse from the feelings, it does not always run with the natural inclinations, nor does it spend itself only upon those for whom some affinity is discovered. Love seeks the welfare of all…” (Vine)</a:t>
            </a:r>
          </a:p>
        </p:txBody>
      </p:sp>
      <p:sp>
        <p:nvSpPr>
          <p:cNvPr id="2" name="TextBox 1">
            <a:extLst>
              <a:ext uri="{FF2B5EF4-FFF2-40B4-BE49-F238E27FC236}">
                <a16:creationId xmlns:a16="http://schemas.microsoft.com/office/drawing/2014/main" id="{663EE894-E304-3BF4-14A4-4046B83E6791}"/>
              </a:ext>
            </a:extLst>
          </p:cNvPr>
          <p:cNvSpPr txBox="1"/>
          <p:nvPr/>
        </p:nvSpPr>
        <p:spPr>
          <a:xfrm rot="16200000">
            <a:off x="-2574971" y="3039919"/>
            <a:ext cx="6858003" cy="778162"/>
          </a:xfrm>
          <a:prstGeom prst="rect">
            <a:avLst/>
          </a:prstGeom>
          <a:noFill/>
        </p:spPr>
        <p:txBody>
          <a:bodyPr wrap="square" rtlCol="0">
            <a:spAutoFit/>
          </a:bodyPr>
          <a:lstStyle/>
          <a:p>
            <a:pPr marL="571500" marR="0" lvl="0" indent="-571500" algn="ctr" defTabSz="457200" rtl="0" eaLnBrk="1" fontAlgn="auto" latinLnBrk="0" hangingPunct="1">
              <a:lnSpc>
                <a:spcPct val="150000"/>
              </a:lnSpc>
              <a:spcBef>
                <a:spcPts val="0"/>
              </a:spcBef>
              <a:spcAft>
                <a:spcPts val="0"/>
              </a:spcAft>
              <a:buClrTx/>
              <a:buSzTx/>
              <a:buFont typeface="+mj-lt"/>
              <a:buAutoNum type="romanUcPeriod"/>
              <a:tabLst/>
              <a:defRPr/>
            </a:pPr>
            <a:r>
              <a:rPr kumimoji="0" lang="en-US" sz="3400" b="0" i="0" u="none" strike="noStrike" kern="1200" cap="none" spc="0" normalizeH="0" baseline="0" noProof="0" dirty="0">
                <a:ln>
                  <a:noFill/>
                </a:ln>
                <a:solidFill>
                  <a:prstClr val="black"/>
                </a:solidFill>
                <a:effectLst/>
                <a:uLnTx/>
                <a:uFillTx/>
                <a:latin typeface="Arial Narrow" panose="020B0606020202030204" pitchFamily="34" charset="0"/>
              </a:rPr>
              <a:t>How Should We Treat the Disorderly?</a:t>
            </a:r>
            <a:endParaRPr kumimoji="0" lang="en-US" sz="3400" i="0" u="none" strike="noStrike" kern="1200" cap="none" spc="0" normalizeH="0" baseline="0" noProof="0" dirty="0">
              <a:ln>
                <a:noFill/>
              </a:ln>
              <a:effectLst/>
              <a:uLnTx/>
              <a:uFillTx/>
              <a:latin typeface="Arial Narrow" panose="020B0606020202030204" pitchFamily="34" charset="0"/>
            </a:endParaRPr>
          </a:p>
        </p:txBody>
      </p:sp>
    </p:spTree>
    <p:extLst>
      <p:ext uri="{BB962C8B-B14F-4D97-AF65-F5344CB8AC3E}">
        <p14:creationId xmlns:p14="http://schemas.microsoft.com/office/powerpoint/2010/main" val="12314328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7" end="7"/>
                                            </p:txEl>
                                          </p:spTgt>
                                        </p:tgtEl>
                                        <p:attrNameLst>
                                          <p:attrName>style.visibility</p:attrName>
                                        </p:attrNameLst>
                                      </p:cBhvr>
                                      <p:to>
                                        <p:strVal val="visible"/>
                                      </p:to>
                                    </p:set>
                                    <p:animEffect transition="in" filter="fade">
                                      <p:cBhvr>
                                        <p:cTn id="7" dur="1000"/>
                                        <p:tgtEl>
                                          <p:spTgt spid="4">
                                            <p:txEl>
                                              <p:pRg st="7" end="7"/>
                                            </p:txEl>
                                          </p:spTgt>
                                        </p:tgtEl>
                                      </p:cBhvr>
                                    </p:animEffect>
                                    <p:anim calcmode="lin" valueType="num">
                                      <p:cBhvr>
                                        <p:cTn id="8"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8" end="8"/>
                                            </p:txEl>
                                          </p:spTgt>
                                        </p:tgtEl>
                                        <p:attrNameLst>
                                          <p:attrName>style.visibility</p:attrName>
                                        </p:attrNameLst>
                                      </p:cBhvr>
                                      <p:to>
                                        <p:strVal val="visible"/>
                                      </p:to>
                                    </p:set>
                                    <p:animEffect transition="in" filter="fade">
                                      <p:cBhvr>
                                        <p:cTn id="14" dur="1000"/>
                                        <p:tgtEl>
                                          <p:spTgt spid="4">
                                            <p:txEl>
                                              <p:pRg st="8" end="8"/>
                                            </p:txEl>
                                          </p:spTgt>
                                        </p:tgtEl>
                                      </p:cBhvr>
                                    </p:animEffect>
                                    <p:anim calcmode="lin" valueType="num">
                                      <p:cBhvr>
                                        <p:cTn id="15"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9" end="9"/>
                                            </p:txEl>
                                          </p:spTgt>
                                        </p:tgtEl>
                                        <p:attrNameLst>
                                          <p:attrName>style.visibility</p:attrName>
                                        </p:attrNameLst>
                                      </p:cBhvr>
                                      <p:to>
                                        <p:strVal val="visible"/>
                                      </p:to>
                                    </p:set>
                                    <p:animEffect transition="in" filter="fade">
                                      <p:cBhvr>
                                        <p:cTn id="21" dur="1000"/>
                                        <p:tgtEl>
                                          <p:spTgt spid="4">
                                            <p:txEl>
                                              <p:pRg st="9" end="9"/>
                                            </p:txEl>
                                          </p:spTgt>
                                        </p:tgtEl>
                                      </p:cBhvr>
                                    </p:animEffect>
                                    <p:anim calcmode="lin" valueType="num">
                                      <p:cBhvr>
                                        <p:cTn id="22" dur="1000" fill="hold"/>
                                        <p:tgtEl>
                                          <p:spTgt spid="4">
                                            <p:txEl>
                                              <p:pRg st="9" end="9"/>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25283" y="103700"/>
            <a:ext cx="7030528" cy="5632311"/>
          </a:xfrm>
          <a:prstGeom prst="rect">
            <a:avLst/>
          </a:prstGeom>
          <a:noFill/>
        </p:spPr>
        <p:txBody>
          <a:bodyPr wrap="square" rtlCol="0">
            <a:spAutoFit/>
          </a:bodyPr>
          <a:lstStyle/>
          <a:p>
            <a:pPr marL="457200" marR="0" lvl="0" indent="-457200" algn="l" defTabSz="457200" rtl="0" eaLnBrk="1" fontAlgn="auto" latinLnBrk="0" hangingPunct="1">
              <a:lnSpc>
                <a:spcPct val="100000"/>
              </a:lnSpc>
              <a:spcBef>
                <a:spcPts val="0"/>
              </a:spcBef>
              <a:spcAft>
                <a:spcPts val="0"/>
              </a:spcAft>
              <a:buClrTx/>
              <a:buSzTx/>
              <a:buFont typeface="+mj-lt"/>
              <a:buAutoNum type="alphaUcPeriod"/>
              <a:tabLst/>
              <a:defRPr/>
            </a:pPr>
            <a:r>
              <a:rPr lang="en-US" sz="2400" b="1" dirty="0">
                <a:solidFill>
                  <a:prstClr val="black"/>
                </a:solidFill>
                <a:latin typeface="Arial Narrow" panose="020B0606020202030204" pitchFamily="34" charset="0"/>
              </a:rPr>
              <a:t>Principles</a:t>
            </a:r>
            <a:endParaRPr lang="en-US" sz="2400" i="1" dirty="0">
              <a:solidFill>
                <a:srgbClr val="0070C0"/>
              </a:solidFill>
              <a:latin typeface="Arial Narrow" panose="020B0606020202030204" pitchFamily="34" charset="0"/>
            </a:endParaRPr>
          </a:p>
          <a:p>
            <a:pPr marL="914400" lvl="1" indent="-457200">
              <a:buFont typeface="+mj-lt"/>
              <a:buAutoNum type="arabicPeriod"/>
            </a:pPr>
            <a:r>
              <a:rPr kumimoji="0" lang="en-US" sz="2400" i="1" u="none" strike="noStrike" kern="1200" cap="none" spc="0" normalizeH="0" baseline="0" noProof="0" dirty="0">
                <a:ln>
                  <a:noFill/>
                </a:ln>
                <a:solidFill>
                  <a:prstClr val="black"/>
                </a:solidFill>
                <a:effectLst/>
                <a:uLnTx/>
                <a:uFillTx/>
                <a:latin typeface="Arial Narrow" panose="020B0606020202030204" pitchFamily="34" charset="0"/>
              </a:rPr>
              <a:t>Demonstrate that you are trying</a:t>
            </a:r>
            <a:r>
              <a:rPr kumimoji="0" lang="en-US" sz="2400" i="1" u="none" strike="noStrike" kern="1200" cap="none" spc="0" normalizeH="0" noProof="0" dirty="0">
                <a:ln>
                  <a:noFill/>
                </a:ln>
                <a:solidFill>
                  <a:prstClr val="black"/>
                </a:solidFill>
                <a:effectLst/>
                <a:uLnTx/>
                <a:uFillTx/>
                <a:latin typeface="Arial Narrow" panose="020B0606020202030204" pitchFamily="34" charset="0"/>
              </a:rPr>
              <a:t> to save him (Matt. 18:15-17)</a:t>
            </a:r>
          </a:p>
          <a:p>
            <a:pPr marL="914400" lvl="1" indent="-457200">
              <a:buFont typeface="+mj-lt"/>
              <a:buAutoNum type="arabicPeriod"/>
            </a:pPr>
            <a:r>
              <a:rPr lang="en-US" sz="2400" i="1" dirty="0">
                <a:solidFill>
                  <a:prstClr val="black"/>
                </a:solidFill>
                <a:latin typeface="Arial Narrow" panose="020B0606020202030204" pitchFamily="34" charset="0"/>
              </a:rPr>
              <a:t>Treat him as a heathen &amp; publican (Matt.18:17)</a:t>
            </a:r>
          </a:p>
          <a:p>
            <a:pPr marL="914400" lvl="1" indent="-457200">
              <a:buFont typeface="+mj-lt"/>
              <a:buAutoNum type="arabicPeriod"/>
            </a:pPr>
            <a:r>
              <a:rPr lang="en-US" sz="2400" i="1" dirty="0">
                <a:solidFill>
                  <a:prstClr val="black"/>
                </a:solidFill>
                <a:latin typeface="Arial Narrow" panose="020B0606020202030204" pitchFamily="34" charset="0"/>
              </a:rPr>
              <a:t>Avoid him (Rom. 16:17)</a:t>
            </a:r>
          </a:p>
          <a:p>
            <a:pPr marL="914400" lvl="1" indent="-457200">
              <a:buFont typeface="+mj-lt"/>
              <a:buAutoNum type="arabicPeriod"/>
            </a:pPr>
            <a:r>
              <a:rPr lang="en-US" sz="2400" i="1" dirty="0">
                <a:solidFill>
                  <a:prstClr val="black"/>
                </a:solidFill>
                <a:latin typeface="Arial Narrow" panose="020B0606020202030204" pitchFamily="34" charset="0"/>
              </a:rPr>
              <a:t>Do not associate (1 Cor. 5:9, 11; 2 Thess. 3:14)</a:t>
            </a:r>
          </a:p>
          <a:p>
            <a:pPr marL="914400" lvl="1" indent="-457200">
              <a:buFont typeface="+mj-lt"/>
              <a:buAutoNum type="arabicPeriod"/>
            </a:pPr>
            <a:r>
              <a:rPr lang="en-US" sz="2400" i="1" dirty="0">
                <a:solidFill>
                  <a:prstClr val="black"/>
                </a:solidFill>
                <a:latin typeface="Arial Narrow" panose="020B0606020202030204" pitchFamily="34" charset="0"/>
              </a:rPr>
              <a:t>Do not treat as an enemy / admonish as brother (2 Thess. 3:15)</a:t>
            </a:r>
          </a:p>
          <a:p>
            <a:pPr marL="914400" lvl="1" indent="-457200">
              <a:buFont typeface="+mj-lt"/>
              <a:buAutoNum type="arabicPeriod"/>
            </a:pPr>
            <a:r>
              <a:rPr lang="en-US" sz="2400" i="1" dirty="0">
                <a:solidFill>
                  <a:prstClr val="black"/>
                </a:solidFill>
                <a:latin typeface="Arial Narrow" panose="020B0606020202030204" pitchFamily="34" charset="0"/>
              </a:rPr>
              <a:t>Love (2 Cor. 2:8)</a:t>
            </a:r>
          </a:p>
          <a:p>
            <a:pPr marL="914400" lvl="1" indent="-457200">
              <a:buFont typeface="+mj-lt"/>
              <a:buAutoNum type="arabicPeriod"/>
            </a:pPr>
            <a:r>
              <a:rPr lang="en-US" sz="2400" i="1" dirty="0">
                <a:solidFill>
                  <a:prstClr val="black"/>
                </a:solidFill>
                <a:latin typeface="Arial Narrow" panose="020B0606020202030204" pitchFamily="34" charset="0"/>
              </a:rPr>
              <a:t>Kind (Eph. 4:32)</a:t>
            </a:r>
          </a:p>
          <a:p>
            <a:pPr marL="1371600" lvl="2" indent="-457200">
              <a:buFont typeface="+mj-lt"/>
              <a:buAutoNum type="alphaLcPeriod"/>
            </a:pPr>
            <a:r>
              <a:rPr lang="en-US" sz="2400" dirty="0">
                <a:solidFill>
                  <a:prstClr val="black"/>
                </a:solidFill>
                <a:latin typeface="Arial Narrow" panose="020B0606020202030204" pitchFamily="34" charset="0"/>
              </a:rPr>
              <a:t>Pulpit: “</a:t>
            </a:r>
            <a:r>
              <a:rPr lang="en-US" sz="2400" dirty="0">
                <a:latin typeface="Arial Narrow" panose="020B0606020202030204" pitchFamily="34" charset="0"/>
              </a:rPr>
              <a:t>sweet, amiable in disposition, subduing all that is harsh and hasty, encouraging all that is gentle and good…”</a:t>
            </a:r>
          </a:p>
          <a:p>
            <a:pPr marL="1371600" lvl="2" indent="-457200">
              <a:buFont typeface="+mj-lt"/>
              <a:buAutoNum type="alphaLcPeriod"/>
            </a:pPr>
            <a:r>
              <a:rPr lang="en-US" sz="2400" dirty="0">
                <a:latin typeface="Arial Narrow" panose="020B0606020202030204" pitchFamily="34" charset="0"/>
              </a:rPr>
              <a:t>Dealing with the erring – doesn’t mean have to ugly or harsh – can rebuke – yet be kind</a:t>
            </a:r>
          </a:p>
        </p:txBody>
      </p:sp>
      <p:sp>
        <p:nvSpPr>
          <p:cNvPr id="2" name="TextBox 1">
            <a:extLst>
              <a:ext uri="{FF2B5EF4-FFF2-40B4-BE49-F238E27FC236}">
                <a16:creationId xmlns:a16="http://schemas.microsoft.com/office/drawing/2014/main" id="{F5EE3847-FCF8-3B75-C689-28E215000EF0}"/>
              </a:ext>
            </a:extLst>
          </p:cNvPr>
          <p:cNvSpPr txBox="1"/>
          <p:nvPr/>
        </p:nvSpPr>
        <p:spPr>
          <a:xfrm rot="16200000">
            <a:off x="-2574971" y="3039919"/>
            <a:ext cx="6858003" cy="778162"/>
          </a:xfrm>
          <a:prstGeom prst="rect">
            <a:avLst/>
          </a:prstGeom>
          <a:noFill/>
        </p:spPr>
        <p:txBody>
          <a:bodyPr wrap="square" rtlCol="0">
            <a:spAutoFit/>
          </a:bodyPr>
          <a:lstStyle/>
          <a:p>
            <a:pPr marL="571500" marR="0" lvl="0" indent="-571500" algn="ctr" defTabSz="457200" rtl="0" eaLnBrk="1" fontAlgn="auto" latinLnBrk="0" hangingPunct="1">
              <a:lnSpc>
                <a:spcPct val="150000"/>
              </a:lnSpc>
              <a:spcBef>
                <a:spcPts val="0"/>
              </a:spcBef>
              <a:spcAft>
                <a:spcPts val="0"/>
              </a:spcAft>
              <a:buClrTx/>
              <a:buSzTx/>
              <a:buFont typeface="+mj-lt"/>
              <a:buAutoNum type="romanUcPeriod"/>
              <a:tabLst/>
              <a:defRPr/>
            </a:pPr>
            <a:r>
              <a:rPr kumimoji="0" lang="en-US" sz="3400" b="0" i="0" u="none" strike="noStrike" kern="1200" cap="none" spc="0" normalizeH="0" baseline="0" noProof="0" dirty="0">
                <a:ln>
                  <a:noFill/>
                </a:ln>
                <a:solidFill>
                  <a:prstClr val="black"/>
                </a:solidFill>
                <a:effectLst/>
                <a:uLnTx/>
                <a:uFillTx/>
                <a:latin typeface="Arial Narrow" panose="020B0606020202030204" pitchFamily="34" charset="0"/>
              </a:rPr>
              <a:t>How Should We Treat the Disorderly?</a:t>
            </a:r>
            <a:endParaRPr kumimoji="0" lang="en-US" sz="3400" i="0" u="none" strike="noStrike" kern="1200" cap="none" spc="0" normalizeH="0" baseline="0" noProof="0" dirty="0">
              <a:ln>
                <a:noFill/>
              </a:ln>
              <a:effectLst/>
              <a:uLnTx/>
              <a:uFillTx/>
              <a:latin typeface="Arial Narrow" panose="020B0606020202030204" pitchFamily="34" charset="0"/>
            </a:endParaRPr>
          </a:p>
        </p:txBody>
      </p:sp>
    </p:spTree>
    <p:extLst>
      <p:ext uri="{BB962C8B-B14F-4D97-AF65-F5344CB8AC3E}">
        <p14:creationId xmlns:p14="http://schemas.microsoft.com/office/powerpoint/2010/main" val="8398846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8" end="8"/>
                                            </p:txEl>
                                          </p:spTgt>
                                        </p:tgtEl>
                                        <p:attrNameLst>
                                          <p:attrName>style.visibility</p:attrName>
                                        </p:attrNameLst>
                                      </p:cBhvr>
                                      <p:to>
                                        <p:strVal val="visible"/>
                                      </p:to>
                                    </p:set>
                                    <p:animEffect transition="in" filter="fade">
                                      <p:cBhvr>
                                        <p:cTn id="7" dur="1000"/>
                                        <p:tgtEl>
                                          <p:spTgt spid="4">
                                            <p:txEl>
                                              <p:pRg st="8" end="8"/>
                                            </p:txEl>
                                          </p:spTgt>
                                        </p:tgtEl>
                                      </p:cBhvr>
                                    </p:animEffect>
                                    <p:anim calcmode="lin" valueType="num">
                                      <p:cBhvr>
                                        <p:cTn id="8"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9" end="9"/>
                                            </p:txEl>
                                          </p:spTgt>
                                        </p:tgtEl>
                                        <p:attrNameLst>
                                          <p:attrName>style.visibility</p:attrName>
                                        </p:attrNameLst>
                                      </p:cBhvr>
                                      <p:to>
                                        <p:strVal val="visible"/>
                                      </p:to>
                                    </p:set>
                                    <p:animEffect transition="in" filter="fade">
                                      <p:cBhvr>
                                        <p:cTn id="14" dur="1000"/>
                                        <p:tgtEl>
                                          <p:spTgt spid="4">
                                            <p:txEl>
                                              <p:pRg st="9" end="9"/>
                                            </p:txEl>
                                          </p:spTgt>
                                        </p:tgtEl>
                                      </p:cBhvr>
                                    </p:animEffect>
                                    <p:anim calcmode="lin" valueType="num">
                                      <p:cBhvr>
                                        <p:cTn id="15" dur="1000" fill="hold"/>
                                        <p:tgtEl>
                                          <p:spTgt spid="4">
                                            <p:txEl>
                                              <p:pRg st="9" end="9"/>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25283" y="103700"/>
            <a:ext cx="7030528" cy="6001643"/>
          </a:xfrm>
          <a:prstGeom prst="rect">
            <a:avLst/>
          </a:prstGeom>
          <a:noFill/>
        </p:spPr>
        <p:txBody>
          <a:bodyPr wrap="square" rtlCol="0">
            <a:spAutoFit/>
          </a:bodyPr>
          <a:lstStyle/>
          <a:p>
            <a:pPr marL="457200" marR="0" lvl="0" indent="-457200" algn="l" defTabSz="457200" rtl="0" eaLnBrk="1" fontAlgn="auto" latinLnBrk="0" hangingPunct="1">
              <a:lnSpc>
                <a:spcPct val="100000"/>
              </a:lnSpc>
              <a:spcBef>
                <a:spcPts val="0"/>
              </a:spcBef>
              <a:spcAft>
                <a:spcPts val="0"/>
              </a:spcAft>
              <a:buClrTx/>
              <a:buSzTx/>
              <a:buFont typeface="+mj-lt"/>
              <a:buAutoNum type="alphaUcPeriod"/>
              <a:tabLst/>
              <a:defRPr/>
            </a:pPr>
            <a:r>
              <a:rPr lang="en-US" sz="2400" b="1" dirty="0">
                <a:solidFill>
                  <a:prstClr val="black"/>
                </a:solidFill>
                <a:latin typeface="Arial Narrow" panose="020B0606020202030204" pitchFamily="34" charset="0"/>
              </a:rPr>
              <a:t>Principles</a:t>
            </a:r>
            <a:endParaRPr lang="en-US" sz="2400" i="1" dirty="0">
              <a:solidFill>
                <a:srgbClr val="0070C0"/>
              </a:solidFill>
              <a:latin typeface="Arial Narrow" panose="020B0606020202030204" pitchFamily="34" charset="0"/>
            </a:endParaRPr>
          </a:p>
          <a:p>
            <a:pPr marL="914400" lvl="1" indent="-457200">
              <a:buFont typeface="+mj-lt"/>
              <a:buAutoNum type="arabicPeriod"/>
            </a:pPr>
            <a:r>
              <a:rPr kumimoji="0" lang="en-US" sz="2400" i="1" u="none" strike="noStrike" kern="1200" cap="none" spc="0" normalizeH="0" baseline="0" noProof="0" dirty="0">
                <a:ln>
                  <a:noFill/>
                </a:ln>
                <a:solidFill>
                  <a:prstClr val="black"/>
                </a:solidFill>
                <a:effectLst/>
                <a:uLnTx/>
                <a:uFillTx/>
                <a:latin typeface="Arial Narrow" panose="020B0606020202030204" pitchFamily="34" charset="0"/>
              </a:rPr>
              <a:t>Demonstrate that you are trying</a:t>
            </a:r>
            <a:r>
              <a:rPr kumimoji="0" lang="en-US" sz="2400" i="1" u="none" strike="noStrike" kern="1200" cap="none" spc="0" normalizeH="0" noProof="0" dirty="0">
                <a:ln>
                  <a:noFill/>
                </a:ln>
                <a:solidFill>
                  <a:prstClr val="black"/>
                </a:solidFill>
                <a:effectLst/>
                <a:uLnTx/>
                <a:uFillTx/>
                <a:latin typeface="Arial Narrow" panose="020B0606020202030204" pitchFamily="34" charset="0"/>
              </a:rPr>
              <a:t> to save him (Matt. 18:15-17)</a:t>
            </a:r>
          </a:p>
          <a:p>
            <a:pPr marL="914400" lvl="1" indent="-457200">
              <a:buFont typeface="+mj-lt"/>
              <a:buAutoNum type="arabicPeriod"/>
            </a:pPr>
            <a:r>
              <a:rPr lang="en-US" sz="2400" i="1" dirty="0">
                <a:solidFill>
                  <a:prstClr val="black"/>
                </a:solidFill>
                <a:latin typeface="Arial Narrow" panose="020B0606020202030204" pitchFamily="34" charset="0"/>
              </a:rPr>
              <a:t>Treat him as a heathen &amp; publican (Matt.18:17)</a:t>
            </a:r>
          </a:p>
          <a:p>
            <a:pPr marL="914400" lvl="1" indent="-457200">
              <a:buFont typeface="+mj-lt"/>
              <a:buAutoNum type="arabicPeriod"/>
            </a:pPr>
            <a:r>
              <a:rPr lang="en-US" sz="2400" i="1" dirty="0">
                <a:solidFill>
                  <a:prstClr val="black"/>
                </a:solidFill>
                <a:latin typeface="Arial Narrow" panose="020B0606020202030204" pitchFamily="34" charset="0"/>
              </a:rPr>
              <a:t>Avoid him (Rom. 16:17)</a:t>
            </a:r>
          </a:p>
          <a:p>
            <a:pPr marL="914400" lvl="1" indent="-457200">
              <a:buFont typeface="+mj-lt"/>
              <a:buAutoNum type="arabicPeriod"/>
            </a:pPr>
            <a:r>
              <a:rPr lang="en-US" sz="2400" i="1" dirty="0">
                <a:solidFill>
                  <a:prstClr val="black"/>
                </a:solidFill>
                <a:latin typeface="Arial Narrow" panose="020B0606020202030204" pitchFamily="34" charset="0"/>
              </a:rPr>
              <a:t>Do not associate (1 Cor. 5:9, 11; 2 Thess. 3:14)</a:t>
            </a:r>
          </a:p>
          <a:p>
            <a:pPr marL="914400" lvl="1" indent="-457200">
              <a:buFont typeface="+mj-lt"/>
              <a:buAutoNum type="arabicPeriod"/>
            </a:pPr>
            <a:r>
              <a:rPr lang="en-US" sz="2400" i="1" dirty="0">
                <a:solidFill>
                  <a:prstClr val="black"/>
                </a:solidFill>
                <a:latin typeface="Arial Narrow" panose="020B0606020202030204" pitchFamily="34" charset="0"/>
              </a:rPr>
              <a:t>Do not treat as an enemy / admonish as brother (2 Thess. 3:15)</a:t>
            </a:r>
          </a:p>
          <a:p>
            <a:pPr marL="914400" lvl="1" indent="-457200">
              <a:buFont typeface="+mj-lt"/>
              <a:buAutoNum type="arabicPeriod"/>
            </a:pPr>
            <a:r>
              <a:rPr lang="en-US" sz="2400" i="1" dirty="0">
                <a:solidFill>
                  <a:prstClr val="black"/>
                </a:solidFill>
                <a:latin typeface="Arial Narrow" panose="020B0606020202030204" pitchFamily="34" charset="0"/>
              </a:rPr>
              <a:t>Love (2 Cor. 2:8)</a:t>
            </a:r>
          </a:p>
          <a:p>
            <a:pPr marL="914400" lvl="1" indent="-457200">
              <a:buFont typeface="+mj-lt"/>
              <a:buAutoNum type="arabicPeriod"/>
            </a:pPr>
            <a:r>
              <a:rPr lang="en-US" sz="2400" i="1" dirty="0">
                <a:solidFill>
                  <a:prstClr val="black"/>
                </a:solidFill>
                <a:latin typeface="Arial Narrow" panose="020B0606020202030204" pitchFamily="34" charset="0"/>
              </a:rPr>
              <a:t>Kind (Eph. 4:32)</a:t>
            </a:r>
          </a:p>
          <a:p>
            <a:pPr marL="914400" lvl="1" indent="-457200">
              <a:buFont typeface="+mj-lt"/>
              <a:buAutoNum type="arabicPeriod"/>
            </a:pPr>
            <a:r>
              <a:rPr lang="en-US" sz="2400" i="1" dirty="0">
                <a:solidFill>
                  <a:prstClr val="black"/>
                </a:solidFill>
                <a:latin typeface="Arial Narrow" panose="020B0606020202030204" pitchFamily="34" charset="0"/>
              </a:rPr>
              <a:t>Seek to restore (Gal. 6:1)</a:t>
            </a:r>
          </a:p>
          <a:p>
            <a:pPr marL="1371600" lvl="2" indent="-457200">
              <a:buFont typeface="+mj-lt"/>
              <a:buAutoNum type="alphaLcPeriod"/>
            </a:pPr>
            <a:r>
              <a:rPr lang="en-US" sz="2400" dirty="0">
                <a:solidFill>
                  <a:prstClr val="black"/>
                </a:solidFill>
                <a:latin typeface="Arial Narrow" panose="020B0606020202030204" pitchFamily="34" charset="0"/>
              </a:rPr>
              <a:t>Before &amp; after any action of withdrawing</a:t>
            </a:r>
          </a:p>
          <a:p>
            <a:pPr marL="1371600" lvl="2" indent="-457200">
              <a:buFont typeface="+mj-lt"/>
              <a:buAutoNum type="alphaLcPeriod"/>
            </a:pPr>
            <a:r>
              <a:rPr lang="en-US" sz="2400" dirty="0">
                <a:solidFill>
                  <a:prstClr val="black"/>
                </a:solidFill>
                <a:latin typeface="Arial Narrow" panose="020B0606020202030204" pitchFamily="34" charset="0"/>
              </a:rPr>
              <a:t>Continue to look for &amp; use opportunities to talk about soul</a:t>
            </a:r>
          </a:p>
          <a:p>
            <a:pPr marL="1371600" lvl="2" indent="-457200">
              <a:buFont typeface="+mj-lt"/>
              <a:buAutoNum type="alphaLcPeriod"/>
            </a:pPr>
            <a:r>
              <a:rPr lang="en-US" sz="2400" dirty="0">
                <a:solidFill>
                  <a:prstClr val="black"/>
                </a:solidFill>
                <a:latin typeface="Arial Narrow" panose="020B0606020202030204" pitchFamily="34" charset="0"/>
              </a:rPr>
              <a:t>When one feels that not enough has been done – then let him do more himself!</a:t>
            </a:r>
            <a:endParaRPr lang="en-US" sz="2400" dirty="0">
              <a:latin typeface="Arial Narrow" panose="020B0606020202030204" pitchFamily="34" charset="0"/>
            </a:endParaRPr>
          </a:p>
        </p:txBody>
      </p:sp>
      <p:sp>
        <p:nvSpPr>
          <p:cNvPr id="2" name="TextBox 1">
            <a:extLst>
              <a:ext uri="{FF2B5EF4-FFF2-40B4-BE49-F238E27FC236}">
                <a16:creationId xmlns:a16="http://schemas.microsoft.com/office/drawing/2014/main" id="{07120A29-DA1B-2C9C-8C0F-C24025ACCEA7}"/>
              </a:ext>
            </a:extLst>
          </p:cNvPr>
          <p:cNvSpPr txBox="1"/>
          <p:nvPr/>
        </p:nvSpPr>
        <p:spPr>
          <a:xfrm rot="16200000">
            <a:off x="-2574971" y="3039919"/>
            <a:ext cx="6858003" cy="778162"/>
          </a:xfrm>
          <a:prstGeom prst="rect">
            <a:avLst/>
          </a:prstGeom>
          <a:noFill/>
        </p:spPr>
        <p:txBody>
          <a:bodyPr wrap="square" rtlCol="0">
            <a:spAutoFit/>
          </a:bodyPr>
          <a:lstStyle/>
          <a:p>
            <a:pPr marL="571500" marR="0" lvl="0" indent="-571500" algn="ctr" defTabSz="457200" rtl="0" eaLnBrk="1" fontAlgn="auto" latinLnBrk="0" hangingPunct="1">
              <a:lnSpc>
                <a:spcPct val="150000"/>
              </a:lnSpc>
              <a:spcBef>
                <a:spcPts val="0"/>
              </a:spcBef>
              <a:spcAft>
                <a:spcPts val="0"/>
              </a:spcAft>
              <a:buClrTx/>
              <a:buSzTx/>
              <a:buFont typeface="+mj-lt"/>
              <a:buAutoNum type="romanUcPeriod"/>
              <a:tabLst/>
              <a:defRPr/>
            </a:pPr>
            <a:r>
              <a:rPr kumimoji="0" lang="en-US" sz="3400" b="0" i="0" u="none" strike="noStrike" kern="1200" cap="none" spc="0" normalizeH="0" baseline="0" noProof="0" dirty="0">
                <a:ln>
                  <a:noFill/>
                </a:ln>
                <a:solidFill>
                  <a:prstClr val="black"/>
                </a:solidFill>
                <a:effectLst/>
                <a:uLnTx/>
                <a:uFillTx/>
                <a:latin typeface="Arial Narrow" panose="020B0606020202030204" pitchFamily="34" charset="0"/>
              </a:rPr>
              <a:t>How Should We Treat the Disorderly?</a:t>
            </a:r>
            <a:endParaRPr kumimoji="0" lang="en-US" sz="3400" i="0" u="none" strike="noStrike" kern="1200" cap="none" spc="0" normalizeH="0" baseline="0" noProof="0" dirty="0">
              <a:ln>
                <a:noFill/>
              </a:ln>
              <a:effectLst/>
              <a:uLnTx/>
              <a:uFillTx/>
              <a:latin typeface="Arial Narrow" panose="020B0606020202030204" pitchFamily="34" charset="0"/>
            </a:endParaRPr>
          </a:p>
        </p:txBody>
      </p:sp>
    </p:spTree>
    <p:extLst>
      <p:ext uri="{BB962C8B-B14F-4D97-AF65-F5344CB8AC3E}">
        <p14:creationId xmlns:p14="http://schemas.microsoft.com/office/powerpoint/2010/main" val="13199664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9" end="9"/>
                                            </p:txEl>
                                          </p:spTgt>
                                        </p:tgtEl>
                                        <p:attrNameLst>
                                          <p:attrName>style.visibility</p:attrName>
                                        </p:attrNameLst>
                                      </p:cBhvr>
                                      <p:to>
                                        <p:strVal val="visible"/>
                                      </p:to>
                                    </p:set>
                                    <p:animEffect transition="in" filter="fade">
                                      <p:cBhvr>
                                        <p:cTn id="7" dur="1000"/>
                                        <p:tgtEl>
                                          <p:spTgt spid="4">
                                            <p:txEl>
                                              <p:pRg st="9" end="9"/>
                                            </p:txEl>
                                          </p:spTgt>
                                        </p:tgtEl>
                                      </p:cBhvr>
                                    </p:animEffect>
                                    <p:anim calcmode="lin" valueType="num">
                                      <p:cBhvr>
                                        <p:cTn id="8" dur="1000" fill="hold"/>
                                        <p:tgtEl>
                                          <p:spTgt spid="4">
                                            <p:txEl>
                                              <p:pRg st="9" end="9"/>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0" end="10"/>
                                            </p:txEl>
                                          </p:spTgt>
                                        </p:tgtEl>
                                        <p:attrNameLst>
                                          <p:attrName>style.visibility</p:attrName>
                                        </p:attrNameLst>
                                      </p:cBhvr>
                                      <p:to>
                                        <p:strVal val="visible"/>
                                      </p:to>
                                    </p:set>
                                    <p:animEffect transition="in" filter="fade">
                                      <p:cBhvr>
                                        <p:cTn id="14" dur="1000"/>
                                        <p:tgtEl>
                                          <p:spTgt spid="4">
                                            <p:txEl>
                                              <p:pRg st="10" end="10"/>
                                            </p:txEl>
                                          </p:spTgt>
                                        </p:tgtEl>
                                      </p:cBhvr>
                                    </p:animEffect>
                                    <p:anim calcmode="lin" valueType="num">
                                      <p:cBhvr>
                                        <p:cTn id="15" dur="1000" fill="hold"/>
                                        <p:tgtEl>
                                          <p:spTgt spid="4">
                                            <p:txEl>
                                              <p:pRg st="10" end="10"/>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11" end="11"/>
                                            </p:txEl>
                                          </p:spTgt>
                                        </p:tgtEl>
                                        <p:attrNameLst>
                                          <p:attrName>style.visibility</p:attrName>
                                        </p:attrNameLst>
                                      </p:cBhvr>
                                      <p:to>
                                        <p:strVal val="visible"/>
                                      </p:to>
                                    </p:set>
                                    <p:animEffect transition="in" filter="fade">
                                      <p:cBhvr>
                                        <p:cTn id="21" dur="1000"/>
                                        <p:tgtEl>
                                          <p:spTgt spid="4">
                                            <p:txEl>
                                              <p:pRg st="11" end="11"/>
                                            </p:txEl>
                                          </p:spTgt>
                                        </p:tgtEl>
                                      </p:cBhvr>
                                    </p:animEffect>
                                    <p:anim calcmode="lin" valueType="num">
                                      <p:cBhvr>
                                        <p:cTn id="22" dur="1000" fill="hold"/>
                                        <p:tgtEl>
                                          <p:spTgt spid="4">
                                            <p:txEl>
                                              <p:pRg st="11" end="11"/>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25283" y="103700"/>
            <a:ext cx="7030528" cy="6001643"/>
          </a:xfrm>
          <a:prstGeom prst="rect">
            <a:avLst/>
          </a:prstGeom>
          <a:noFill/>
        </p:spPr>
        <p:txBody>
          <a:bodyPr wrap="square" rtlCol="0">
            <a:spAutoFit/>
          </a:bodyPr>
          <a:lstStyle/>
          <a:p>
            <a:pPr marL="457200" marR="0" lvl="0" indent="-457200" algn="l" defTabSz="457200" rtl="0" eaLnBrk="1" fontAlgn="auto" latinLnBrk="0" hangingPunct="1">
              <a:lnSpc>
                <a:spcPct val="100000"/>
              </a:lnSpc>
              <a:spcBef>
                <a:spcPts val="0"/>
              </a:spcBef>
              <a:spcAft>
                <a:spcPts val="0"/>
              </a:spcAft>
              <a:buClrTx/>
              <a:buSzTx/>
              <a:buFont typeface="+mj-lt"/>
              <a:buAutoNum type="alphaUcPeriod"/>
              <a:tabLst/>
              <a:defRPr/>
            </a:pPr>
            <a:r>
              <a:rPr lang="en-US" sz="2400" b="1" dirty="0">
                <a:solidFill>
                  <a:prstClr val="black"/>
                </a:solidFill>
                <a:latin typeface="Arial Narrow" panose="020B0606020202030204" pitchFamily="34" charset="0"/>
              </a:rPr>
              <a:t>Principles</a:t>
            </a:r>
            <a:endParaRPr lang="en-US" sz="2400" i="1" dirty="0">
              <a:solidFill>
                <a:srgbClr val="0070C0"/>
              </a:solidFill>
              <a:latin typeface="Arial Narrow" panose="020B0606020202030204" pitchFamily="34" charset="0"/>
            </a:endParaRPr>
          </a:p>
          <a:p>
            <a:pPr marL="914400" lvl="1" indent="-457200">
              <a:buFont typeface="+mj-lt"/>
              <a:buAutoNum type="arabicPeriod"/>
            </a:pPr>
            <a:r>
              <a:rPr kumimoji="0" lang="en-US" sz="2400" i="1" u="none" strike="noStrike" kern="1200" cap="none" spc="0" normalizeH="0" baseline="0" noProof="0" dirty="0">
                <a:ln>
                  <a:noFill/>
                </a:ln>
                <a:solidFill>
                  <a:prstClr val="black"/>
                </a:solidFill>
                <a:effectLst/>
                <a:uLnTx/>
                <a:uFillTx/>
                <a:latin typeface="Arial Narrow" panose="020B0606020202030204" pitchFamily="34" charset="0"/>
              </a:rPr>
              <a:t>Demonstrate that you are trying</a:t>
            </a:r>
            <a:r>
              <a:rPr kumimoji="0" lang="en-US" sz="2400" i="1" u="none" strike="noStrike" kern="1200" cap="none" spc="0" normalizeH="0" noProof="0" dirty="0">
                <a:ln>
                  <a:noFill/>
                </a:ln>
                <a:solidFill>
                  <a:prstClr val="black"/>
                </a:solidFill>
                <a:effectLst/>
                <a:uLnTx/>
                <a:uFillTx/>
                <a:latin typeface="Arial Narrow" panose="020B0606020202030204" pitchFamily="34" charset="0"/>
              </a:rPr>
              <a:t> to save him (Matt. 18:15-17)</a:t>
            </a:r>
          </a:p>
          <a:p>
            <a:pPr marL="914400" lvl="1" indent="-457200">
              <a:buFont typeface="+mj-lt"/>
              <a:buAutoNum type="arabicPeriod"/>
            </a:pPr>
            <a:r>
              <a:rPr lang="en-US" sz="2400" i="1" dirty="0">
                <a:solidFill>
                  <a:prstClr val="black"/>
                </a:solidFill>
                <a:latin typeface="Arial Narrow" panose="020B0606020202030204" pitchFamily="34" charset="0"/>
              </a:rPr>
              <a:t>Treat him as a heathen &amp; publican (Matt.18:17)</a:t>
            </a:r>
          </a:p>
          <a:p>
            <a:pPr marL="914400" lvl="1" indent="-457200">
              <a:buFont typeface="+mj-lt"/>
              <a:buAutoNum type="arabicPeriod"/>
            </a:pPr>
            <a:r>
              <a:rPr lang="en-US" sz="2400" i="1" dirty="0">
                <a:solidFill>
                  <a:prstClr val="black"/>
                </a:solidFill>
                <a:latin typeface="Arial Narrow" panose="020B0606020202030204" pitchFamily="34" charset="0"/>
              </a:rPr>
              <a:t>Avoid him (Rom. 16:17)</a:t>
            </a:r>
          </a:p>
          <a:p>
            <a:pPr marL="914400" lvl="1" indent="-457200">
              <a:buFont typeface="+mj-lt"/>
              <a:buAutoNum type="arabicPeriod"/>
            </a:pPr>
            <a:r>
              <a:rPr lang="en-US" sz="2400" i="1" dirty="0">
                <a:solidFill>
                  <a:prstClr val="black"/>
                </a:solidFill>
                <a:latin typeface="Arial Narrow" panose="020B0606020202030204" pitchFamily="34" charset="0"/>
              </a:rPr>
              <a:t>Do not associate (1 Cor. 5:9, 11; 2 Thess. 3:14)</a:t>
            </a:r>
          </a:p>
          <a:p>
            <a:pPr marL="914400" lvl="1" indent="-457200">
              <a:buFont typeface="+mj-lt"/>
              <a:buAutoNum type="arabicPeriod"/>
            </a:pPr>
            <a:r>
              <a:rPr lang="en-US" sz="2400" i="1" dirty="0">
                <a:solidFill>
                  <a:prstClr val="black"/>
                </a:solidFill>
                <a:latin typeface="Arial Narrow" panose="020B0606020202030204" pitchFamily="34" charset="0"/>
              </a:rPr>
              <a:t>Do not treat as an enemy / admonish as brother (2 Thess. 3:15)</a:t>
            </a:r>
          </a:p>
          <a:p>
            <a:pPr marL="914400" lvl="1" indent="-457200">
              <a:buFont typeface="+mj-lt"/>
              <a:buAutoNum type="arabicPeriod"/>
            </a:pPr>
            <a:r>
              <a:rPr lang="en-US" sz="2400" i="1" dirty="0">
                <a:solidFill>
                  <a:prstClr val="black"/>
                </a:solidFill>
                <a:latin typeface="Arial Narrow" panose="020B0606020202030204" pitchFamily="34" charset="0"/>
              </a:rPr>
              <a:t>Love (2 Cor. 2:8)</a:t>
            </a:r>
          </a:p>
          <a:p>
            <a:pPr marL="914400" lvl="1" indent="-457200">
              <a:buFont typeface="+mj-lt"/>
              <a:buAutoNum type="arabicPeriod"/>
            </a:pPr>
            <a:r>
              <a:rPr lang="en-US" sz="2400" i="1" dirty="0">
                <a:solidFill>
                  <a:prstClr val="black"/>
                </a:solidFill>
                <a:latin typeface="Arial Narrow" panose="020B0606020202030204" pitchFamily="34" charset="0"/>
              </a:rPr>
              <a:t>Kind (Eph. 4:32)</a:t>
            </a:r>
          </a:p>
          <a:p>
            <a:pPr marL="914400" lvl="1" indent="-457200">
              <a:buFont typeface="+mj-lt"/>
              <a:buAutoNum type="arabicPeriod"/>
            </a:pPr>
            <a:r>
              <a:rPr lang="en-US" sz="2400" i="1" dirty="0">
                <a:solidFill>
                  <a:prstClr val="black"/>
                </a:solidFill>
                <a:latin typeface="Arial Narrow" panose="020B0606020202030204" pitchFamily="34" charset="0"/>
              </a:rPr>
              <a:t>Seek to restore (Gal. 6:1)</a:t>
            </a:r>
          </a:p>
          <a:p>
            <a:pPr marL="914400" lvl="1" indent="-457200">
              <a:buFont typeface="+mj-lt"/>
              <a:buAutoNum type="arabicPeriod"/>
            </a:pPr>
            <a:r>
              <a:rPr lang="en-US" sz="2400" i="1" dirty="0">
                <a:solidFill>
                  <a:prstClr val="black"/>
                </a:solidFill>
                <a:latin typeface="Arial Narrow" panose="020B0606020202030204" pitchFamily="34" charset="0"/>
              </a:rPr>
              <a:t>Demonstrate a willingness to forgive</a:t>
            </a:r>
          </a:p>
          <a:p>
            <a:pPr marL="1371600" lvl="2" indent="-457200">
              <a:buFont typeface="+mj-lt"/>
              <a:buAutoNum type="alphaLcPeriod"/>
            </a:pPr>
            <a:r>
              <a:rPr lang="en-US" sz="2400" dirty="0">
                <a:solidFill>
                  <a:prstClr val="black"/>
                </a:solidFill>
                <a:latin typeface="Arial Narrow" panose="020B0606020202030204" pitchFamily="34" charset="0"/>
              </a:rPr>
              <a:t>Implied in Matt. 18:15-17</a:t>
            </a:r>
          </a:p>
          <a:p>
            <a:pPr marL="1371600" lvl="2" indent="-457200">
              <a:buFont typeface="+mj-lt"/>
              <a:buAutoNum type="alphaLcPeriod"/>
            </a:pPr>
            <a:r>
              <a:rPr lang="en-US" sz="2400" dirty="0">
                <a:solidFill>
                  <a:prstClr val="black"/>
                </a:solidFill>
                <a:latin typeface="Arial Narrow" panose="020B0606020202030204" pitchFamily="34" charset="0"/>
              </a:rPr>
              <a:t>2 Cor. 2:6-8</a:t>
            </a:r>
          </a:p>
          <a:p>
            <a:pPr marL="1371600" lvl="2" indent="-457200">
              <a:buFont typeface="+mj-lt"/>
              <a:buAutoNum type="alphaLcPeriod"/>
            </a:pPr>
            <a:r>
              <a:rPr lang="en-US" sz="2400" dirty="0">
                <a:solidFill>
                  <a:prstClr val="black"/>
                </a:solidFill>
                <a:latin typeface="Arial Narrow" panose="020B0606020202030204" pitchFamily="34" charset="0"/>
              </a:rPr>
              <a:t>Don’t rebuke with an air of “I’m glad I have a reason to condemn you…”</a:t>
            </a:r>
            <a:endParaRPr lang="en-US" sz="2400" dirty="0">
              <a:latin typeface="Arial Narrow" panose="020B0606020202030204" pitchFamily="34" charset="0"/>
            </a:endParaRPr>
          </a:p>
        </p:txBody>
      </p:sp>
      <p:sp>
        <p:nvSpPr>
          <p:cNvPr id="2" name="TextBox 1">
            <a:extLst>
              <a:ext uri="{FF2B5EF4-FFF2-40B4-BE49-F238E27FC236}">
                <a16:creationId xmlns:a16="http://schemas.microsoft.com/office/drawing/2014/main" id="{57343C10-80A6-4E08-16AA-3C8CBCC95C0E}"/>
              </a:ext>
            </a:extLst>
          </p:cNvPr>
          <p:cNvSpPr txBox="1"/>
          <p:nvPr/>
        </p:nvSpPr>
        <p:spPr>
          <a:xfrm rot="16200000">
            <a:off x="-2574971" y="3039919"/>
            <a:ext cx="6858003" cy="778162"/>
          </a:xfrm>
          <a:prstGeom prst="rect">
            <a:avLst/>
          </a:prstGeom>
          <a:noFill/>
        </p:spPr>
        <p:txBody>
          <a:bodyPr wrap="square" rtlCol="0">
            <a:spAutoFit/>
          </a:bodyPr>
          <a:lstStyle/>
          <a:p>
            <a:pPr marL="571500" marR="0" lvl="0" indent="-571500" algn="ctr" defTabSz="457200" rtl="0" eaLnBrk="1" fontAlgn="auto" latinLnBrk="0" hangingPunct="1">
              <a:lnSpc>
                <a:spcPct val="150000"/>
              </a:lnSpc>
              <a:spcBef>
                <a:spcPts val="0"/>
              </a:spcBef>
              <a:spcAft>
                <a:spcPts val="0"/>
              </a:spcAft>
              <a:buClrTx/>
              <a:buSzTx/>
              <a:buFont typeface="+mj-lt"/>
              <a:buAutoNum type="romanUcPeriod"/>
              <a:tabLst/>
              <a:defRPr/>
            </a:pPr>
            <a:r>
              <a:rPr kumimoji="0" lang="en-US" sz="3400" b="0" i="0" u="none" strike="noStrike" kern="1200" cap="none" spc="0" normalizeH="0" baseline="0" noProof="0" dirty="0">
                <a:ln>
                  <a:noFill/>
                </a:ln>
                <a:solidFill>
                  <a:prstClr val="black"/>
                </a:solidFill>
                <a:effectLst/>
                <a:uLnTx/>
                <a:uFillTx/>
                <a:latin typeface="Arial Narrow" panose="020B0606020202030204" pitchFamily="34" charset="0"/>
              </a:rPr>
              <a:t>How Should We Treat the Disorderly?</a:t>
            </a:r>
            <a:endParaRPr kumimoji="0" lang="en-US" sz="3400" i="0" u="none" strike="noStrike" kern="1200" cap="none" spc="0" normalizeH="0" baseline="0" noProof="0" dirty="0">
              <a:ln>
                <a:noFill/>
              </a:ln>
              <a:effectLst/>
              <a:uLnTx/>
              <a:uFillTx/>
              <a:latin typeface="Arial Narrow" panose="020B0606020202030204" pitchFamily="34" charset="0"/>
            </a:endParaRPr>
          </a:p>
        </p:txBody>
      </p:sp>
    </p:spTree>
    <p:extLst>
      <p:ext uri="{BB962C8B-B14F-4D97-AF65-F5344CB8AC3E}">
        <p14:creationId xmlns:p14="http://schemas.microsoft.com/office/powerpoint/2010/main" val="18584566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10" end="10"/>
                                            </p:txEl>
                                          </p:spTgt>
                                        </p:tgtEl>
                                        <p:attrNameLst>
                                          <p:attrName>style.visibility</p:attrName>
                                        </p:attrNameLst>
                                      </p:cBhvr>
                                      <p:to>
                                        <p:strVal val="visible"/>
                                      </p:to>
                                    </p:set>
                                    <p:animEffect transition="in" filter="fade">
                                      <p:cBhvr>
                                        <p:cTn id="7" dur="1000"/>
                                        <p:tgtEl>
                                          <p:spTgt spid="4">
                                            <p:txEl>
                                              <p:pRg st="10" end="10"/>
                                            </p:txEl>
                                          </p:spTgt>
                                        </p:tgtEl>
                                      </p:cBhvr>
                                    </p:animEffect>
                                    <p:anim calcmode="lin" valueType="num">
                                      <p:cBhvr>
                                        <p:cTn id="8" dur="1000" fill="hold"/>
                                        <p:tgtEl>
                                          <p:spTgt spid="4">
                                            <p:txEl>
                                              <p:pRg st="10" end="1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1" end="11"/>
                                            </p:txEl>
                                          </p:spTgt>
                                        </p:tgtEl>
                                        <p:attrNameLst>
                                          <p:attrName>style.visibility</p:attrName>
                                        </p:attrNameLst>
                                      </p:cBhvr>
                                      <p:to>
                                        <p:strVal val="visible"/>
                                      </p:to>
                                    </p:set>
                                    <p:animEffect transition="in" filter="fade">
                                      <p:cBhvr>
                                        <p:cTn id="14" dur="1000"/>
                                        <p:tgtEl>
                                          <p:spTgt spid="4">
                                            <p:txEl>
                                              <p:pRg st="11" end="11"/>
                                            </p:txEl>
                                          </p:spTgt>
                                        </p:tgtEl>
                                      </p:cBhvr>
                                    </p:animEffect>
                                    <p:anim calcmode="lin" valueType="num">
                                      <p:cBhvr>
                                        <p:cTn id="15" dur="1000" fill="hold"/>
                                        <p:tgtEl>
                                          <p:spTgt spid="4">
                                            <p:txEl>
                                              <p:pRg st="11" end="1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12" end="12"/>
                                            </p:txEl>
                                          </p:spTgt>
                                        </p:tgtEl>
                                        <p:attrNameLst>
                                          <p:attrName>style.visibility</p:attrName>
                                        </p:attrNameLst>
                                      </p:cBhvr>
                                      <p:to>
                                        <p:strVal val="visible"/>
                                      </p:to>
                                    </p:set>
                                    <p:animEffect transition="in" filter="fade">
                                      <p:cBhvr>
                                        <p:cTn id="21" dur="1000"/>
                                        <p:tgtEl>
                                          <p:spTgt spid="4">
                                            <p:txEl>
                                              <p:pRg st="12" end="12"/>
                                            </p:txEl>
                                          </p:spTgt>
                                        </p:tgtEl>
                                      </p:cBhvr>
                                    </p:animEffect>
                                    <p:anim calcmode="lin" valueType="num">
                                      <p:cBhvr>
                                        <p:cTn id="22" dur="1000" fill="hold"/>
                                        <p:tgtEl>
                                          <p:spTgt spid="4">
                                            <p:txEl>
                                              <p:pRg st="12" end="1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25283" y="103700"/>
            <a:ext cx="7030528" cy="830997"/>
          </a:xfrm>
          <a:prstGeom prst="rect">
            <a:avLst/>
          </a:prstGeom>
          <a:noFill/>
        </p:spPr>
        <p:txBody>
          <a:bodyPr wrap="square" rtlCol="0">
            <a:spAutoFit/>
          </a:bodyPr>
          <a:lstStyle/>
          <a:p>
            <a:pPr marL="457200" marR="0" lvl="0" indent="-457200" algn="l" defTabSz="457200" rtl="0" eaLnBrk="1" fontAlgn="auto" latinLnBrk="0" hangingPunct="1">
              <a:lnSpc>
                <a:spcPct val="100000"/>
              </a:lnSpc>
              <a:spcBef>
                <a:spcPts val="0"/>
              </a:spcBef>
              <a:spcAft>
                <a:spcPts val="0"/>
              </a:spcAft>
              <a:buClrTx/>
              <a:buSzTx/>
              <a:buFont typeface="+mj-lt"/>
              <a:buAutoNum type="alphaUcPeriod"/>
              <a:tabLst/>
              <a:defRPr/>
            </a:pPr>
            <a:r>
              <a:rPr lang="en-US" sz="2400" b="1" dirty="0">
                <a:solidFill>
                  <a:prstClr val="black"/>
                </a:solidFill>
                <a:latin typeface="Arial Narrow" panose="020B0606020202030204" pitchFamily="34" charset="0"/>
              </a:rPr>
              <a:t>Principles</a:t>
            </a:r>
          </a:p>
          <a:p>
            <a:pPr marL="457200" marR="0" lvl="0" indent="-457200" algn="l" defTabSz="457200" rtl="0" eaLnBrk="1" fontAlgn="auto" latinLnBrk="0" hangingPunct="1">
              <a:lnSpc>
                <a:spcPct val="100000"/>
              </a:lnSpc>
              <a:spcBef>
                <a:spcPts val="0"/>
              </a:spcBef>
              <a:spcAft>
                <a:spcPts val="0"/>
              </a:spcAft>
              <a:buClrTx/>
              <a:buSzTx/>
              <a:buFont typeface="+mj-lt"/>
              <a:buAutoNum type="alphaUcPeriod"/>
              <a:tabLst/>
              <a:defRPr/>
            </a:pPr>
            <a:r>
              <a:rPr lang="en-US" sz="2400" b="1" dirty="0">
                <a:solidFill>
                  <a:prstClr val="black"/>
                </a:solidFill>
                <a:latin typeface="Arial Narrow" panose="020B0606020202030204" pitchFamily="34" charset="0"/>
              </a:rPr>
              <a:t>Application</a:t>
            </a:r>
            <a:endParaRPr lang="en-US" sz="2400" dirty="0">
              <a:solidFill>
                <a:srgbClr val="0070C0"/>
              </a:solidFill>
              <a:latin typeface="Arial Narrow" panose="020B0606020202030204" pitchFamily="34" charset="0"/>
            </a:endParaRPr>
          </a:p>
        </p:txBody>
      </p:sp>
      <p:sp>
        <p:nvSpPr>
          <p:cNvPr id="6" name="TextBox 5"/>
          <p:cNvSpPr txBox="1"/>
          <p:nvPr/>
        </p:nvSpPr>
        <p:spPr>
          <a:xfrm>
            <a:off x="1906056" y="1093318"/>
            <a:ext cx="3334491" cy="5509200"/>
          </a:xfrm>
          <a:prstGeom prst="rect">
            <a:avLst/>
          </a:prstGeom>
          <a:solidFill>
            <a:schemeClr val="bg1"/>
          </a:solidFill>
          <a:ln w="28575">
            <a:solidFill>
              <a:srgbClr val="000000"/>
            </a:solidFill>
          </a:ln>
        </p:spPr>
        <p:txBody>
          <a:bodyPr wrap="square" rtlCol="0">
            <a:spAutoFit/>
          </a:bodyPr>
          <a:lstStyle/>
          <a:p>
            <a:pPr marL="457200" indent="-457200">
              <a:buFont typeface="+mj-lt"/>
              <a:buAutoNum type="arabicPeriod"/>
            </a:pPr>
            <a:r>
              <a:rPr kumimoji="0" lang="en-US" sz="2200" i="1" u="sng" strike="noStrike" kern="1200" cap="none" spc="0" normalizeH="0" baseline="0" noProof="0" dirty="0">
                <a:ln>
                  <a:noFill/>
                </a:ln>
                <a:solidFill>
                  <a:prstClr val="black"/>
                </a:solidFill>
                <a:effectLst/>
                <a:uLnTx/>
                <a:uFillTx/>
                <a:latin typeface="Arial Narrow" panose="020B0606020202030204" pitchFamily="34" charset="0"/>
              </a:rPr>
              <a:t>Demonstrate that you are trying</a:t>
            </a:r>
            <a:r>
              <a:rPr kumimoji="0" lang="en-US" sz="2200" i="1" u="sng" strike="noStrike" kern="1200" cap="none" spc="0" normalizeH="0" noProof="0" dirty="0">
                <a:ln>
                  <a:noFill/>
                </a:ln>
                <a:solidFill>
                  <a:prstClr val="black"/>
                </a:solidFill>
                <a:effectLst/>
                <a:uLnTx/>
                <a:uFillTx/>
                <a:latin typeface="Arial Narrow" panose="020B0606020202030204" pitchFamily="34" charset="0"/>
              </a:rPr>
              <a:t> to save him </a:t>
            </a:r>
            <a:r>
              <a:rPr kumimoji="0" lang="en-US" sz="2200" i="1" u="none" strike="noStrike" kern="1200" cap="none" spc="0" normalizeH="0" noProof="0" dirty="0">
                <a:ln>
                  <a:noFill/>
                </a:ln>
                <a:solidFill>
                  <a:prstClr val="black"/>
                </a:solidFill>
                <a:effectLst/>
                <a:uLnTx/>
                <a:uFillTx/>
                <a:latin typeface="Arial Narrow" panose="020B0606020202030204" pitchFamily="34" charset="0"/>
              </a:rPr>
              <a:t>(Matt. 18:15-17)</a:t>
            </a:r>
          </a:p>
          <a:p>
            <a:pPr marL="457200" indent="-457200">
              <a:buFont typeface="+mj-lt"/>
              <a:buAutoNum type="arabicPeriod"/>
            </a:pPr>
            <a:r>
              <a:rPr lang="en-US" sz="2200" i="1" u="sng" dirty="0">
                <a:solidFill>
                  <a:prstClr val="black"/>
                </a:solidFill>
                <a:latin typeface="Arial Narrow" panose="020B0606020202030204" pitchFamily="34" charset="0"/>
              </a:rPr>
              <a:t>Treat him as a heathen &amp; publican</a:t>
            </a:r>
            <a:r>
              <a:rPr lang="en-US" sz="2200" i="1" dirty="0">
                <a:solidFill>
                  <a:prstClr val="black"/>
                </a:solidFill>
                <a:latin typeface="Arial Narrow" panose="020B0606020202030204" pitchFamily="34" charset="0"/>
              </a:rPr>
              <a:t> (Matt.18:17)</a:t>
            </a:r>
          </a:p>
          <a:p>
            <a:pPr marL="457200" indent="-457200">
              <a:buFont typeface="+mj-lt"/>
              <a:buAutoNum type="arabicPeriod"/>
            </a:pPr>
            <a:r>
              <a:rPr lang="en-US" sz="2200" i="1" u="sng" dirty="0">
                <a:solidFill>
                  <a:prstClr val="black"/>
                </a:solidFill>
                <a:latin typeface="Arial Narrow" panose="020B0606020202030204" pitchFamily="34" charset="0"/>
              </a:rPr>
              <a:t>Avoid him </a:t>
            </a:r>
            <a:r>
              <a:rPr lang="en-US" sz="2200" i="1" dirty="0">
                <a:solidFill>
                  <a:prstClr val="black"/>
                </a:solidFill>
                <a:latin typeface="Arial Narrow" panose="020B0606020202030204" pitchFamily="34" charset="0"/>
              </a:rPr>
              <a:t>(Rom. 16:17)</a:t>
            </a:r>
          </a:p>
          <a:p>
            <a:pPr marL="457200" indent="-457200">
              <a:buFont typeface="+mj-lt"/>
              <a:buAutoNum type="arabicPeriod"/>
            </a:pPr>
            <a:r>
              <a:rPr lang="en-US" sz="2200" i="1" u="sng" dirty="0">
                <a:solidFill>
                  <a:prstClr val="black"/>
                </a:solidFill>
                <a:latin typeface="Arial Narrow" panose="020B0606020202030204" pitchFamily="34" charset="0"/>
              </a:rPr>
              <a:t>Do not associate </a:t>
            </a:r>
            <a:r>
              <a:rPr lang="en-US" sz="2200" i="1" dirty="0">
                <a:solidFill>
                  <a:prstClr val="black"/>
                </a:solidFill>
                <a:latin typeface="Arial Narrow" panose="020B0606020202030204" pitchFamily="34" charset="0"/>
              </a:rPr>
              <a:t>(1 Cor. 5:9, 11; 2 Thess. 3:14)</a:t>
            </a:r>
          </a:p>
          <a:p>
            <a:pPr marL="457200" indent="-457200">
              <a:buFont typeface="+mj-lt"/>
              <a:buAutoNum type="arabicPeriod"/>
            </a:pPr>
            <a:r>
              <a:rPr lang="en-US" sz="2200" i="1" u="sng" dirty="0">
                <a:solidFill>
                  <a:prstClr val="black"/>
                </a:solidFill>
                <a:latin typeface="Arial Narrow" panose="020B0606020202030204" pitchFamily="34" charset="0"/>
              </a:rPr>
              <a:t>Do not treat as an enemy / admonish as brother </a:t>
            </a:r>
            <a:r>
              <a:rPr lang="en-US" sz="2200" i="1" dirty="0">
                <a:solidFill>
                  <a:prstClr val="black"/>
                </a:solidFill>
                <a:latin typeface="Arial Narrow" panose="020B0606020202030204" pitchFamily="34" charset="0"/>
              </a:rPr>
              <a:t>(2 Thess. 3:15)</a:t>
            </a:r>
          </a:p>
          <a:p>
            <a:pPr marL="457200" indent="-457200">
              <a:buFont typeface="+mj-lt"/>
              <a:buAutoNum type="arabicPeriod"/>
            </a:pPr>
            <a:r>
              <a:rPr lang="en-US" sz="2200" i="1" u="sng" dirty="0">
                <a:solidFill>
                  <a:prstClr val="black"/>
                </a:solidFill>
                <a:latin typeface="Arial Narrow" panose="020B0606020202030204" pitchFamily="34" charset="0"/>
              </a:rPr>
              <a:t>Love</a:t>
            </a:r>
            <a:r>
              <a:rPr lang="en-US" sz="2200" i="1" dirty="0">
                <a:solidFill>
                  <a:prstClr val="black"/>
                </a:solidFill>
                <a:latin typeface="Arial Narrow" panose="020B0606020202030204" pitchFamily="34" charset="0"/>
              </a:rPr>
              <a:t> (2 Cor. 2:8)</a:t>
            </a:r>
          </a:p>
          <a:p>
            <a:pPr marL="457200" indent="-457200">
              <a:buFont typeface="+mj-lt"/>
              <a:buAutoNum type="arabicPeriod"/>
            </a:pPr>
            <a:r>
              <a:rPr lang="en-US" sz="2200" i="1" u="sng" dirty="0">
                <a:solidFill>
                  <a:prstClr val="black"/>
                </a:solidFill>
                <a:latin typeface="Arial Narrow" panose="020B0606020202030204" pitchFamily="34" charset="0"/>
              </a:rPr>
              <a:t>Kind</a:t>
            </a:r>
            <a:r>
              <a:rPr lang="en-US" sz="2200" i="1" dirty="0">
                <a:solidFill>
                  <a:prstClr val="black"/>
                </a:solidFill>
                <a:latin typeface="Arial Narrow" panose="020B0606020202030204" pitchFamily="34" charset="0"/>
              </a:rPr>
              <a:t> (Eph. 4:32)</a:t>
            </a:r>
          </a:p>
          <a:p>
            <a:pPr marL="457200" indent="-457200">
              <a:buFont typeface="+mj-lt"/>
              <a:buAutoNum type="arabicPeriod"/>
            </a:pPr>
            <a:r>
              <a:rPr lang="en-US" sz="2200" i="1" u="sng" dirty="0">
                <a:solidFill>
                  <a:prstClr val="black"/>
                </a:solidFill>
                <a:latin typeface="Arial Narrow" panose="020B0606020202030204" pitchFamily="34" charset="0"/>
              </a:rPr>
              <a:t>Seek to restore </a:t>
            </a:r>
            <a:r>
              <a:rPr lang="en-US" sz="2200" i="1" dirty="0">
                <a:solidFill>
                  <a:prstClr val="black"/>
                </a:solidFill>
                <a:latin typeface="Arial Narrow" panose="020B0606020202030204" pitchFamily="34" charset="0"/>
              </a:rPr>
              <a:t>(Gal. 6:1)</a:t>
            </a:r>
          </a:p>
          <a:p>
            <a:pPr marL="457200" indent="-457200">
              <a:buFont typeface="+mj-lt"/>
              <a:buAutoNum type="arabicPeriod"/>
            </a:pPr>
            <a:r>
              <a:rPr lang="en-US" sz="2200" i="1" u="sng" dirty="0">
                <a:solidFill>
                  <a:prstClr val="black"/>
                </a:solidFill>
                <a:latin typeface="Arial Narrow" panose="020B0606020202030204" pitchFamily="34" charset="0"/>
              </a:rPr>
              <a:t>Demonstrate a willingness to forgive </a:t>
            </a:r>
            <a:r>
              <a:rPr lang="en-US" sz="2200" i="1" dirty="0">
                <a:solidFill>
                  <a:prstClr val="black"/>
                </a:solidFill>
                <a:latin typeface="Arial Narrow" panose="020B0606020202030204" pitchFamily="34" charset="0"/>
              </a:rPr>
              <a:t>(Matt. 18:15-17)</a:t>
            </a:r>
            <a:endParaRPr lang="en-US" sz="2200" dirty="0">
              <a:latin typeface="Arial Narrow" panose="020B0606020202030204" pitchFamily="34" charset="0"/>
            </a:endParaRPr>
          </a:p>
        </p:txBody>
      </p:sp>
      <p:sp>
        <p:nvSpPr>
          <p:cNvPr id="2" name="TextBox 1"/>
          <p:cNvSpPr txBox="1"/>
          <p:nvPr/>
        </p:nvSpPr>
        <p:spPr>
          <a:xfrm>
            <a:off x="5486400" y="1315617"/>
            <a:ext cx="3433665" cy="4431983"/>
          </a:xfrm>
          <a:prstGeom prst="rect">
            <a:avLst/>
          </a:prstGeom>
          <a:noFill/>
        </p:spPr>
        <p:txBody>
          <a:bodyPr wrap="square" rtlCol="0">
            <a:spAutoFit/>
          </a:bodyPr>
          <a:lstStyle/>
          <a:p>
            <a:r>
              <a:rPr lang="en-US" sz="2400" b="1" dirty="0">
                <a:latin typeface="Arial Narrow" panose="020B0606020202030204" pitchFamily="34" charset="0"/>
              </a:rPr>
              <a:t>Questions to be Answered</a:t>
            </a:r>
          </a:p>
          <a:p>
            <a:endParaRPr lang="en-US" dirty="0"/>
          </a:p>
          <a:p>
            <a:pPr marL="285750" indent="-285750">
              <a:buFont typeface="Arial" panose="020B0604020202020204" pitchFamily="34" charset="0"/>
              <a:buChar char="•"/>
            </a:pPr>
            <a:r>
              <a:rPr lang="en-US" sz="2400" dirty="0">
                <a:latin typeface="Arial Narrow" panose="020B0606020202030204" pitchFamily="34" charset="0"/>
              </a:rPr>
              <a:t>Does my action violate any of the principles?</a:t>
            </a:r>
          </a:p>
          <a:p>
            <a:pPr marL="285750" indent="-285750">
              <a:buFont typeface="Arial" panose="020B0604020202020204" pitchFamily="34" charset="0"/>
              <a:buChar char="•"/>
            </a:pPr>
            <a:endParaRPr lang="en-US" sz="2400" dirty="0">
              <a:latin typeface="Arial Narrow" panose="020B0606020202030204" pitchFamily="34" charset="0"/>
            </a:endParaRPr>
          </a:p>
          <a:p>
            <a:pPr marL="285750" indent="-285750">
              <a:buFont typeface="Arial" panose="020B0604020202020204" pitchFamily="34" charset="0"/>
              <a:buChar char="•"/>
            </a:pPr>
            <a:r>
              <a:rPr lang="en-US" sz="2400" dirty="0">
                <a:latin typeface="Arial Narrow" panose="020B0606020202030204" pitchFamily="34" charset="0"/>
              </a:rPr>
              <a:t>Does what I want to do – harmonize with these principles?</a:t>
            </a:r>
          </a:p>
          <a:p>
            <a:pPr marL="285750" indent="-285750">
              <a:buFont typeface="Arial" panose="020B0604020202020204" pitchFamily="34" charset="0"/>
              <a:buChar char="•"/>
            </a:pPr>
            <a:endParaRPr lang="en-US" sz="2400" dirty="0">
              <a:latin typeface="Arial Narrow" panose="020B0606020202030204" pitchFamily="34" charset="0"/>
            </a:endParaRPr>
          </a:p>
          <a:p>
            <a:pPr marL="285750" indent="-285750">
              <a:buFont typeface="Arial" panose="020B0604020202020204" pitchFamily="34" charset="0"/>
              <a:buChar char="•"/>
            </a:pPr>
            <a:r>
              <a:rPr lang="en-US" sz="2400" dirty="0">
                <a:latin typeface="Arial Narrow" panose="020B0606020202030204" pitchFamily="34" charset="0"/>
              </a:rPr>
              <a:t>Am I making sure – nothing violates my conscience (Rom. 14:23)?</a:t>
            </a:r>
          </a:p>
        </p:txBody>
      </p:sp>
      <p:sp>
        <p:nvSpPr>
          <p:cNvPr id="3" name="TextBox 2">
            <a:extLst>
              <a:ext uri="{FF2B5EF4-FFF2-40B4-BE49-F238E27FC236}">
                <a16:creationId xmlns:a16="http://schemas.microsoft.com/office/drawing/2014/main" id="{C36CD433-6232-2A39-3EA3-C754383DA42C}"/>
              </a:ext>
            </a:extLst>
          </p:cNvPr>
          <p:cNvSpPr txBox="1"/>
          <p:nvPr/>
        </p:nvSpPr>
        <p:spPr>
          <a:xfrm rot="16200000">
            <a:off x="-2574971" y="3039919"/>
            <a:ext cx="6858003" cy="778162"/>
          </a:xfrm>
          <a:prstGeom prst="rect">
            <a:avLst/>
          </a:prstGeom>
          <a:noFill/>
        </p:spPr>
        <p:txBody>
          <a:bodyPr wrap="square" rtlCol="0">
            <a:spAutoFit/>
          </a:bodyPr>
          <a:lstStyle/>
          <a:p>
            <a:pPr marL="571500" marR="0" lvl="0" indent="-571500" algn="ctr" defTabSz="457200" rtl="0" eaLnBrk="1" fontAlgn="auto" latinLnBrk="0" hangingPunct="1">
              <a:lnSpc>
                <a:spcPct val="150000"/>
              </a:lnSpc>
              <a:spcBef>
                <a:spcPts val="0"/>
              </a:spcBef>
              <a:spcAft>
                <a:spcPts val="0"/>
              </a:spcAft>
              <a:buClrTx/>
              <a:buSzTx/>
              <a:buFont typeface="+mj-lt"/>
              <a:buAutoNum type="romanUcPeriod"/>
              <a:tabLst/>
              <a:defRPr/>
            </a:pPr>
            <a:r>
              <a:rPr kumimoji="0" lang="en-US" sz="3400" b="0" i="0" u="none" strike="noStrike" kern="1200" cap="none" spc="0" normalizeH="0" baseline="0" noProof="0" dirty="0">
                <a:ln>
                  <a:noFill/>
                </a:ln>
                <a:solidFill>
                  <a:prstClr val="black"/>
                </a:solidFill>
                <a:effectLst/>
                <a:uLnTx/>
                <a:uFillTx/>
                <a:latin typeface="Arial Narrow" panose="020B0606020202030204" pitchFamily="34" charset="0"/>
              </a:rPr>
              <a:t>How Should We Treat the Disorderly?</a:t>
            </a:r>
            <a:endParaRPr kumimoji="0" lang="en-US" sz="3400" i="0" u="none" strike="noStrike" kern="1200" cap="none" spc="0" normalizeH="0" baseline="0" noProof="0" dirty="0">
              <a:ln>
                <a:noFill/>
              </a:ln>
              <a:effectLst/>
              <a:uLnTx/>
              <a:uFillTx/>
              <a:latin typeface="Arial Narrow" panose="020B0606020202030204" pitchFamily="34" charset="0"/>
            </a:endParaRPr>
          </a:p>
        </p:txBody>
      </p:sp>
    </p:spTree>
    <p:extLst>
      <p:ext uri="{BB962C8B-B14F-4D97-AF65-F5344CB8AC3E}">
        <p14:creationId xmlns:p14="http://schemas.microsoft.com/office/powerpoint/2010/main" val="233796036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1000"/>
                                        <p:tgtEl>
                                          <p:spTgt spid="2">
                                            <p:txEl>
                                              <p:pRg st="2" end="2"/>
                                            </p:txEl>
                                          </p:spTgt>
                                        </p:tgtEl>
                                      </p:cBhvr>
                                    </p:animEffect>
                                    <p:anim calcmode="lin" valueType="num">
                                      <p:cBhvr>
                                        <p:cTn id="1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fade">
                                      <p:cBhvr>
                                        <p:cTn id="21" dur="1000"/>
                                        <p:tgtEl>
                                          <p:spTgt spid="2">
                                            <p:txEl>
                                              <p:pRg st="4" end="4"/>
                                            </p:txEl>
                                          </p:spTgt>
                                        </p:tgtEl>
                                      </p:cBhvr>
                                    </p:animEffect>
                                    <p:anim calcmode="lin" valueType="num">
                                      <p:cBhvr>
                                        <p:cTn id="22"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xEl>
                                              <p:pRg st="6" end="6"/>
                                            </p:txEl>
                                          </p:spTgt>
                                        </p:tgtEl>
                                        <p:attrNameLst>
                                          <p:attrName>style.visibility</p:attrName>
                                        </p:attrNameLst>
                                      </p:cBhvr>
                                      <p:to>
                                        <p:strVal val="visible"/>
                                      </p:to>
                                    </p:set>
                                    <p:animEffect transition="in" filter="fade">
                                      <p:cBhvr>
                                        <p:cTn id="28" dur="1000"/>
                                        <p:tgtEl>
                                          <p:spTgt spid="2">
                                            <p:txEl>
                                              <p:pRg st="6" end="6"/>
                                            </p:txEl>
                                          </p:spTgt>
                                        </p:tgtEl>
                                      </p:cBhvr>
                                    </p:animEffect>
                                    <p:anim calcmode="lin" valueType="num">
                                      <p:cBhvr>
                                        <p:cTn id="29"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25283" y="103700"/>
            <a:ext cx="7030528" cy="830997"/>
          </a:xfrm>
          <a:prstGeom prst="rect">
            <a:avLst/>
          </a:prstGeom>
          <a:noFill/>
        </p:spPr>
        <p:txBody>
          <a:bodyPr wrap="square" rtlCol="0">
            <a:spAutoFit/>
          </a:bodyPr>
          <a:lstStyle/>
          <a:p>
            <a:pPr marL="457200" marR="0" lvl="0" indent="-457200" algn="l" defTabSz="457200" rtl="0" eaLnBrk="1" fontAlgn="auto" latinLnBrk="0" hangingPunct="1">
              <a:lnSpc>
                <a:spcPct val="100000"/>
              </a:lnSpc>
              <a:spcBef>
                <a:spcPts val="0"/>
              </a:spcBef>
              <a:spcAft>
                <a:spcPts val="0"/>
              </a:spcAft>
              <a:buClrTx/>
              <a:buSzTx/>
              <a:buFont typeface="+mj-lt"/>
              <a:buAutoNum type="alphaUcPeriod"/>
              <a:tabLst/>
              <a:defRPr/>
            </a:pPr>
            <a:r>
              <a:rPr lang="en-US" sz="2400" b="1" dirty="0">
                <a:solidFill>
                  <a:prstClr val="black"/>
                </a:solidFill>
                <a:latin typeface="Arial Narrow" panose="020B0606020202030204" pitchFamily="34" charset="0"/>
              </a:rPr>
              <a:t>Principles</a:t>
            </a:r>
          </a:p>
          <a:p>
            <a:pPr marL="457200" marR="0" lvl="0" indent="-457200" algn="l" defTabSz="457200" rtl="0" eaLnBrk="1" fontAlgn="auto" latinLnBrk="0" hangingPunct="1">
              <a:lnSpc>
                <a:spcPct val="100000"/>
              </a:lnSpc>
              <a:spcBef>
                <a:spcPts val="0"/>
              </a:spcBef>
              <a:spcAft>
                <a:spcPts val="0"/>
              </a:spcAft>
              <a:buClrTx/>
              <a:buSzTx/>
              <a:buFont typeface="+mj-lt"/>
              <a:buAutoNum type="alphaUcPeriod"/>
              <a:tabLst/>
              <a:defRPr/>
            </a:pPr>
            <a:r>
              <a:rPr lang="en-US" sz="2400" b="1" dirty="0">
                <a:solidFill>
                  <a:prstClr val="black"/>
                </a:solidFill>
                <a:latin typeface="Arial Narrow" panose="020B0606020202030204" pitchFamily="34" charset="0"/>
              </a:rPr>
              <a:t>Application</a:t>
            </a:r>
            <a:endParaRPr lang="en-US" sz="2400" dirty="0">
              <a:solidFill>
                <a:srgbClr val="0070C0"/>
              </a:solidFill>
              <a:latin typeface="Arial Narrow" panose="020B0606020202030204" pitchFamily="34" charset="0"/>
            </a:endParaRPr>
          </a:p>
        </p:txBody>
      </p:sp>
      <p:sp>
        <p:nvSpPr>
          <p:cNvPr id="6" name="TextBox 5"/>
          <p:cNvSpPr txBox="1"/>
          <p:nvPr/>
        </p:nvSpPr>
        <p:spPr>
          <a:xfrm>
            <a:off x="1906056" y="1093318"/>
            <a:ext cx="3334491" cy="5509200"/>
          </a:xfrm>
          <a:prstGeom prst="rect">
            <a:avLst/>
          </a:prstGeom>
          <a:solidFill>
            <a:schemeClr val="bg1"/>
          </a:solidFill>
          <a:ln w="28575">
            <a:solidFill>
              <a:srgbClr val="000000"/>
            </a:solidFill>
          </a:ln>
        </p:spPr>
        <p:txBody>
          <a:bodyPr wrap="square" rtlCol="0">
            <a:spAutoFit/>
          </a:bodyPr>
          <a:lstStyle/>
          <a:p>
            <a:pPr marL="457200" indent="-457200">
              <a:buFont typeface="+mj-lt"/>
              <a:buAutoNum type="arabicPeriod"/>
            </a:pPr>
            <a:r>
              <a:rPr kumimoji="0" lang="en-US" sz="2200" i="1" u="sng" strike="noStrike" kern="1200" cap="none" spc="0" normalizeH="0" baseline="0" noProof="0" dirty="0">
                <a:ln>
                  <a:noFill/>
                </a:ln>
                <a:solidFill>
                  <a:prstClr val="black"/>
                </a:solidFill>
                <a:effectLst/>
                <a:uLnTx/>
                <a:uFillTx/>
                <a:latin typeface="Arial Narrow" panose="020B0606020202030204" pitchFamily="34" charset="0"/>
              </a:rPr>
              <a:t>Demonstrate that you are trying</a:t>
            </a:r>
            <a:r>
              <a:rPr kumimoji="0" lang="en-US" sz="2200" i="1" u="sng" strike="noStrike" kern="1200" cap="none" spc="0" normalizeH="0" noProof="0" dirty="0">
                <a:ln>
                  <a:noFill/>
                </a:ln>
                <a:solidFill>
                  <a:prstClr val="black"/>
                </a:solidFill>
                <a:effectLst/>
                <a:uLnTx/>
                <a:uFillTx/>
                <a:latin typeface="Arial Narrow" panose="020B0606020202030204" pitchFamily="34" charset="0"/>
              </a:rPr>
              <a:t> to save him </a:t>
            </a:r>
            <a:r>
              <a:rPr kumimoji="0" lang="en-US" sz="2200" i="1" u="none" strike="noStrike" kern="1200" cap="none" spc="0" normalizeH="0" noProof="0" dirty="0">
                <a:ln>
                  <a:noFill/>
                </a:ln>
                <a:solidFill>
                  <a:prstClr val="black"/>
                </a:solidFill>
                <a:effectLst/>
                <a:uLnTx/>
                <a:uFillTx/>
                <a:latin typeface="Arial Narrow" panose="020B0606020202030204" pitchFamily="34" charset="0"/>
              </a:rPr>
              <a:t>(Matt. 18:15-17)</a:t>
            </a:r>
          </a:p>
          <a:p>
            <a:pPr marL="457200" indent="-457200">
              <a:buFont typeface="+mj-lt"/>
              <a:buAutoNum type="arabicPeriod"/>
            </a:pPr>
            <a:r>
              <a:rPr lang="en-US" sz="2200" i="1" u="sng" dirty="0">
                <a:solidFill>
                  <a:prstClr val="black"/>
                </a:solidFill>
                <a:latin typeface="Arial Narrow" panose="020B0606020202030204" pitchFamily="34" charset="0"/>
              </a:rPr>
              <a:t>Treat him as a heathen &amp; publican</a:t>
            </a:r>
            <a:r>
              <a:rPr lang="en-US" sz="2200" i="1" dirty="0">
                <a:solidFill>
                  <a:prstClr val="black"/>
                </a:solidFill>
                <a:latin typeface="Arial Narrow" panose="020B0606020202030204" pitchFamily="34" charset="0"/>
              </a:rPr>
              <a:t> (Matt.18:17)</a:t>
            </a:r>
          </a:p>
          <a:p>
            <a:pPr marL="457200" indent="-457200">
              <a:buFont typeface="+mj-lt"/>
              <a:buAutoNum type="arabicPeriod"/>
            </a:pPr>
            <a:r>
              <a:rPr lang="en-US" sz="2200" i="1" u="sng" dirty="0">
                <a:solidFill>
                  <a:prstClr val="black"/>
                </a:solidFill>
                <a:latin typeface="Arial Narrow" panose="020B0606020202030204" pitchFamily="34" charset="0"/>
              </a:rPr>
              <a:t>Avoid him </a:t>
            </a:r>
            <a:r>
              <a:rPr lang="en-US" sz="2200" i="1" dirty="0">
                <a:solidFill>
                  <a:prstClr val="black"/>
                </a:solidFill>
                <a:latin typeface="Arial Narrow" panose="020B0606020202030204" pitchFamily="34" charset="0"/>
              </a:rPr>
              <a:t>(Rom. 16:17)</a:t>
            </a:r>
          </a:p>
          <a:p>
            <a:pPr marL="457200" indent="-457200">
              <a:buFont typeface="+mj-lt"/>
              <a:buAutoNum type="arabicPeriod"/>
            </a:pPr>
            <a:r>
              <a:rPr lang="en-US" sz="2200" i="1" u="sng" dirty="0">
                <a:solidFill>
                  <a:prstClr val="black"/>
                </a:solidFill>
                <a:latin typeface="Arial Narrow" panose="020B0606020202030204" pitchFamily="34" charset="0"/>
              </a:rPr>
              <a:t>Do not associate </a:t>
            </a:r>
            <a:r>
              <a:rPr lang="en-US" sz="2200" i="1" dirty="0">
                <a:solidFill>
                  <a:prstClr val="black"/>
                </a:solidFill>
                <a:latin typeface="Arial Narrow" panose="020B0606020202030204" pitchFamily="34" charset="0"/>
              </a:rPr>
              <a:t>(1 Cor. 5:9, 11; 2 Thess. 3:14)</a:t>
            </a:r>
          </a:p>
          <a:p>
            <a:pPr marL="457200" indent="-457200">
              <a:buFont typeface="+mj-lt"/>
              <a:buAutoNum type="arabicPeriod"/>
            </a:pPr>
            <a:r>
              <a:rPr lang="en-US" sz="2200" i="1" u="sng" dirty="0">
                <a:solidFill>
                  <a:prstClr val="black"/>
                </a:solidFill>
                <a:latin typeface="Arial Narrow" panose="020B0606020202030204" pitchFamily="34" charset="0"/>
              </a:rPr>
              <a:t>Do not treat as an enemy / admonish as brother </a:t>
            </a:r>
            <a:r>
              <a:rPr lang="en-US" sz="2200" i="1" dirty="0">
                <a:solidFill>
                  <a:prstClr val="black"/>
                </a:solidFill>
                <a:latin typeface="Arial Narrow" panose="020B0606020202030204" pitchFamily="34" charset="0"/>
              </a:rPr>
              <a:t>(2 Thess. 3:15)</a:t>
            </a:r>
          </a:p>
          <a:p>
            <a:pPr marL="457200" indent="-457200">
              <a:buFont typeface="+mj-lt"/>
              <a:buAutoNum type="arabicPeriod"/>
            </a:pPr>
            <a:r>
              <a:rPr lang="en-US" sz="2200" i="1" u="sng" dirty="0">
                <a:solidFill>
                  <a:prstClr val="black"/>
                </a:solidFill>
                <a:latin typeface="Arial Narrow" panose="020B0606020202030204" pitchFamily="34" charset="0"/>
              </a:rPr>
              <a:t>Love</a:t>
            </a:r>
            <a:r>
              <a:rPr lang="en-US" sz="2200" i="1" dirty="0">
                <a:solidFill>
                  <a:prstClr val="black"/>
                </a:solidFill>
                <a:latin typeface="Arial Narrow" panose="020B0606020202030204" pitchFamily="34" charset="0"/>
              </a:rPr>
              <a:t> (2 Cor. 2:8)</a:t>
            </a:r>
          </a:p>
          <a:p>
            <a:pPr marL="457200" indent="-457200">
              <a:buFont typeface="+mj-lt"/>
              <a:buAutoNum type="arabicPeriod"/>
            </a:pPr>
            <a:r>
              <a:rPr lang="en-US" sz="2200" i="1" u="sng" dirty="0">
                <a:solidFill>
                  <a:prstClr val="black"/>
                </a:solidFill>
                <a:latin typeface="Arial Narrow" panose="020B0606020202030204" pitchFamily="34" charset="0"/>
              </a:rPr>
              <a:t>Kind</a:t>
            </a:r>
            <a:r>
              <a:rPr lang="en-US" sz="2200" i="1" dirty="0">
                <a:solidFill>
                  <a:prstClr val="black"/>
                </a:solidFill>
                <a:latin typeface="Arial Narrow" panose="020B0606020202030204" pitchFamily="34" charset="0"/>
              </a:rPr>
              <a:t> (Eph. 4:32)</a:t>
            </a:r>
          </a:p>
          <a:p>
            <a:pPr marL="457200" indent="-457200">
              <a:buFont typeface="+mj-lt"/>
              <a:buAutoNum type="arabicPeriod"/>
            </a:pPr>
            <a:r>
              <a:rPr lang="en-US" sz="2200" i="1" u="sng" dirty="0">
                <a:solidFill>
                  <a:prstClr val="black"/>
                </a:solidFill>
                <a:latin typeface="Arial Narrow" panose="020B0606020202030204" pitchFamily="34" charset="0"/>
              </a:rPr>
              <a:t>Seek to restore </a:t>
            </a:r>
            <a:r>
              <a:rPr lang="en-US" sz="2200" i="1" dirty="0">
                <a:solidFill>
                  <a:prstClr val="black"/>
                </a:solidFill>
                <a:latin typeface="Arial Narrow" panose="020B0606020202030204" pitchFamily="34" charset="0"/>
              </a:rPr>
              <a:t>(Gal. 6:1)</a:t>
            </a:r>
          </a:p>
          <a:p>
            <a:pPr marL="457200" indent="-457200">
              <a:buFont typeface="+mj-lt"/>
              <a:buAutoNum type="arabicPeriod"/>
            </a:pPr>
            <a:r>
              <a:rPr lang="en-US" sz="2200" i="1" u="sng" dirty="0">
                <a:solidFill>
                  <a:prstClr val="black"/>
                </a:solidFill>
                <a:latin typeface="Arial Narrow" panose="020B0606020202030204" pitchFamily="34" charset="0"/>
              </a:rPr>
              <a:t>Demonstrate a willingness to forgive </a:t>
            </a:r>
            <a:r>
              <a:rPr lang="en-US" sz="2200" i="1" dirty="0">
                <a:solidFill>
                  <a:prstClr val="black"/>
                </a:solidFill>
                <a:latin typeface="Arial Narrow" panose="020B0606020202030204" pitchFamily="34" charset="0"/>
              </a:rPr>
              <a:t>(Matt. 18:15-17)</a:t>
            </a:r>
            <a:endParaRPr lang="en-US" sz="2200" dirty="0">
              <a:latin typeface="Arial Narrow" panose="020B0606020202030204" pitchFamily="34" charset="0"/>
            </a:endParaRPr>
          </a:p>
        </p:txBody>
      </p:sp>
      <p:sp>
        <p:nvSpPr>
          <p:cNvPr id="2" name="TextBox 1"/>
          <p:cNvSpPr txBox="1"/>
          <p:nvPr/>
        </p:nvSpPr>
        <p:spPr>
          <a:xfrm>
            <a:off x="5486400" y="1315617"/>
            <a:ext cx="3433665" cy="4062651"/>
          </a:xfrm>
          <a:prstGeom prst="rect">
            <a:avLst/>
          </a:prstGeom>
          <a:noFill/>
        </p:spPr>
        <p:txBody>
          <a:bodyPr wrap="square" rtlCol="0">
            <a:spAutoFit/>
          </a:bodyPr>
          <a:lstStyle/>
          <a:p>
            <a:pPr algn="ctr"/>
            <a:r>
              <a:rPr lang="en-US" sz="2400" b="1" dirty="0">
                <a:latin typeface="Arial Narrow" panose="020B0606020202030204" pitchFamily="34" charset="0"/>
              </a:rPr>
              <a:t>Situation:</a:t>
            </a:r>
          </a:p>
          <a:p>
            <a:endParaRPr lang="en-US" dirty="0"/>
          </a:p>
          <a:p>
            <a:r>
              <a:rPr lang="en-US" sz="2400" dirty="0">
                <a:latin typeface="Arial Narrow" panose="020B0606020202030204" pitchFamily="34" charset="0"/>
              </a:rPr>
              <a:t>Run into one from whom we have withdrawn at the grocery /mall:</a:t>
            </a:r>
          </a:p>
          <a:p>
            <a:endParaRPr lang="en-US" sz="2400" dirty="0">
              <a:latin typeface="Arial Narrow" panose="020B0606020202030204" pitchFamily="34" charset="0"/>
            </a:endParaRPr>
          </a:p>
          <a:p>
            <a:r>
              <a:rPr lang="en-US" sz="2400" dirty="0">
                <a:latin typeface="Arial Narrow" panose="020B0606020202030204" pitchFamily="34" charset="0"/>
              </a:rPr>
              <a:t>Seek to avoid him?</a:t>
            </a:r>
          </a:p>
          <a:p>
            <a:endParaRPr lang="en-US" sz="2400" dirty="0">
              <a:latin typeface="Arial Narrow" panose="020B0606020202030204" pitchFamily="34" charset="0"/>
            </a:endParaRPr>
          </a:p>
          <a:p>
            <a:r>
              <a:rPr lang="en-US" sz="2400" dirty="0">
                <a:latin typeface="Arial Narrow" panose="020B0606020202030204" pitchFamily="34" charset="0"/>
              </a:rPr>
              <a:t>Refuse to speak to him?</a:t>
            </a:r>
          </a:p>
          <a:p>
            <a:endParaRPr lang="en-US" sz="2400" dirty="0">
              <a:latin typeface="Arial Narrow" panose="020B0606020202030204" pitchFamily="34" charset="0"/>
            </a:endParaRPr>
          </a:p>
          <a:p>
            <a:r>
              <a:rPr lang="en-US" sz="2400" dirty="0">
                <a:latin typeface="Arial Narrow" panose="020B0606020202030204" pitchFamily="34" charset="0"/>
              </a:rPr>
              <a:t>Try not let him see you?</a:t>
            </a:r>
          </a:p>
        </p:txBody>
      </p:sp>
      <p:sp>
        <p:nvSpPr>
          <p:cNvPr id="3" name="TextBox 2">
            <a:extLst>
              <a:ext uri="{FF2B5EF4-FFF2-40B4-BE49-F238E27FC236}">
                <a16:creationId xmlns:a16="http://schemas.microsoft.com/office/drawing/2014/main" id="{7661EC34-CA5A-F56E-F8AE-F6146D3CBBD2}"/>
              </a:ext>
            </a:extLst>
          </p:cNvPr>
          <p:cNvSpPr txBox="1"/>
          <p:nvPr/>
        </p:nvSpPr>
        <p:spPr>
          <a:xfrm rot="16200000">
            <a:off x="-2574971" y="3039919"/>
            <a:ext cx="6858003" cy="778162"/>
          </a:xfrm>
          <a:prstGeom prst="rect">
            <a:avLst/>
          </a:prstGeom>
          <a:noFill/>
        </p:spPr>
        <p:txBody>
          <a:bodyPr wrap="square" rtlCol="0">
            <a:spAutoFit/>
          </a:bodyPr>
          <a:lstStyle/>
          <a:p>
            <a:pPr marL="571500" marR="0" lvl="0" indent="-571500" algn="ctr" defTabSz="457200" rtl="0" eaLnBrk="1" fontAlgn="auto" latinLnBrk="0" hangingPunct="1">
              <a:lnSpc>
                <a:spcPct val="150000"/>
              </a:lnSpc>
              <a:spcBef>
                <a:spcPts val="0"/>
              </a:spcBef>
              <a:spcAft>
                <a:spcPts val="0"/>
              </a:spcAft>
              <a:buClrTx/>
              <a:buSzTx/>
              <a:buFont typeface="+mj-lt"/>
              <a:buAutoNum type="romanUcPeriod"/>
              <a:tabLst/>
              <a:defRPr/>
            </a:pPr>
            <a:r>
              <a:rPr kumimoji="0" lang="en-US" sz="3400" b="0" i="0" u="none" strike="noStrike" kern="1200" cap="none" spc="0" normalizeH="0" baseline="0" noProof="0" dirty="0">
                <a:ln>
                  <a:noFill/>
                </a:ln>
                <a:solidFill>
                  <a:prstClr val="black"/>
                </a:solidFill>
                <a:effectLst/>
                <a:uLnTx/>
                <a:uFillTx/>
                <a:latin typeface="Arial Narrow" panose="020B0606020202030204" pitchFamily="34" charset="0"/>
              </a:rPr>
              <a:t>How Should We Treat the Disorderly?</a:t>
            </a:r>
            <a:endParaRPr kumimoji="0" lang="en-US" sz="3400" i="0" u="none" strike="noStrike" kern="1200" cap="none" spc="0" normalizeH="0" baseline="0" noProof="0" dirty="0">
              <a:ln>
                <a:noFill/>
              </a:ln>
              <a:effectLst/>
              <a:uLnTx/>
              <a:uFillTx/>
              <a:latin typeface="Arial Narrow" panose="020B0606020202030204" pitchFamily="34" charset="0"/>
            </a:endParaRPr>
          </a:p>
        </p:txBody>
      </p:sp>
    </p:spTree>
    <p:extLst>
      <p:ext uri="{BB962C8B-B14F-4D97-AF65-F5344CB8AC3E}">
        <p14:creationId xmlns:p14="http://schemas.microsoft.com/office/powerpoint/2010/main" val="41293648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25283" y="103700"/>
            <a:ext cx="7030528" cy="830997"/>
          </a:xfrm>
          <a:prstGeom prst="rect">
            <a:avLst/>
          </a:prstGeom>
          <a:noFill/>
        </p:spPr>
        <p:txBody>
          <a:bodyPr wrap="square" rtlCol="0">
            <a:spAutoFit/>
          </a:bodyPr>
          <a:lstStyle/>
          <a:p>
            <a:pPr marL="457200" marR="0" lvl="0" indent="-457200" algn="l" defTabSz="457200" rtl="0" eaLnBrk="1" fontAlgn="auto" latinLnBrk="0" hangingPunct="1">
              <a:lnSpc>
                <a:spcPct val="100000"/>
              </a:lnSpc>
              <a:spcBef>
                <a:spcPts val="0"/>
              </a:spcBef>
              <a:spcAft>
                <a:spcPts val="0"/>
              </a:spcAft>
              <a:buClrTx/>
              <a:buSzTx/>
              <a:buFont typeface="+mj-lt"/>
              <a:buAutoNum type="alphaUcPeriod"/>
              <a:tabLst/>
              <a:defRPr/>
            </a:pPr>
            <a:r>
              <a:rPr lang="en-US" sz="2400" b="1" dirty="0">
                <a:solidFill>
                  <a:prstClr val="black"/>
                </a:solidFill>
                <a:latin typeface="Arial Narrow" panose="020B0606020202030204" pitchFamily="34" charset="0"/>
              </a:rPr>
              <a:t>Principles</a:t>
            </a:r>
          </a:p>
          <a:p>
            <a:pPr marL="457200" marR="0" lvl="0" indent="-457200" algn="l" defTabSz="457200" rtl="0" eaLnBrk="1" fontAlgn="auto" latinLnBrk="0" hangingPunct="1">
              <a:lnSpc>
                <a:spcPct val="100000"/>
              </a:lnSpc>
              <a:spcBef>
                <a:spcPts val="0"/>
              </a:spcBef>
              <a:spcAft>
                <a:spcPts val="0"/>
              </a:spcAft>
              <a:buClrTx/>
              <a:buSzTx/>
              <a:buFont typeface="+mj-lt"/>
              <a:buAutoNum type="alphaUcPeriod"/>
              <a:tabLst/>
              <a:defRPr/>
            </a:pPr>
            <a:r>
              <a:rPr lang="en-US" sz="2400" b="1" dirty="0">
                <a:solidFill>
                  <a:prstClr val="black"/>
                </a:solidFill>
                <a:latin typeface="Arial Narrow" panose="020B0606020202030204" pitchFamily="34" charset="0"/>
              </a:rPr>
              <a:t>Application</a:t>
            </a:r>
            <a:endParaRPr lang="en-US" sz="2400" dirty="0">
              <a:solidFill>
                <a:srgbClr val="0070C0"/>
              </a:solidFill>
              <a:latin typeface="Arial Narrow" panose="020B0606020202030204" pitchFamily="34" charset="0"/>
            </a:endParaRPr>
          </a:p>
        </p:txBody>
      </p:sp>
      <p:sp>
        <p:nvSpPr>
          <p:cNvPr id="6" name="TextBox 5"/>
          <p:cNvSpPr txBox="1"/>
          <p:nvPr/>
        </p:nvSpPr>
        <p:spPr>
          <a:xfrm>
            <a:off x="1906056" y="1093318"/>
            <a:ext cx="3334491" cy="5509200"/>
          </a:xfrm>
          <a:prstGeom prst="rect">
            <a:avLst/>
          </a:prstGeom>
          <a:solidFill>
            <a:schemeClr val="bg1"/>
          </a:solidFill>
          <a:ln w="28575">
            <a:solidFill>
              <a:srgbClr val="000000"/>
            </a:solidFill>
          </a:ln>
        </p:spPr>
        <p:txBody>
          <a:bodyPr wrap="square" rtlCol="0">
            <a:spAutoFit/>
          </a:bodyPr>
          <a:lstStyle/>
          <a:p>
            <a:pPr marL="457200" indent="-457200">
              <a:buFont typeface="+mj-lt"/>
              <a:buAutoNum type="arabicPeriod"/>
            </a:pPr>
            <a:r>
              <a:rPr kumimoji="0" lang="en-US" sz="2200" i="1" u="sng" strike="noStrike" kern="1200" cap="none" spc="0" normalizeH="0" baseline="0" noProof="0" dirty="0">
                <a:ln>
                  <a:noFill/>
                </a:ln>
                <a:solidFill>
                  <a:prstClr val="black"/>
                </a:solidFill>
                <a:effectLst/>
                <a:uLnTx/>
                <a:uFillTx/>
                <a:latin typeface="Arial Narrow" panose="020B0606020202030204" pitchFamily="34" charset="0"/>
              </a:rPr>
              <a:t>Demonstrate that you are trying</a:t>
            </a:r>
            <a:r>
              <a:rPr kumimoji="0" lang="en-US" sz="2200" i="1" u="sng" strike="noStrike" kern="1200" cap="none" spc="0" normalizeH="0" noProof="0" dirty="0">
                <a:ln>
                  <a:noFill/>
                </a:ln>
                <a:solidFill>
                  <a:prstClr val="black"/>
                </a:solidFill>
                <a:effectLst/>
                <a:uLnTx/>
                <a:uFillTx/>
                <a:latin typeface="Arial Narrow" panose="020B0606020202030204" pitchFamily="34" charset="0"/>
              </a:rPr>
              <a:t> to save him </a:t>
            </a:r>
            <a:r>
              <a:rPr kumimoji="0" lang="en-US" sz="2200" i="1" u="none" strike="noStrike" kern="1200" cap="none" spc="0" normalizeH="0" noProof="0" dirty="0">
                <a:ln>
                  <a:noFill/>
                </a:ln>
                <a:solidFill>
                  <a:prstClr val="black"/>
                </a:solidFill>
                <a:effectLst/>
                <a:uLnTx/>
                <a:uFillTx/>
                <a:latin typeface="Arial Narrow" panose="020B0606020202030204" pitchFamily="34" charset="0"/>
              </a:rPr>
              <a:t>(Matt. 18:15-17)</a:t>
            </a:r>
          </a:p>
          <a:p>
            <a:pPr marL="457200" indent="-457200">
              <a:buFont typeface="+mj-lt"/>
              <a:buAutoNum type="arabicPeriod"/>
            </a:pPr>
            <a:r>
              <a:rPr lang="en-US" sz="2200" i="1" u="sng" dirty="0">
                <a:solidFill>
                  <a:prstClr val="black"/>
                </a:solidFill>
                <a:latin typeface="Arial Narrow" panose="020B0606020202030204" pitchFamily="34" charset="0"/>
              </a:rPr>
              <a:t>Treat him as a heathen &amp; publican</a:t>
            </a:r>
            <a:r>
              <a:rPr lang="en-US" sz="2200" i="1" dirty="0">
                <a:solidFill>
                  <a:prstClr val="black"/>
                </a:solidFill>
                <a:latin typeface="Arial Narrow" panose="020B0606020202030204" pitchFamily="34" charset="0"/>
              </a:rPr>
              <a:t> (Matt.18:17)</a:t>
            </a:r>
          </a:p>
          <a:p>
            <a:pPr marL="457200" indent="-457200">
              <a:buFont typeface="+mj-lt"/>
              <a:buAutoNum type="arabicPeriod"/>
            </a:pPr>
            <a:r>
              <a:rPr lang="en-US" sz="2200" i="1" u="sng" dirty="0">
                <a:solidFill>
                  <a:prstClr val="black"/>
                </a:solidFill>
                <a:latin typeface="Arial Narrow" panose="020B0606020202030204" pitchFamily="34" charset="0"/>
              </a:rPr>
              <a:t>Avoid him </a:t>
            </a:r>
            <a:r>
              <a:rPr lang="en-US" sz="2200" i="1" dirty="0">
                <a:solidFill>
                  <a:prstClr val="black"/>
                </a:solidFill>
                <a:latin typeface="Arial Narrow" panose="020B0606020202030204" pitchFamily="34" charset="0"/>
              </a:rPr>
              <a:t>(Rom. 16:17)</a:t>
            </a:r>
          </a:p>
          <a:p>
            <a:pPr marL="457200" indent="-457200">
              <a:buFont typeface="+mj-lt"/>
              <a:buAutoNum type="arabicPeriod"/>
            </a:pPr>
            <a:r>
              <a:rPr lang="en-US" sz="2200" i="1" u="sng" dirty="0">
                <a:solidFill>
                  <a:prstClr val="black"/>
                </a:solidFill>
                <a:latin typeface="Arial Narrow" panose="020B0606020202030204" pitchFamily="34" charset="0"/>
              </a:rPr>
              <a:t>Do not associate </a:t>
            </a:r>
            <a:r>
              <a:rPr lang="en-US" sz="2200" i="1" dirty="0">
                <a:solidFill>
                  <a:prstClr val="black"/>
                </a:solidFill>
                <a:latin typeface="Arial Narrow" panose="020B0606020202030204" pitchFamily="34" charset="0"/>
              </a:rPr>
              <a:t>(1 Cor. 5:9, 11; 2 Thess. 3:14)</a:t>
            </a:r>
          </a:p>
          <a:p>
            <a:pPr marL="457200" indent="-457200">
              <a:buFont typeface="+mj-lt"/>
              <a:buAutoNum type="arabicPeriod"/>
            </a:pPr>
            <a:r>
              <a:rPr lang="en-US" sz="2200" i="1" u="sng" dirty="0">
                <a:solidFill>
                  <a:prstClr val="black"/>
                </a:solidFill>
                <a:latin typeface="Arial Narrow" panose="020B0606020202030204" pitchFamily="34" charset="0"/>
              </a:rPr>
              <a:t>Do not treat as an enemy / admonish as brother </a:t>
            </a:r>
            <a:r>
              <a:rPr lang="en-US" sz="2200" i="1" dirty="0">
                <a:solidFill>
                  <a:prstClr val="black"/>
                </a:solidFill>
                <a:latin typeface="Arial Narrow" panose="020B0606020202030204" pitchFamily="34" charset="0"/>
              </a:rPr>
              <a:t>(2 Thess. 3:15)</a:t>
            </a:r>
          </a:p>
          <a:p>
            <a:pPr marL="457200" indent="-457200">
              <a:buFont typeface="+mj-lt"/>
              <a:buAutoNum type="arabicPeriod"/>
            </a:pPr>
            <a:r>
              <a:rPr lang="en-US" sz="2200" i="1" u="sng" dirty="0">
                <a:solidFill>
                  <a:prstClr val="black"/>
                </a:solidFill>
                <a:latin typeface="Arial Narrow" panose="020B0606020202030204" pitchFamily="34" charset="0"/>
              </a:rPr>
              <a:t>Love</a:t>
            </a:r>
            <a:r>
              <a:rPr lang="en-US" sz="2200" i="1" dirty="0">
                <a:solidFill>
                  <a:prstClr val="black"/>
                </a:solidFill>
                <a:latin typeface="Arial Narrow" panose="020B0606020202030204" pitchFamily="34" charset="0"/>
              </a:rPr>
              <a:t> (2 Cor. 2:8)</a:t>
            </a:r>
          </a:p>
          <a:p>
            <a:pPr marL="457200" indent="-457200">
              <a:buFont typeface="+mj-lt"/>
              <a:buAutoNum type="arabicPeriod"/>
            </a:pPr>
            <a:r>
              <a:rPr lang="en-US" sz="2200" i="1" u="sng" dirty="0">
                <a:solidFill>
                  <a:prstClr val="black"/>
                </a:solidFill>
                <a:latin typeface="Arial Narrow" panose="020B0606020202030204" pitchFamily="34" charset="0"/>
              </a:rPr>
              <a:t>Kind</a:t>
            </a:r>
            <a:r>
              <a:rPr lang="en-US" sz="2200" i="1" dirty="0">
                <a:solidFill>
                  <a:prstClr val="black"/>
                </a:solidFill>
                <a:latin typeface="Arial Narrow" panose="020B0606020202030204" pitchFamily="34" charset="0"/>
              </a:rPr>
              <a:t> (Eph. 4:32)</a:t>
            </a:r>
          </a:p>
          <a:p>
            <a:pPr marL="457200" indent="-457200">
              <a:buFont typeface="+mj-lt"/>
              <a:buAutoNum type="arabicPeriod"/>
            </a:pPr>
            <a:r>
              <a:rPr lang="en-US" sz="2200" i="1" u="sng" dirty="0">
                <a:solidFill>
                  <a:prstClr val="black"/>
                </a:solidFill>
                <a:latin typeface="Arial Narrow" panose="020B0606020202030204" pitchFamily="34" charset="0"/>
              </a:rPr>
              <a:t>Seek to restore </a:t>
            </a:r>
            <a:r>
              <a:rPr lang="en-US" sz="2200" i="1" dirty="0">
                <a:solidFill>
                  <a:prstClr val="black"/>
                </a:solidFill>
                <a:latin typeface="Arial Narrow" panose="020B0606020202030204" pitchFamily="34" charset="0"/>
              </a:rPr>
              <a:t>(Gal. 6:1)</a:t>
            </a:r>
          </a:p>
          <a:p>
            <a:pPr marL="457200" indent="-457200">
              <a:buFont typeface="+mj-lt"/>
              <a:buAutoNum type="arabicPeriod"/>
            </a:pPr>
            <a:r>
              <a:rPr lang="en-US" sz="2200" i="1" u="sng" dirty="0">
                <a:solidFill>
                  <a:prstClr val="black"/>
                </a:solidFill>
                <a:latin typeface="Arial Narrow" panose="020B0606020202030204" pitchFamily="34" charset="0"/>
              </a:rPr>
              <a:t>Demonstrate a willingness to forgive </a:t>
            </a:r>
            <a:r>
              <a:rPr lang="en-US" sz="2200" i="1" dirty="0">
                <a:solidFill>
                  <a:prstClr val="black"/>
                </a:solidFill>
                <a:latin typeface="Arial Narrow" panose="020B0606020202030204" pitchFamily="34" charset="0"/>
              </a:rPr>
              <a:t>(Matt. 18:15-17)</a:t>
            </a:r>
            <a:endParaRPr lang="en-US" sz="2200" dirty="0">
              <a:latin typeface="Arial Narrow" panose="020B0606020202030204" pitchFamily="34" charset="0"/>
            </a:endParaRPr>
          </a:p>
        </p:txBody>
      </p:sp>
      <p:sp>
        <p:nvSpPr>
          <p:cNvPr id="2" name="TextBox 1"/>
          <p:cNvSpPr txBox="1"/>
          <p:nvPr/>
        </p:nvSpPr>
        <p:spPr>
          <a:xfrm>
            <a:off x="5486400" y="1315617"/>
            <a:ext cx="3433665" cy="3693319"/>
          </a:xfrm>
          <a:prstGeom prst="rect">
            <a:avLst/>
          </a:prstGeom>
          <a:noFill/>
        </p:spPr>
        <p:txBody>
          <a:bodyPr wrap="square" rtlCol="0">
            <a:spAutoFit/>
          </a:bodyPr>
          <a:lstStyle/>
          <a:p>
            <a:pPr algn="ctr"/>
            <a:r>
              <a:rPr lang="en-US" sz="2400" b="1" dirty="0">
                <a:latin typeface="Arial Narrow" panose="020B0606020202030204" pitchFamily="34" charset="0"/>
              </a:rPr>
              <a:t>Situation:</a:t>
            </a:r>
          </a:p>
          <a:p>
            <a:endParaRPr lang="en-US" dirty="0"/>
          </a:p>
          <a:p>
            <a:r>
              <a:rPr lang="en-US" sz="2400" dirty="0">
                <a:latin typeface="Arial Narrow" panose="020B0606020202030204" pitchFamily="34" charset="0"/>
              </a:rPr>
              <a:t>Invited to a social setting where one who has been disciplined is?</a:t>
            </a:r>
          </a:p>
          <a:p>
            <a:endParaRPr lang="en-US" sz="2400" dirty="0">
              <a:latin typeface="Arial Narrow" panose="020B0606020202030204" pitchFamily="34" charset="0"/>
            </a:endParaRPr>
          </a:p>
          <a:p>
            <a:r>
              <a:rPr lang="en-US" sz="2400" dirty="0">
                <a:latin typeface="Arial Narrow" panose="020B0606020202030204" pitchFamily="34" charset="0"/>
              </a:rPr>
              <a:t>Do I stay – lest I hurt someone’s feelings?</a:t>
            </a:r>
          </a:p>
          <a:p>
            <a:endParaRPr lang="en-US" sz="2400" dirty="0">
              <a:latin typeface="Arial Narrow" panose="020B0606020202030204" pitchFamily="34" charset="0"/>
            </a:endParaRPr>
          </a:p>
          <a:p>
            <a:r>
              <a:rPr lang="en-US" sz="2400" dirty="0">
                <a:latin typeface="Arial Narrow" panose="020B0606020202030204" pitchFamily="34" charset="0"/>
              </a:rPr>
              <a:t>Do I leave?</a:t>
            </a:r>
          </a:p>
        </p:txBody>
      </p:sp>
      <p:sp>
        <p:nvSpPr>
          <p:cNvPr id="3" name="TextBox 2">
            <a:extLst>
              <a:ext uri="{FF2B5EF4-FFF2-40B4-BE49-F238E27FC236}">
                <a16:creationId xmlns:a16="http://schemas.microsoft.com/office/drawing/2014/main" id="{FB67AADA-0FE2-27AB-CC15-CD9C003392A0}"/>
              </a:ext>
            </a:extLst>
          </p:cNvPr>
          <p:cNvSpPr txBox="1"/>
          <p:nvPr/>
        </p:nvSpPr>
        <p:spPr>
          <a:xfrm rot="16200000">
            <a:off x="-2574971" y="3039919"/>
            <a:ext cx="6858003" cy="778162"/>
          </a:xfrm>
          <a:prstGeom prst="rect">
            <a:avLst/>
          </a:prstGeom>
          <a:noFill/>
        </p:spPr>
        <p:txBody>
          <a:bodyPr wrap="square" rtlCol="0">
            <a:spAutoFit/>
          </a:bodyPr>
          <a:lstStyle/>
          <a:p>
            <a:pPr marL="571500" marR="0" lvl="0" indent="-571500" algn="ctr" defTabSz="457200" rtl="0" eaLnBrk="1" fontAlgn="auto" latinLnBrk="0" hangingPunct="1">
              <a:lnSpc>
                <a:spcPct val="150000"/>
              </a:lnSpc>
              <a:spcBef>
                <a:spcPts val="0"/>
              </a:spcBef>
              <a:spcAft>
                <a:spcPts val="0"/>
              </a:spcAft>
              <a:buClrTx/>
              <a:buSzTx/>
              <a:buFont typeface="+mj-lt"/>
              <a:buAutoNum type="romanUcPeriod"/>
              <a:tabLst/>
              <a:defRPr/>
            </a:pPr>
            <a:r>
              <a:rPr kumimoji="0" lang="en-US" sz="3400" b="0" i="0" u="none" strike="noStrike" kern="1200" cap="none" spc="0" normalizeH="0" baseline="0" noProof="0" dirty="0">
                <a:ln>
                  <a:noFill/>
                </a:ln>
                <a:solidFill>
                  <a:prstClr val="black"/>
                </a:solidFill>
                <a:effectLst/>
                <a:uLnTx/>
                <a:uFillTx/>
                <a:latin typeface="Arial Narrow" panose="020B0606020202030204" pitchFamily="34" charset="0"/>
              </a:rPr>
              <a:t>How Should We Treat the Disorderly?</a:t>
            </a:r>
            <a:endParaRPr kumimoji="0" lang="en-US" sz="3400" i="0" u="none" strike="noStrike" kern="1200" cap="none" spc="0" normalizeH="0" baseline="0" noProof="0" dirty="0">
              <a:ln>
                <a:noFill/>
              </a:ln>
              <a:effectLst/>
              <a:uLnTx/>
              <a:uFillTx/>
              <a:latin typeface="Arial Narrow" panose="020B0606020202030204" pitchFamily="34" charset="0"/>
            </a:endParaRPr>
          </a:p>
        </p:txBody>
      </p:sp>
    </p:spTree>
    <p:extLst>
      <p:ext uri="{BB962C8B-B14F-4D97-AF65-F5344CB8AC3E}">
        <p14:creationId xmlns:p14="http://schemas.microsoft.com/office/powerpoint/2010/main" val="21207097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25283" y="103700"/>
            <a:ext cx="7030528" cy="830997"/>
          </a:xfrm>
          <a:prstGeom prst="rect">
            <a:avLst/>
          </a:prstGeom>
          <a:noFill/>
        </p:spPr>
        <p:txBody>
          <a:bodyPr wrap="square" rtlCol="0">
            <a:spAutoFit/>
          </a:bodyPr>
          <a:lstStyle/>
          <a:p>
            <a:pPr marL="457200" marR="0" lvl="0" indent="-457200" algn="l" defTabSz="457200" rtl="0" eaLnBrk="1" fontAlgn="auto" latinLnBrk="0" hangingPunct="1">
              <a:lnSpc>
                <a:spcPct val="100000"/>
              </a:lnSpc>
              <a:spcBef>
                <a:spcPts val="0"/>
              </a:spcBef>
              <a:spcAft>
                <a:spcPts val="0"/>
              </a:spcAft>
              <a:buClrTx/>
              <a:buSzTx/>
              <a:buFont typeface="+mj-lt"/>
              <a:buAutoNum type="alphaUcPeriod"/>
              <a:tabLst/>
              <a:defRPr/>
            </a:pPr>
            <a:r>
              <a:rPr lang="en-US" sz="2400" b="1" dirty="0">
                <a:solidFill>
                  <a:prstClr val="black"/>
                </a:solidFill>
                <a:latin typeface="Arial Narrow" panose="020B0606020202030204" pitchFamily="34" charset="0"/>
              </a:rPr>
              <a:t>Principles</a:t>
            </a:r>
          </a:p>
          <a:p>
            <a:pPr marL="457200" marR="0" lvl="0" indent="-457200" algn="l" defTabSz="457200" rtl="0" eaLnBrk="1" fontAlgn="auto" latinLnBrk="0" hangingPunct="1">
              <a:lnSpc>
                <a:spcPct val="100000"/>
              </a:lnSpc>
              <a:spcBef>
                <a:spcPts val="0"/>
              </a:spcBef>
              <a:spcAft>
                <a:spcPts val="0"/>
              </a:spcAft>
              <a:buClrTx/>
              <a:buSzTx/>
              <a:buFont typeface="+mj-lt"/>
              <a:buAutoNum type="alphaUcPeriod"/>
              <a:tabLst/>
              <a:defRPr/>
            </a:pPr>
            <a:r>
              <a:rPr lang="en-US" sz="2400" b="1" dirty="0">
                <a:solidFill>
                  <a:prstClr val="black"/>
                </a:solidFill>
                <a:latin typeface="Arial Narrow" panose="020B0606020202030204" pitchFamily="34" charset="0"/>
              </a:rPr>
              <a:t>Application</a:t>
            </a:r>
            <a:endParaRPr lang="en-US" sz="2400" dirty="0">
              <a:solidFill>
                <a:srgbClr val="0070C0"/>
              </a:solidFill>
              <a:latin typeface="Arial Narrow" panose="020B0606020202030204" pitchFamily="34" charset="0"/>
            </a:endParaRPr>
          </a:p>
        </p:txBody>
      </p:sp>
      <p:sp>
        <p:nvSpPr>
          <p:cNvPr id="6" name="TextBox 5"/>
          <p:cNvSpPr txBox="1"/>
          <p:nvPr/>
        </p:nvSpPr>
        <p:spPr>
          <a:xfrm>
            <a:off x="1906056" y="1093318"/>
            <a:ext cx="3334491" cy="5509200"/>
          </a:xfrm>
          <a:prstGeom prst="rect">
            <a:avLst/>
          </a:prstGeom>
          <a:solidFill>
            <a:schemeClr val="bg1"/>
          </a:solidFill>
          <a:ln w="28575">
            <a:solidFill>
              <a:srgbClr val="000000"/>
            </a:solidFill>
          </a:ln>
        </p:spPr>
        <p:txBody>
          <a:bodyPr wrap="square" rtlCol="0">
            <a:spAutoFit/>
          </a:bodyPr>
          <a:lstStyle/>
          <a:p>
            <a:pPr marL="457200" indent="-457200">
              <a:buFont typeface="+mj-lt"/>
              <a:buAutoNum type="arabicPeriod"/>
            </a:pPr>
            <a:r>
              <a:rPr kumimoji="0" lang="en-US" sz="2200" i="1" u="sng" strike="noStrike" kern="1200" cap="none" spc="0" normalizeH="0" baseline="0" noProof="0" dirty="0">
                <a:ln>
                  <a:noFill/>
                </a:ln>
                <a:solidFill>
                  <a:prstClr val="black"/>
                </a:solidFill>
                <a:effectLst/>
                <a:uLnTx/>
                <a:uFillTx/>
                <a:latin typeface="Arial Narrow" panose="020B0606020202030204" pitchFamily="34" charset="0"/>
              </a:rPr>
              <a:t>Demonstrate that you are trying</a:t>
            </a:r>
            <a:r>
              <a:rPr kumimoji="0" lang="en-US" sz="2200" i="1" u="sng" strike="noStrike" kern="1200" cap="none" spc="0" normalizeH="0" noProof="0" dirty="0">
                <a:ln>
                  <a:noFill/>
                </a:ln>
                <a:solidFill>
                  <a:prstClr val="black"/>
                </a:solidFill>
                <a:effectLst/>
                <a:uLnTx/>
                <a:uFillTx/>
                <a:latin typeface="Arial Narrow" panose="020B0606020202030204" pitchFamily="34" charset="0"/>
              </a:rPr>
              <a:t> to save him </a:t>
            </a:r>
            <a:r>
              <a:rPr kumimoji="0" lang="en-US" sz="2200" i="1" u="none" strike="noStrike" kern="1200" cap="none" spc="0" normalizeH="0" noProof="0" dirty="0">
                <a:ln>
                  <a:noFill/>
                </a:ln>
                <a:solidFill>
                  <a:prstClr val="black"/>
                </a:solidFill>
                <a:effectLst/>
                <a:uLnTx/>
                <a:uFillTx/>
                <a:latin typeface="Arial Narrow" panose="020B0606020202030204" pitchFamily="34" charset="0"/>
              </a:rPr>
              <a:t>(Matt. 18:15-17)</a:t>
            </a:r>
          </a:p>
          <a:p>
            <a:pPr marL="457200" indent="-457200">
              <a:buFont typeface="+mj-lt"/>
              <a:buAutoNum type="arabicPeriod"/>
            </a:pPr>
            <a:r>
              <a:rPr lang="en-US" sz="2200" i="1" u="sng" dirty="0">
                <a:solidFill>
                  <a:prstClr val="black"/>
                </a:solidFill>
                <a:latin typeface="Arial Narrow" panose="020B0606020202030204" pitchFamily="34" charset="0"/>
              </a:rPr>
              <a:t>Treat him as a heathen &amp; publican</a:t>
            </a:r>
            <a:r>
              <a:rPr lang="en-US" sz="2200" i="1" dirty="0">
                <a:solidFill>
                  <a:prstClr val="black"/>
                </a:solidFill>
                <a:latin typeface="Arial Narrow" panose="020B0606020202030204" pitchFamily="34" charset="0"/>
              </a:rPr>
              <a:t> (Matt.18:17)</a:t>
            </a:r>
          </a:p>
          <a:p>
            <a:pPr marL="457200" indent="-457200">
              <a:buFont typeface="+mj-lt"/>
              <a:buAutoNum type="arabicPeriod"/>
            </a:pPr>
            <a:r>
              <a:rPr lang="en-US" sz="2200" i="1" u="sng" dirty="0">
                <a:solidFill>
                  <a:prstClr val="black"/>
                </a:solidFill>
                <a:latin typeface="Arial Narrow" panose="020B0606020202030204" pitchFamily="34" charset="0"/>
              </a:rPr>
              <a:t>Avoid him </a:t>
            </a:r>
            <a:r>
              <a:rPr lang="en-US" sz="2200" i="1" dirty="0">
                <a:solidFill>
                  <a:prstClr val="black"/>
                </a:solidFill>
                <a:latin typeface="Arial Narrow" panose="020B0606020202030204" pitchFamily="34" charset="0"/>
              </a:rPr>
              <a:t>(Rom. 16:17)</a:t>
            </a:r>
          </a:p>
          <a:p>
            <a:pPr marL="457200" indent="-457200">
              <a:buFont typeface="+mj-lt"/>
              <a:buAutoNum type="arabicPeriod"/>
            </a:pPr>
            <a:r>
              <a:rPr lang="en-US" sz="2200" i="1" u="sng" dirty="0">
                <a:solidFill>
                  <a:prstClr val="black"/>
                </a:solidFill>
                <a:latin typeface="Arial Narrow" panose="020B0606020202030204" pitchFamily="34" charset="0"/>
              </a:rPr>
              <a:t>Do not associate </a:t>
            </a:r>
            <a:r>
              <a:rPr lang="en-US" sz="2200" i="1" dirty="0">
                <a:solidFill>
                  <a:prstClr val="black"/>
                </a:solidFill>
                <a:latin typeface="Arial Narrow" panose="020B0606020202030204" pitchFamily="34" charset="0"/>
              </a:rPr>
              <a:t>(1 Cor. 5:9, 11; 2 Thess. 3:14)</a:t>
            </a:r>
          </a:p>
          <a:p>
            <a:pPr marL="457200" indent="-457200">
              <a:buFont typeface="+mj-lt"/>
              <a:buAutoNum type="arabicPeriod"/>
            </a:pPr>
            <a:r>
              <a:rPr lang="en-US" sz="2200" i="1" u="sng" dirty="0">
                <a:solidFill>
                  <a:prstClr val="black"/>
                </a:solidFill>
                <a:latin typeface="Arial Narrow" panose="020B0606020202030204" pitchFamily="34" charset="0"/>
              </a:rPr>
              <a:t>Do not treat as an enemy / admonish as brother </a:t>
            </a:r>
            <a:r>
              <a:rPr lang="en-US" sz="2200" i="1" dirty="0">
                <a:solidFill>
                  <a:prstClr val="black"/>
                </a:solidFill>
                <a:latin typeface="Arial Narrow" panose="020B0606020202030204" pitchFamily="34" charset="0"/>
              </a:rPr>
              <a:t>(2 Thess. 3:15)</a:t>
            </a:r>
          </a:p>
          <a:p>
            <a:pPr marL="457200" indent="-457200">
              <a:buFont typeface="+mj-lt"/>
              <a:buAutoNum type="arabicPeriod"/>
            </a:pPr>
            <a:r>
              <a:rPr lang="en-US" sz="2200" i="1" u="sng" dirty="0">
                <a:solidFill>
                  <a:prstClr val="black"/>
                </a:solidFill>
                <a:latin typeface="Arial Narrow" panose="020B0606020202030204" pitchFamily="34" charset="0"/>
              </a:rPr>
              <a:t>Love</a:t>
            </a:r>
            <a:r>
              <a:rPr lang="en-US" sz="2200" i="1" dirty="0">
                <a:solidFill>
                  <a:prstClr val="black"/>
                </a:solidFill>
                <a:latin typeface="Arial Narrow" panose="020B0606020202030204" pitchFamily="34" charset="0"/>
              </a:rPr>
              <a:t> (2 Cor. 2:8)</a:t>
            </a:r>
          </a:p>
          <a:p>
            <a:pPr marL="457200" indent="-457200">
              <a:buFont typeface="+mj-lt"/>
              <a:buAutoNum type="arabicPeriod"/>
            </a:pPr>
            <a:r>
              <a:rPr lang="en-US" sz="2200" i="1" u="sng" dirty="0">
                <a:solidFill>
                  <a:prstClr val="black"/>
                </a:solidFill>
                <a:latin typeface="Arial Narrow" panose="020B0606020202030204" pitchFamily="34" charset="0"/>
              </a:rPr>
              <a:t>Kind</a:t>
            </a:r>
            <a:r>
              <a:rPr lang="en-US" sz="2200" i="1" dirty="0">
                <a:solidFill>
                  <a:prstClr val="black"/>
                </a:solidFill>
                <a:latin typeface="Arial Narrow" panose="020B0606020202030204" pitchFamily="34" charset="0"/>
              </a:rPr>
              <a:t> (Eph. 4:32)</a:t>
            </a:r>
          </a:p>
          <a:p>
            <a:pPr marL="457200" indent="-457200">
              <a:buFont typeface="+mj-lt"/>
              <a:buAutoNum type="arabicPeriod"/>
            </a:pPr>
            <a:r>
              <a:rPr lang="en-US" sz="2200" i="1" u="sng" dirty="0">
                <a:solidFill>
                  <a:prstClr val="black"/>
                </a:solidFill>
                <a:latin typeface="Arial Narrow" panose="020B0606020202030204" pitchFamily="34" charset="0"/>
              </a:rPr>
              <a:t>Seek to restore </a:t>
            </a:r>
            <a:r>
              <a:rPr lang="en-US" sz="2200" i="1" dirty="0">
                <a:solidFill>
                  <a:prstClr val="black"/>
                </a:solidFill>
                <a:latin typeface="Arial Narrow" panose="020B0606020202030204" pitchFamily="34" charset="0"/>
              </a:rPr>
              <a:t>(Gal. 6:1)</a:t>
            </a:r>
          </a:p>
          <a:p>
            <a:pPr marL="457200" indent="-457200">
              <a:buFont typeface="+mj-lt"/>
              <a:buAutoNum type="arabicPeriod"/>
            </a:pPr>
            <a:r>
              <a:rPr lang="en-US" sz="2200" i="1" u="sng" dirty="0">
                <a:solidFill>
                  <a:prstClr val="black"/>
                </a:solidFill>
                <a:latin typeface="Arial Narrow" panose="020B0606020202030204" pitchFamily="34" charset="0"/>
              </a:rPr>
              <a:t>Demonstrate a willingness to forgive </a:t>
            </a:r>
            <a:r>
              <a:rPr lang="en-US" sz="2200" i="1" dirty="0">
                <a:solidFill>
                  <a:prstClr val="black"/>
                </a:solidFill>
                <a:latin typeface="Arial Narrow" panose="020B0606020202030204" pitchFamily="34" charset="0"/>
              </a:rPr>
              <a:t>(Matt. 18:15-17)</a:t>
            </a:r>
            <a:endParaRPr lang="en-US" sz="2200" dirty="0">
              <a:latin typeface="Arial Narrow" panose="020B0606020202030204" pitchFamily="34" charset="0"/>
            </a:endParaRPr>
          </a:p>
        </p:txBody>
      </p:sp>
      <p:sp>
        <p:nvSpPr>
          <p:cNvPr id="2" name="TextBox 1"/>
          <p:cNvSpPr txBox="1"/>
          <p:nvPr/>
        </p:nvSpPr>
        <p:spPr>
          <a:xfrm>
            <a:off x="5486400" y="1315617"/>
            <a:ext cx="3433665" cy="4431983"/>
          </a:xfrm>
          <a:prstGeom prst="rect">
            <a:avLst/>
          </a:prstGeom>
          <a:noFill/>
        </p:spPr>
        <p:txBody>
          <a:bodyPr wrap="square" rtlCol="0">
            <a:spAutoFit/>
          </a:bodyPr>
          <a:lstStyle/>
          <a:p>
            <a:pPr algn="ctr"/>
            <a:r>
              <a:rPr lang="en-US" sz="2400" b="1" dirty="0">
                <a:latin typeface="Arial Narrow" panose="020B0606020202030204" pitchFamily="34" charset="0"/>
              </a:rPr>
              <a:t>Situation:</a:t>
            </a:r>
          </a:p>
          <a:p>
            <a:endParaRPr lang="en-US" dirty="0"/>
          </a:p>
          <a:p>
            <a:r>
              <a:rPr lang="en-US" sz="2400" dirty="0">
                <a:latin typeface="Arial Narrow" panose="020B0606020202030204" pitchFamily="34" charset="0"/>
              </a:rPr>
              <a:t>Suppose one who has been disciplined shows up at a social gathering…</a:t>
            </a:r>
          </a:p>
          <a:p>
            <a:endParaRPr lang="en-US" sz="2400" dirty="0">
              <a:latin typeface="Arial Narrow" panose="020B0606020202030204" pitchFamily="34" charset="0"/>
            </a:endParaRPr>
          </a:p>
          <a:p>
            <a:r>
              <a:rPr lang="en-US" sz="2400" dirty="0">
                <a:latin typeface="Arial Narrow" panose="020B0606020202030204" pitchFamily="34" charset="0"/>
              </a:rPr>
              <a:t>Potluck (pitch-in)… should those in charge ask him to leave?</a:t>
            </a:r>
          </a:p>
          <a:p>
            <a:endParaRPr lang="en-US" sz="2400" dirty="0">
              <a:latin typeface="Arial Narrow" panose="020B0606020202030204" pitchFamily="34" charset="0"/>
            </a:endParaRPr>
          </a:p>
          <a:p>
            <a:r>
              <a:rPr lang="en-US" sz="2400" dirty="0">
                <a:latin typeface="Arial Narrow" panose="020B0606020202030204" pitchFamily="34" charset="0"/>
              </a:rPr>
              <a:t>At your house…should you welcome him in?</a:t>
            </a:r>
          </a:p>
        </p:txBody>
      </p:sp>
      <p:sp>
        <p:nvSpPr>
          <p:cNvPr id="3" name="TextBox 2">
            <a:extLst>
              <a:ext uri="{FF2B5EF4-FFF2-40B4-BE49-F238E27FC236}">
                <a16:creationId xmlns:a16="http://schemas.microsoft.com/office/drawing/2014/main" id="{2B1A4645-9060-C287-F592-14670C5F9486}"/>
              </a:ext>
            </a:extLst>
          </p:cNvPr>
          <p:cNvSpPr txBox="1"/>
          <p:nvPr/>
        </p:nvSpPr>
        <p:spPr>
          <a:xfrm rot="16200000">
            <a:off x="-2574971" y="3039919"/>
            <a:ext cx="6858003" cy="778162"/>
          </a:xfrm>
          <a:prstGeom prst="rect">
            <a:avLst/>
          </a:prstGeom>
          <a:noFill/>
        </p:spPr>
        <p:txBody>
          <a:bodyPr wrap="square" rtlCol="0">
            <a:spAutoFit/>
          </a:bodyPr>
          <a:lstStyle/>
          <a:p>
            <a:pPr marL="571500" marR="0" lvl="0" indent="-571500" algn="ctr" defTabSz="457200" rtl="0" eaLnBrk="1" fontAlgn="auto" latinLnBrk="0" hangingPunct="1">
              <a:lnSpc>
                <a:spcPct val="150000"/>
              </a:lnSpc>
              <a:spcBef>
                <a:spcPts val="0"/>
              </a:spcBef>
              <a:spcAft>
                <a:spcPts val="0"/>
              </a:spcAft>
              <a:buClrTx/>
              <a:buSzTx/>
              <a:buFont typeface="+mj-lt"/>
              <a:buAutoNum type="romanUcPeriod"/>
              <a:tabLst/>
              <a:defRPr/>
            </a:pPr>
            <a:r>
              <a:rPr kumimoji="0" lang="en-US" sz="3400" b="0" i="0" u="none" strike="noStrike" kern="1200" cap="none" spc="0" normalizeH="0" baseline="0" noProof="0" dirty="0">
                <a:ln>
                  <a:noFill/>
                </a:ln>
                <a:solidFill>
                  <a:prstClr val="black"/>
                </a:solidFill>
                <a:effectLst/>
                <a:uLnTx/>
                <a:uFillTx/>
                <a:latin typeface="Arial Narrow" panose="020B0606020202030204" pitchFamily="34" charset="0"/>
              </a:rPr>
              <a:t>How Should We Treat the Disorderly?</a:t>
            </a:r>
            <a:endParaRPr kumimoji="0" lang="en-US" sz="3400" i="0" u="none" strike="noStrike" kern="1200" cap="none" spc="0" normalizeH="0" baseline="0" noProof="0" dirty="0">
              <a:ln>
                <a:noFill/>
              </a:ln>
              <a:effectLst/>
              <a:uLnTx/>
              <a:uFillTx/>
              <a:latin typeface="Arial Narrow" panose="020B0606020202030204" pitchFamily="34" charset="0"/>
            </a:endParaRPr>
          </a:p>
        </p:txBody>
      </p:sp>
    </p:spTree>
    <p:extLst>
      <p:ext uri="{BB962C8B-B14F-4D97-AF65-F5344CB8AC3E}">
        <p14:creationId xmlns:p14="http://schemas.microsoft.com/office/powerpoint/2010/main" val="17472482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rot="16200000">
            <a:off x="-1542231" y="2321002"/>
            <a:ext cx="6858002" cy="2215991"/>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3800" b="0" i="0" u="none" strike="noStrike" kern="1200" cap="none" spc="0" normalizeH="0" baseline="0" noProof="0" dirty="0">
                <a:ln/>
                <a:solidFill>
                  <a:srgbClr val="0070C0"/>
                </a:solidFill>
                <a:effectLst>
                  <a:outerShdw blurRad="38100" dist="38100" dir="2700000" algn="tl">
                    <a:srgbClr val="000000">
                      <a:alpha val="43137"/>
                    </a:srgbClr>
                  </a:outerShdw>
                </a:effectLst>
                <a:uLnTx/>
                <a:uFillTx/>
                <a:latin typeface="Comic Sans MS" panose="030F0702030302020204" pitchFamily="66" charset="0"/>
                <a:ea typeface="+mn-ea"/>
                <a:cs typeface="+mn-cs"/>
              </a:rPr>
              <a:t>Saving</a:t>
            </a:r>
          </a:p>
        </p:txBody>
      </p:sp>
      <p:sp>
        <p:nvSpPr>
          <p:cNvPr id="5" name="Rectangle 4"/>
          <p:cNvSpPr/>
          <p:nvPr/>
        </p:nvSpPr>
        <p:spPr>
          <a:xfrm>
            <a:off x="3542362" y="391697"/>
            <a:ext cx="5562741" cy="3785652"/>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marL="857250" marR="0" lvl="0" indent="-857250" algn="l"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6000" b="0" i="0" u="none" strike="noStrike" kern="1200" cap="none" spc="0" normalizeH="0" baseline="0" noProof="0" dirty="0">
                <a:ln/>
                <a:solidFill>
                  <a:srgbClr val="0070C0"/>
                </a:solidFill>
                <a:effectLst>
                  <a:outerShdw blurRad="38100" dist="38100" dir="2700000" algn="tl">
                    <a:srgbClr val="000000">
                      <a:alpha val="43137"/>
                    </a:srgbClr>
                  </a:outerShdw>
                </a:effectLst>
                <a:uLnTx/>
                <a:uFillTx/>
                <a:latin typeface="Comic Sans MS" panose="030F0702030302020204" pitchFamily="66" charset="0"/>
                <a:ea typeface="+mn-ea"/>
                <a:cs typeface="+mn-cs"/>
              </a:rPr>
              <a:t>The Erring</a:t>
            </a:r>
          </a:p>
          <a:p>
            <a:pPr marL="857250" marR="0" lvl="0" indent="-857250" algn="l"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6000" b="0" i="0" u="none" strike="noStrike" kern="1200" cap="none" spc="0" normalizeH="0" baseline="0" noProof="0" dirty="0">
                <a:ln/>
                <a:solidFill>
                  <a:srgbClr val="0070C0"/>
                </a:solidFill>
                <a:effectLst>
                  <a:outerShdw blurRad="38100" dist="38100" dir="2700000" algn="tl">
                    <a:srgbClr val="000000">
                      <a:alpha val="43137"/>
                    </a:srgbClr>
                  </a:outerShdw>
                </a:effectLst>
                <a:uLnTx/>
                <a:uFillTx/>
                <a:latin typeface="Comic Sans MS" panose="030F0702030302020204" pitchFamily="66" charset="0"/>
                <a:ea typeface="+mn-ea"/>
                <a:cs typeface="+mn-cs"/>
              </a:rPr>
              <a:t>The Church</a:t>
            </a:r>
          </a:p>
          <a:p>
            <a:pPr marL="857250" marR="0" lvl="0" indent="-857250" algn="l"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6000" b="0" i="0" u="none" strike="noStrike" kern="1200" cap="none" spc="0" normalizeH="0" baseline="0" noProof="0" dirty="0">
                <a:ln/>
                <a:solidFill>
                  <a:srgbClr val="0070C0"/>
                </a:solidFill>
                <a:effectLst>
                  <a:outerShdw blurRad="38100" dist="38100" dir="2700000" algn="tl">
                    <a:srgbClr val="000000">
                      <a:alpha val="43137"/>
                    </a:srgbClr>
                  </a:outerShdw>
                </a:effectLst>
                <a:uLnTx/>
                <a:uFillTx/>
                <a:latin typeface="Comic Sans MS" panose="030F0702030302020204" pitchFamily="66" charset="0"/>
                <a:ea typeface="+mn-ea"/>
                <a:cs typeface="+mn-cs"/>
              </a:rPr>
              <a:t>Our Families</a:t>
            </a:r>
          </a:p>
          <a:p>
            <a:pPr marL="857250" marR="0" lvl="0" indent="-857250" algn="l"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6000" b="0" i="0" u="none" strike="noStrike" kern="1200" cap="none" spc="0" normalizeH="0" baseline="0" noProof="0" dirty="0">
                <a:ln/>
                <a:solidFill>
                  <a:srgbClr val="0070C0"/>
                </a:solidFill>
                <a:effectLst>
                  <a:outerShdw blurRad="38100" dist="38100" dir="2700000" algn="tl">
                    <a:srgbClr val="000000">
                      <a:alpha val="43137"/>
                    </a:srgbClr>
                  </a:outerShdw>
                </a:effectLst>
                <a:uLnTx/>
                <a:uFillTx/>
                <a:latin typeface="Comic Sans MS" panose="030F0702030302020204" pitchFamily="66" charset="0"/>
                <a:ea typeface="+mn-ea"/>
                <a:cs typeface="+mn-cs"/>
              </a:rPr>
              <a:t>Ourselves</a:t>
            </a:r>
          </a:p>
        </p:txBody>
      </p:sp>
      <p:cxnSp>
        <p:nvCxnSpPr>
          <p:cNvPr id="7" name="Straight Connector 6"/>
          <p:cNvCxnSpPr/>
          <p:nvPr/>
        </p:nvCxnSpPr>
        <p:spPr>
          <a:xfrm flipV="1">
            <a:off x="3293806" y="98323"/>
            <a:ext cx="58994" cy="6685935"/>
          </a:xfrm>
          <a:prstGeom prst="line">
            <a:avLst/>
          </a:prstGeom>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3803239" y="4701396"/>
            <a:ext cx="4645387"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ptos SemiBold" panose="020F0502020204030204" pitchFamily="34" charset="0"/>
                <a:ea typeface="+mn-ea"/>
                <a:cs typeface="+mn-cs"/>
              </a:rPr>
              <a:t>(A Study of Church Discipline)</a:t>
            </a:r>
          </a:p>
        </p:txBody>
      </p:sp>
    </p:spTree>
    <p:extLst>
      <p:ext uri="{BB962C8B-B14F-4D97-AF65-F5344CB8AC3E}">
        <p14:creationId xmlns:p14="http://schemas.microsoft.com/office/powerpoint/2010/main" val="23670363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25283" y="103700"/>
            <a:ext cx="7030528" cy="830997"/>
          </a:xfrm>
          <a:prstGeom prst="rect">
            <a:avLst/>
          </a:prstGeom>
          <a:noFill/>
        </p:spPr>
        <p:txBody>
          <a:bodyPr wrap="square" rtlCol="0">
            <a:spAutoFit/>
          </a:bodyPr>
          <a:lstStyle/>
          <a:p>
            <a:pPr marL="457200" marR="0" lvl="0" indent="-457200" algn="l" defTabSz="457200" rtl="0" eaLnBrk="1" fontAlgn="auto" latinLnBrk="0" hangingPunct="1">
              <a:lnSpc>
                <a:spcPct val="100000"/>
              </a:lnSpc>
              <a:spcBef>
                <a:spcPts val="0"/>
              </a:spcBef>
              <a:spcAft>
                <a:spcPts val="0"/>
              </a:spcAft>
              <a:buClrTx/>
              <a:buSzTx/>
              <a:buFont typeface="+mj-lt"/>
              <a:buAutoNum type="alphaUcPeriod"/>
              <a:tabLst/>
              <a:defRPr/>
            </a:pPr>
            <a:r>
              <a:rPr lang="en-US" sz="2400" b="1" dirty="0">
                <a:solidFill>
                  <a:prstClr val="black"/>
                </a:solidFill>
                <a:latin typeface="Arial Narrow" panose="020B0606020202030204" pitchFamily="34" charset="0"/>
              </a:rPr>
              <a:t>Principles</a:t>
            </a:r>
          </a:p>
          <a:p>
            <a:pPr marL="457200" marR="0" lvl="0" indent="-457200" algn="l" defTabSz="457200" rtl="0" eaLnBrk="1" fontAlgn="auto" latinLnBrk="0" hangingPunct="1">
              <a:lnSpc>
                <a:spcPct val="100000"/>
              </a:lnSpc>
              <a:spcBef>
                <a:spcPts val="0"/>
              </a:spcBef>
              <a:spcAft>
                <a:spcPts val="0"/>
              </a:spcAft>
              <a:buClrTx/>
              <a:buSzTx/>
              <a:buFont typeface="+mj-lt"/>
              <a:buAutoNum type="alphaUcPeriod"/>
              <a:tabLst/>
              <a:defRPr/>
            </a:pPr>
            <a:r>
              <a:rPr lang="en-US" sz="2400" b="1" dirty="0">
                <a:solidFill>
                  <a:prstClr val="black"/>
                </a:solidFill>
                <a:latin typeface="Arial Narrow" panose="020B0606020202030204" pitchFamily="34" charset="0"/>
              </a:rPr>
              <a:t>Application</a:t>
            </a:r>
            <a:endParaRPr lang="en-US" sz="2400" dirty="0">
              <a:solidFill>
                <a:srgbClr val="0070C0"/>
              </a:solidFill>
              <a:latin typeface="Arial Narrow" panose="020B0606020202030204" pitchFamily="34" charset="0"/>
            </a:endParaRPr>
          </a:p>
        </p:txBody>
      </p:sp>
      <p:sp>
        <p:nvSpPr>
          <p:cNvPr id="6" name="TextBox 5"/>
          <p:cNvSpPr txBox="1"/>
          <p:nvPr/>
        </p:nvSpPr>
        <p:spPr>
          <a:xfrm>
            <a:off x="1906056" y="1093318"/>
            <a:ext cx="3334491" cy="5509200"/>
          </a:xfrm>
          <a:prstGeom prst="rect">
            <a:avLst/>
          </a:prstGeom>
          <a:solidFill>
            <a:schemeClr val="bg1"/>
          </a:solidFill>
          <a:ln w="28575">
            <a:solidFill>
              <a:srgbClr val="000000"/>
            </a:solidFill>
          </a:ln>
        </p:spPr>
        <p:txBody>
          <a:bodyPr wrap="square" rtlCol="0">
            <a:spAutoFit/>
          </a:bodyPr>
          <a:lstStyle/>
          <a:p>
            <a:pPr marL="457200" indent="-457200">
              <a:buFont typeface="+mj-lt"/>
              <a:buAutoNum type="arabicPeriod"/>
            </a:pPr>
            <a:r>
              <a:rPr kumimoji="0" lang="en-US" sz="2200" i="1" u="sng" strike="noStrike" kern="1200" cap="none" spc="0" normalizeH="0" baseline="0" noProof="0" dirty="0">
                <a:ln>
                  <a:noFill/>
                </a:ln>
                <a:solidFill>
                  <a:prstClr val="black"/>
                </a:solidFill>
                <a:effectLst/>
                <a:uLnTx/>
                <a:uFillTx/>
                <a:latin typeface="Arial Narrow" panose="020B0606020202030204" pitchFamily="34" charset="0"/>
              </a:rPr>
              <a:t>Demonstrate that you are trying</a:t>
            </a:r>
            <a:r>
              <a:rPr kumimoji="0" lang="en-US" sz="2200" i="1" u="sng" strike="noStrike" kern="1200" cap="none" spc="0" normalizeH="0" noProof="0" dirty="0">
                <a:ln>
                  <a:noFill/>
                </a:ln>
                <a:solidFill>
                  <a:prstClr val="black"/>
                </a:solidFill>
                <a:effectLst/>
                <a:uLnTx/>
                <a:uFillTx/>
                <a:latin typeface="Arial Narrow" panose="020B0606020202030204" pitchFamily="34" charset="0"/>
              </a:rPr>
              <a:t> to save him </a:t>
            </a:r>
            <a:r>
              <a:rPr kumimoji="0" lang="en-US" sz="2200" i="1" u="none" strike="noStrike" kern="1200" cap="none" spc="0" normalizeH="0" noProof="0" dirty="0">
                <a:ln>
                  <a:noFill/>
                </a:ln>
                <a:solidFill>
                  <a:prstClr val="black"/>
                </a:solidFill>
                <a:effectLst/>
                <a:uLnTx/>
                <a:uFillTx/>
                <a:latin typeface="Arial Narrow" panose="020B0606020202030204" pitchFamily="34" charset="0"/>
              </a:rPr>
              <a:t>(Matt. 18:15-17)</a:t>
            </a:r>
          </a:p>
          <a:p>
            <a:pPr marL="457200" indent="-457200">
              <a:buFont typeface="+mj-lt"/>
              <a:buAutoNum type="arabicPeriod"/>
            </a:pPr>
            <a:r>
              <a:rPr lang="en-US" sz="2200" i="1" u="sng" dirty="0">
                <a:solidFill>
                  <a:prstClr val="black"/>
                </a:solidFill>
                <a:latin typeface="Arial Narrow" panose="020B0606020202030204" pitchFamily="34" charset="0"/>
              </a:rPr>
              <a:t>Treat him as a heathen &amp; publican</a:t>
            </a:r>
            <a:r>
              <a:rPr lang="en-US" sz="2200" i="1" dirty="0">
                <a:solidFill>
                  <a:prstClr val="black"/>
                </a:solidFill>
                <a:latin typeface="Arial Narrow" panose="020B0606020202030204" pitchFamily="34" charset="0"/>
              </a:rPr>
              <a:t> (Matt.18:17)</a:t>
            </a:r>
          </a:p>
          <a:p>
            <a:pPr marL="457200" indent="-457200">
              <a:buFont typeface="+mj-lt"/>
              <a:buAutoNum type="arabicPeriod"/>
            </a:pPr>
            <a:r>
              <a:rPr lang="en-US" sz="2200" i="1" u="sng" dirty="0">
                <a:solidFill>
                  <a:prstClr val="black"/>
                </a:solidFill>
                <a:latin typeface="Arial Narrow" panose="020B0606020202030204" pitchFamily="34" charset="0"/>
              </a:rPr>
              <a:t>Avoid him </a:t>
            </a:r>
            <a:r>
              <a:rPr lang="en-US" sz="2200" i="1" dirty="0">
                <a:solidFill>
                  <a:prstClr val="black"/>
                </a:solidFill>
                <a:latin typeface="Arial Narrow" panose="020B0606020202030204" pitchFamily="34" charset="0"/>
              </a:rPr>
              <a:t>(Rom. 16:17)</a:t>
            </a:r>
          </a:p>
          <a:p>
            <a:pPr marL="457200" indent="-457200">
              <a:buFont typeface="+mj-lt"/>
              <a:buAutoNum type="arabicPeriod"/>
            </a:pPr>
            <a:r>
              <a:rPr lang="en-US" sz="2200" i="1" u="sng" dirty="0">
                <a:solidFill>
                  <a:prstClr val="black"/>
                </a:solidFill>
                <a:latin typeface="Arial Narrow" panose="020B0606020202030204" pitchFamily="34" charset="0"/>
              </a:rPr>
              <a:t>Do not associate </a:t>
            </a:r>
            <a:r>
              <a:rPr lang="en-US" sz="2200" i="1" dirty="0">
                <a:solidFill>
                  <a:prstClr val="black"/>
                </a:solidFill>
                <a:latin typeface="Arial Narrow" panose="020B0606020202030204" pitchFamily="34" charset="0"/>
              </a:rPr>
              <a:t>(1 Cor. 5:9, 11; 2 Thess. 3:14)</a:t>
            </a:r>
          </a:p>
          <a:p>
            <a:pPr marL="457200" indent="-457200">
              <a:buFont typeface="+mj-lt"/>
              <a:buAutoNum type="arabicPeriod"/>
            </a:pPr>
            <a:r>
              <a:rPr lang="en-US" sz="2200" i="1" u="sng" dirty="0">
                <a:solidFill>
                  <a:prstClr val="black"/>
                </a:solidFill>
                <a:latin typeface="Arial Narrow" panose="020B0606020202030204" pitchFamily="34" charset="0"/>
              </a:rPr>
              <a:t>Do not treat as an enemy / admonish as brother </a:t>
            </a:r>
            <a:r>
              <a:rPr lang="en-US" sz="2200" i="1" dirty="0">
                <a:solidFill>
                  <a:prstClr val="black"/>
                </a:solidFill>
                <a:latin typeface="Arial Narrow" panose="020B0606020202030204" pitchFamily="34" charset="0"/>
              </a:rPr>
              <a:t>(2 Thess. 3:15)</a:t>
            </a:r>
          </a:p>
          <a:p>
            <a:pPr marL="457200" indent="-457200">
              <a:buFont typeface="+mj-lt"/>
              <a:buAutoNum type="arabicPeriod"/>
            </a:pPr>
            <a:r>
              <a:rPr lang="en-US" sz="2200" i="1" u="sng" dirty="0">
                <a:solidFill>
                  <a:prstClr val="black"/>
                </a:solidFill>
                <a:latin typeface="Arial Narrow" panose="020B0606020202030204" pitchFamily="34" charset="0"/>
              </a:rPr>
              <a:t>Love</a:t>
            </a:r>
            <a:r>
              <a:rPr lang="en-US" sz="2200" i="1" dirty="0">
                <a:solidFill>
                  <a:prstClr val="black"/>
                </a:solidFill>
                <a:latin typeface="Arial Narrow" panose="020B0606020202030204" pitchFamily="34" charset="0"/>
              </a:rPr>
              <a:t> (2 Cor. 2:8)</a:t>
            </a:r>
          </a:p>
          <a:p>
            <a:pPr marL="457200" indent="-457200">
              <a:buFont typeface="+mj-lt"/>
              <a:buAutoNum type="arabicPeriod"/>
            </a:pPr>
            <a:r>
              <a:rPr lang="en-US" sz="2200" i="1" u="sng" dirty="0">
                <a:solidFill>
                  <a:prstClr val="black"/>
                </a:solidFill>
                <a:latin typeface="Arial Narrow" panose="020B0606020202030204" pitchFamily="34" charset="0"/>
              </a:rPr>
              <a:t>Kind</a:t>
            </a:r>
            <a:r>
              <a:rPr lang="en-US" sz="2200" i="1" dirty="0">
                <a:solidFill>
                  <a:prstClr val="black"/>
                </a:solidFill>
                <a:latin typeface="Arial Narrow" panose="020B0606020202030204" pitchFamily="34" charset="0"/>
              </a:rPr>
              <a:t> (Eph. 4:32)</a:t>
            </a:r>
          </a:p>
          <a:p>
            <a:pPr marL="457200" indent="-457200">
              <a:buFont typeface="+mj-lt"/>
              <a:buAutoNum type="arabicPeriod"/>
            </a:pPr>
            <a:r>
              <a:rPr lang="en-US" sz="2200" i="1" u="sng" dirty="0">
                <a:solidFill>
                  <a:prstClr val="black"/>
                </a:solidFill>
                <a:latin typeface="Arial Narrow" panose="020B0606020202030204" pitchFamily="34" charset="0"/>
              </a:rPr>
              <a:t>Seek to restore </a:t>
            </a:r>
            <a:r>
              <a:rPr lang="en-US" sz="2200" i="1" dirty="0">
                <a:solidFill>
                  <a:prstClr val="black"/>
                </a:solidFill>
                <a:latin typeface="Arial Narrow" panose="020B0606020202030204" pitchFamily="34" charset="0"/>
              </a:rPr>
              <a:t>(Gal. 6:1)</a:t>
            </a:r>
          </a:p>
          <a:p>
            <a:pPr marL="457200" indent="-457200">
              <a:buFont typeface="+mj-lt"/>
              <a:buAutoNum type="arabicPeriod"/>
            </a:pPr>
            <a:r>
              <a:rPr lang="en-US" sz="2200" i="1" u="sng" dirty="0">
                <a:solidFill>
                  <a:prstClr val="black"/>
                </a:solidFill>
                <a:latin typeface="Arial Narrow" panose="020B0606020202030204" pitchFamily="34" charset="0"/>
              </a:rPr>
              <a:t>Demonstrate a willingness to forgive </a:t>
            </a:r>
            <a:r>
              <a:rPr lang="en-US" sz="2200" i="1" dirty="0">
                <a:solidFill>
                  <a:prstClr val="black"/>
                </a:solidFill>
                <a:latin typeface="Arial Narrow" panose="020B0606020202030204" pitchFamily="34" charset="0"/>
              </a:rPr>
              <a:t>(Matt. 18:15-17)</a:t>
            </a:r>
            <a:endParaRPr lang="en-US" sz="2200" dirty="0">
              <a:latin typeface="Arial Narrow" panose="020B0606020202030204" pitchFamily="34" charset="0"/>
            </a:endParaRPr>
          </a:p>
        </p:txBody>
      </p:sp>
      <p:sp>
        <p:nvSpPr>
          <p:cNvPr id="2" name="TextBox 1"/>
          <p:cNvSpPr txBox="1"/>
          <p:nvPr/>
        </p:nvSpPr>
        <p:spPr>
          <a:xfrm>
            <a:off x="5486400" y="1315617"/>
            <a:ext cx="3433665" cy="4431983"/>
          </a:xfrm>
          <a:prstGeom prst="rect">
            <a:avLst/>
          </a:prstGeom>
          <a:noFill/>
        </p:spPr>
        <p:txBody>
          <a:bodyPr wrap="square" rtlCol="0">
            <a:spAutoFit/>
          </a:bodyPr>
          <a:lstStyle/>
          <a:p>
            <a:pPr algn="ctr"/>
            <a:r>
              <a:rPr lang="en-US" sz="2400" b="1" dirty="0">
                <a:latin typeface="Arial Narrow" panose="020B0606020202030204" pitchFamily="34" charset="0"/>
              </a:rPr>
              <a:t>Situation:</a:t>
            </a:r>
          </a:p>
          <a:p>
            <a:endParaRPr lang="en-US" dirty="0"/>
          </a:p>
          <a:p>
            <a:r>
              <a:rPr lang="en-US" sz="2400" dirty="0">
                <a:latin typeface="Arial Narrow" panose="020B0606020202030204" pitchFamily="34" charset="0"/>
              </a:rPr>
              <a:t>What if the one from whom we have withdrawn shows up at services?</a:t>
            </a:r>
          </a:p>
          <a:p>
            <a:endParaRPr lang="en-US" sz="2400" dirty="0">
              <a:latin typeface="Arial Narrow" panose="020B0606020202030204" pitchFamily="34" charset="0"/>
            </a:endParaRPr>
          </a:p>
          <a:p>
            <a:r>
              <a:rPr lang="en-US" sz="2400" dirty="0">
                <a:latin typeface="Arial Narrow" panose="020B0606020202030204" pitchFamily="34" charset="0"/>
              </a:rPr>
              <a:t>Ask him to leave?</a:t>
            </a:r>
          </a:p>
          <a:p>
            <a:endParaRPr lang="en-US" sz="2400" dirty="0">
              <a:latin typeface="Arial Narrow" panose="020B0606020202030204" pitchFamily="34" charset="0"/>
            </a:endParaRPr>
          </a:p>
          <a:p>
            <a:r>
              <a:rPr lang="en-US" sz="2400" dirty="0">
                <a:latin typeface="Arial Narrow" panose="020B0606020202030204" pitchFamily="34" charset="0"/>
              </a:rPr>
              <a:t>Show him he is unwanted?</a:t>
            </a:r>
          </a:p>
          <a:p>
            <a:endParaRPr lang="en-US" sz="2400" dirty="0">
              <a:latin typeface="Arial Narrow" panose="020B0606020202030204" pitchFamily="34" charset="0"/>
            </a:endParaRPr>
          </a:p>
          <a:p>
            <a:r>
              <a:rPr lang="en-US" sz="2400" dirty="0">
                <a:latin typeface="Arial Narrow" panose="020B0606020202030204" pitchFamily="34" charset="0"/>
              </a:rPr>
              <a:t>Welcome him – tell him glad he came?</a:t>
            </a:r>
          </a:p>
        </p:txBody>
      </p:sp>
      <p:sp>
        <p:nvSpPr>
          <p:cNvPr id="3" name="TextBox 2">
            <a:extLst>
              <a:ext uri="{FF2B5EF4-FFF2-40B4-BE49-F238E27FC236}">
                <a16:creationId xmlns:a16="http://schemas.microsoft.com/office/drawing/2014/main" id="{F53643BA-2F8E-B288-3B9D-31743E5BD9EB}"/>
              </a:ext>
            </a:extLst>
          </p:cNvPr>
          <p:cNvSpPr txBox="1"/>
          <p:nvPr/>
        </p:nvSpPr>
        <p:spPr>
          <a:xfrm rot="16200000">
            <a:off x="-2574971" y="3039919"/>
            <a:ext cx="6858003" cy="778162"/>
          </a:xfrm>
          <a:prstGeom prst="rect">
            <a:avLst/>
          </a:prstGeom>
          <a:noFill/>
        </p:spPr>
        <p:txBody>
          <a:bodyPr wrap="square" rtlCol="0">
            <a:spAutoFit/>
          </a:bodyPr>
          <a:lstStyle/>
          <a:p>
            <a:pPr marL="571500" marR="0" lvl="0" indent="-571500" algn="ctr" defTabSz="457200" rtl="0" eaLnBrk="1" fontAlgn="auto" latinLnBrk="0" hangingPunct="1">
              <a:lnSpc>
                <a:spcPct val="150000"/>
              </a:lnSpc>
              <a:spcBef>
                <a:spcPts val="0"/>
              </a:spcBef>
              <a:spcAft>
                <a:spcPts val="0"/>
              </a:spcAft>
              <a:buClrTx/>
              <a:buSzTx/>
              <a:buFont typeface="+mj-lt"/>
              <a:buAutoNum type="romanUcPeriod"/>
              <a:tabLst/>
              <a:defRPr/>
            </a:pPr>
            <a:r>
              <a:rPr kumimoji="0" lang="en-US" sz="3400" b="0" i="0" u="none" strike="noStrike" kern="1200" cap="none" spc="0" normalizeH="0" baseline="0" noProof="0" dirty="0">
                <a:ln>
                  <a:noFill/>
                </a:ln>
                <a:solidFill>
                  <a:prstClr val="black"/>
                </a:solidFill>
                <a:effectLst/>
                <a:uLnTx/>
                <a:uFillTx/>
                <a:latin typeface="Arial Narrow" panose="020B0606020202030204" pitchFamily="34" charset="0"/>
              </a:rPr>
              <a:t>How Should We Treat the Disorderly?</a:t>
            </a:r>
            <a:endParaRPr kumimoji="0" lang="en-US" sz="3400" i="0" u="none" strike="noStrike" kern="1200" cap="none" spc="0" normalizeH="0" baseline="0" noProof="0" dirty="0">
              <a:ln>
                <a:noFill/>
              </a:ln>
              <a:effectLst/>
              <a:uLnTx/>
              <a:uFillTx/>
              <a:latin typeface="Arial Narrow" panose="020B0606020202030204" pitchFamily="34" charset="0"/>
            </a:endParaRPr>
          </a:p>
        </p:txBody>
      </p:sp>
    </p:spTree>
    <p:extLst>
      <p:ext uri="{BB962C8B-B14F-4D97-AF65-F5344CB8AC3E}">
        <p14:creationId xmlns:p14="http://schemas.microsoft.com/office/powerpoint/2010/main" val="40938087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25283" y="103700"/>
            <a:ext cx="7030528" cy="830997"/>
          </a:xfrm>
          <a:prstGeom prst="rect">
            <a:avLst/>
          </a:prstGeom>
          <a:noFill/>
        </p:spPr>
        <p:txBody>
          <a:bodyPr wrap="square" rtlCol="0">
            <a:spAutoFit/>
          </a:bodyPr>
          <a:lstStyle/>
          <a:p>
            <a:pPr marL="457200" marR="0" lvl="0" indent="-457200" algn="l" defTabSz="457200" rtl="0" eaLnBrk="1" fontAlgn="auto" latinLnBrk="0" hangingPunct="1">
              <a:lnSpc>
                <a:spcPct val="100000"/>
              </a:lnSpc>
              <a:spcBef>
                <a:spcPts val="0"/>
              </a:spcBef>
              <a:spcAft>
                <a:spcPts val="0"/>
              </a:spcAft>
              <a:buClrTx/>
              <a:buSzTx/>
              <a:buFont typeface="+mj-lt"/>
              <a:buAutoNum type="alphaUcPeriod"/>
              <a:tabLst/>
              <a:defRPr/>
            </a:pPr>
            <a:r>
              <a:rPr lang="en-US" sz="2400" b="1" dirty="0">
                <a:solidFill>
                  <a:prstClr val="black"/>
                </a:solidFill>
                <a:latin typeface="Arial Narrow" panose="020B0606020202030204" pitchFamily="34" charset="0"/>
              </a:rPr>
              <a:t>Principles</a:t>
            </a:r>
          </a:p>
          <a:p>
            <a:pPr marL="457200" marR="0" lvl="0" indent="-457200" algn="l" defTabSz="457200" rtl="0" eaLnBrk="1" fontAlgn="auto" latinLnBrk="0" hangingPunct="1">
              <a:lnSpc>
                <a:spcPct val="100000"/>
              </a:lnSpc>
              <a:spcBef>
                <a:spcPts val="0"/>
              </a:spcBef>
              <a:spcAft>
                <a:spcPts val="0"/>
              </a:spcAft>
              <a:buClrTx/>
              <a:buSzTx/>
              <a:buFont typeface="+mj-lt"/>
              <a:buAutoNum type="alphaUcPeriod"/>
              <a:tabLst/>
              <a:defRPr/>
            </a:pPr>
            <a:r>
              <a:rPr lang="en-US" sz="2400" b="1" dirty="0">
                <a:solidFill>
                  <a:prstClr val="black"/>
                </a:solidFill>
                <a:latin typeface="Arial Narrow" panose="020B0606020202030204" pitchFamily="34" charset="0"/>
              </a:rPr>
              <a:t>Application</a:t>
            </a:r>
            <a:endParaRPr lang="en-US" sz="2400" dirty="0">
              <a:solidFill>
                <a:srgbClr val="0070C0"/>
              </a:solidFill>
              <a:latin typeface="Arial Narrow" panose="020B0606020202030204" pitchFamily="34" charset="0"/>
            </a:endParaRPr>
          </a:p>
        </p:txBody>
      </p:sp>
      <p:sp>
        <p:nvSpPr>
          <p:cNvPr id="6" name="TextBox 5"/>
          <p:cNvSpPr txBox="1"/>
          <p:nvPr/>
        </p:nvSpPr>
        <p:spPr>
          <a:xfrm>
            <a:off x="1906056" y="1093318"/>
            <a:ext cx="3334491" cy="5509200"/>
          </a:xfrm>
          <a:prstGeom prst="rect">
            <a:avLst/>
          </a:prstGeom>
          <a:solidFill>
            <a:schemeClr val="bg1"/>
          </a:solidFill>
          <a:ln w="28575">
            <a:solidFill>
              <a:srgbClr val="000000"/>
            </a:solidFill>
          </a:ln>
        </p:spPr>
        <p:txBody>
          <a:bodyPr wrap="square" rtlCol="0">
            <a:spAutoFit/>
          </a:bodyPr>
          <a:lstStyle/>
          <a:p>
            <a:pPr marL="457200" indent="-457200">
              <a:buFont typeface="+mj-lt"/>
              <a:buAutoNum type="arabicPeriod"/>
            </a:pPr>
            <a:r>
              <a:rPr kumimoji="0" lang="en-US" sz="2200" i="1" u="sng" strike="noStrike" kern="1200" cap="none" spc="0" normalizeH="0" baseline="0" noProof="0" dirty="0">
                <a:ln>
                  <a:noFill/>
                </a:ln>
                <a:solidFill>
                  <a:prstClr val="black"/>
                </a:solidFill>
                <a:effectLst/>
                <a:uLnTx/>
                <a:uFillTx/>
                <a:latin typeface="Arial Narrow" panose="020B0606020202030204" pitchFamily="34" charset="0"/>
              </a:rPr>
              <a:t>Demonstrate that you are trying</a:t>
            </a:r>
            <a:r>
              <a:rPr kumimoji="0" lang="en-US" sz="2200" i="1" u="sng" strike="noStrike" kern="1200" cap="none" spc="0" normalizeH="0" noProof="0" dirty="0">
                <a:ln>
                  <a:noFill/>
                </a:ln>
                <a:solidFill>
                  <a:prstClr val="black"/>
                </a:solidFill>
                <a:effectLst/>
                <a:uLnTx/>
                <a:uFillTx/>
                <a:latin typeface="Arial Narrow" panose="020B0606020202030204" pitchFamily="34" charset="0"/>
              </a:rPr>
              <a:t> to save him </a:t>
            </a:r>
            <a:r>
              <a:rPr kumimoji="0" lang="en-US" sz="2200" i="1" u="none" strike="noStrike" kern="1200" cap="none" spc="0" normalizeH="0" noProof="0" dirty="0">
                <a:ln>
                  <a:noFill/>
                </a:ln>
                <a:solidFill>
                  <a:prstClr val="black"/>
                </a:solidFill>
                <a:effectLst/>
                <a:uLnTx/>
                <a:uFillTx/>
                <a:latin typeface="Arial Narrow" panose="020B0606020202030204" pitchFamily="34" charset="0"/>
              </a:rPr>
              <a:t>(Matt. 18:15-17)</a:t>
            </a:r>
          </a:p>
          <a:p>
            <a:pPr marL="457200" indent="-457200">
              <a:buFont typeface="+mj-lt"/>
              <a:buAutoNum type="arabicPeriod"/>
            </a:pPr>
            <a:r>
              <a:rPr lang="en-US" sz="2200" i="1" u="sng" dirty="0">
                <a:solidFill>
                  <a:prstClr val="black"/>
                </a:solidFill>
                <a:latin typeface="Arial Narrow" panose="020B0606020202030204" pitchFamily="34" charset="0"/>
              </a:rPr>
              <a:t>Treat him as a heathen &amp; publican</a:t>
            </a:r>
            <a:r>
              <a:rPr lang="en-US" sz="2200" i="1" dirty="0">
                <a:solidFill>
                  <a:prstClr val="black"/>
                </a:solidFill>
                <a:latin typeface="Arial Narrow" panose="020B0606020202030204" pitchFamily="34" charset="0"/>
              </a:rPr>
              <a:t> (Matt.18:17)</a:t>
            </a:r>
          </a:p>
          <a:p>
            <a:pPr marL="457200" indent="-457200">
              <a:buFont typeface="+mj-lt"/>
              <a:buAutoNum type="arabicPeriod"/>
            </a:pPr>
            <a:r>
              <a:rPr lang="en-US" sz="2200" i="1" u="sng" dirty="0">
                <a:solidFill>
                  <a:prstClr val="black"/>
                </a:solidFill>
                <a:latin typeface="Arial Narrow" panose="020B0606020202030204" pitchFamily="34" charset="0"/>
              </a:rPr>
              <a:t>Avoid him </a:t>
            </a:r>
            <a:r>
              <a:rPr lang="en-US" sz="2200" i="1" dirty="0">
                <a:solidFill>
                  <a:prstClr val="black"/>
                </a:solidFill>
                <a:latin typeface="Arial Narrow" panose="020B0606020202030204" pitchFamily="34" charset="0"/>
              </a:rPr>
              <a:t>(Rom. 16:17)</a:t>
            </a:r>
          </a:p>
          <a:p>
            <a:pPr marL="457200" indent="-457200">
              <a:buFont typeface="+mj-lt"/>
              <a:buAutoNum type="arabicPeriod"/>
            </a:pPr>
            <a:r>
              <a:rPr lang="en-US" sz="2200" i="1" u="sng" dirty="0">
                <a:solidFill>
                  <a:prstClr val="black"/>
                </a:solidFill>
                <a:latin typeface="Arial Narrow" panose="020B0606020202030204" pitchFamily="34" charset="0"/>
              </a:rPr>
              <a:t>Do not associate </a:t>
            </a:r>
            <a:r>
              <a:rPr lang="en-US" sz="2200" i="1" dirty="0">
                <a:solidFill>
                  <a:prstClr val="black"/>
                </a:solidFill>
                <a:latin typeface="Arial Narrow" panose="020B0606020202030204" pitchFamily="34" charset="0"/>
              </a:rPr>
              <a:t>(1 Cor. 5:9, 11; 2 Thess. 3:14)</a:t>
            </a:r>
          </a:p>
          <a:p>
            <a:pPr marL="457200" indent="-457200">
              <a:buFont typeface="+mj-lt"/>
              <a:buAutoNum type="arabicPeriod"/>
            </a:pPr>
            <a:r>
              <a:rPr lang="en-US" sz="2200" i="1" u="sng" dirty="0">
                <a:solidFill>
                  <a:prstClr val="black"/>
                </a:solidFill>
                <a:latin typeface="Arial Narrow" panose="020B0606020202030204" pitchFamily="34" charset="0"/>
              </a:rPr>
              <a:t>Do not treat as an enemy / admonish as brother </a:t>
            </a:r>
            <a:r>
              <a:rPr lang="en-US" sz="2200" i="1" dirty="0">
                <a:solidFill>
                  <a:prstClr val="black"/>
                </a:solidFill>
                <a:latin typeface="Arial Narrow" panose="020B0606020202030204" pitchFamily="34" charset="0"/>
              </a:rPr>
              <a:t>(2 Thess. 3:15)</a:t>
            </a:r>
          </a:p>
          <a:p>
            <a:pPr marL="457200" indent="-457200">
              <a:buFont typeface="+mj-lt"/>
              <a:buAutoNum type="arabicPeriod"/>
            </a:pPr>
            <a:r>
              <a:rPr lang="en-US" sz="2200" i="1" u="sng" dirty="0">
                <a:solidFill>
                  <a:prstClr val="black"/>
                </a:solidFill>
                <a:latin typeface="Arial Narrow" panose="020B0606020202030204" pitchFamily="34" charset="0"/>
              </a:rPr>
              <a:t>Love</a:t>
            </a:r>
            <a:r>
              <a:rPr lang="en-US" sz="2200" i="1" dirty="0">
                <a:solidFill>
                  <a:prstClr val="black"/>
                </a:solidFill>
                <a:latin typeface="Arial Narrow" panose="020B0606020202030204" pitchFamily="34" charset="0"/>
              </a:rPr>
              <a:t> (2 Cor. 2:8)</a:t>
            </a:r>
          </a:p>
          <a:p>
            <a:pPr marL="457200" indent="-457200">
              <a:buFont typeface="+mj-lt"/>
              <a:buAutoNum type="arabicPeriod"/>
            </a:pPr>
            <a:r>
              <a:rPr lang="en-US" sz="2200" i="1" u="sng" dirty="0">
                <a:solidFill>
                  <a:prstClr val="black"/>
                </a:solidFill>
                <a:latin typeface="Arial Narrow" panose="020B0606020202030204" pitchFamily="34" charset="0"/>
              </a:rPr>
              <a:t>Kind</a:t>
            </a:r>
            <a:r>
              <a:rPr lang="en-US" sz="2200" i="1" dirty="0">
                <a:solidFill>
                  <a:prstClr val="black"/>
                </a:solidFill>
                <a:latin typeface="Arial Narrow" panose="020B0606020202030204" pitchFamily="34" charset="0"/>
              </a:rPr>
              <a:t> (Eph. 4:32)</a:t>
            </a:r>
          </a:p>
          <a:p>
            <a:pPr marL="457200" indent="-457200">
              <a:buFont typeface="+mj-lt"/>
              <a:buAutoNum type="arabicPeriod"/>
            </a:pPr>
            <a:r>
              <a:rPr lang="en-US" sz="2200" i="1" u="sng" dirty="0">
                <a:solidFill>
                  <a:prstClr val="black"/>
                </a:solidFill>
                <a:latin typeface="Arial Narrow" panose="020B0606020202030204" pitchFamily="34" charset="0"/>
              </a:rPr>
              <a:t>Seek to restore </a:t>
            </a:r>
            <a:r>
              <a:rPr lang="en-US" sz="2200" i="1" dirty="0">
                <a:solidFill>
                  <a:prstClr val="black"/>
                </a:solidFill>
                <a:latin typeface="Arial Narrow" panose="020B0606020202030204" pitchFamily="34" charset="0"/>
              </a:rPr>
              <a:t>(Gal. 6:1)</a:t>
            </a:r>
          </a:p>
          <a:p>
            <a:pPr marL="457200" indent="-457200">
              <a:buFont typeface="+mj-lt"/>
              <a:buAutoNum type="arabicPeriod"/>
            </a:pPr>
            <a:r>
              <a:rPr lang="en-US" sz="2200" i="1" u="sng" dirty="0">
                <a:solidFill>
                  <a:prstClr val="black"/>
                </a:solidFill>
                <a:latin typeface="Arial Narrow" panose="020B0606020202030204" pitchFamily="34" charset="0"/>
              </a:rPr>
              <a:t>Demonstrate a willingness to forgive </a:t>
            </a:r>
            <a:r>
              <a:rPr lang="en-US" sz="2200" i="1" dirty="0">
                <a:solidFill>
                  <a:prstClr val="black"/>
                </a:solidFill>
                <a:latin typeface="Arial Narrow" panose="020B0606020202030204" pitchFamily="34" charset="0"/>
              </a:rPr>
              <a:t>(Matt. 18:15-17)</a:t>
            </a:r>
            <a:endParaRPr lang="en-US" sz="2200" dirty="0">
              <a:latin typeface="Arial Narrow" panose="020B0606020202030204" pitchFamily="34" charset="0"/>
            </a:endParaRPr>
          </a:p>
        </p:txBody>
      </p:sp>
      <p:sp>
        <p:nvSpPr>
          <p:cNvPr id="2" name="TextBox 1"/>
          <p:cNvSpPr txBox="1"/>
          <p:nvPr/>
        </p:nvSpPr>
        <p:spPr>
          <a:xfrm>
            <a:off x="5486400" y="1315617"/>
            <a:ext cx="3433665" cy="3693319"/>
          </a:xfrm>
          <a:prstGeom prst="rect">
            <a:avLst/>
          </a:prstGeom>
          <a:noFill/>
        </p:spPr>
        <p:txBody>
          <a:bodyPr wrap="square" rtlCol="0">
            <a:spAutoFit/>
          </a:bodyPr>
          <a:lstStyle/>
          <a:p>
            <a:pPr algn="ctr"/>
            <a:r>
              <a:rPr lang="en-US" sz="2400" b="1" dirty="0">
                <a:latin typeface="Arial Narrow" panose="020B0606020202030204" pitchFamily="34" charset="0"/>
              </a:rPr>
              <a:t>Situation:</a:t>
            </a:r>
          </a:p>
          <a:p>
            <a:endParaRPr lang="en-US" dirty="0"/>
          </a:p>
          <a:p>
            <a:r>
              <a:rPr lang="en-US" sz="2400" dirty="0">
                <a:latin typeface="Arial Narrow" panose="020B0606020202030204" pitchFamily="34" charset="0"/>
              </a:rPr>
              <a:t>What if you have business dealings with the disciplined?</a:t>
            </a:r>
          </a:p>
          <a:p>
            <a:endParaRPr lang="en-US" sz="2400" dirty="0">
              <a:latin typeface="Arial Narrow" panose="020B0606020202030204" pitchFamily="34" charset="0"/>
            </a:endParaRPr>
          </a:p>
          <a:p>
            <a:pPr marL="342900" indent="-342900">
              <a:buFont typeface="Wingdings" panose="05000000000000000000" pitchFamily="2" charset="2"/>
              <a:buChar char="Ø"/>
            </a:pPr>
            <a:r>
              <a:rPr lang="en-US" sz="2400" dirty="0">
                <a:latin typeface="Arial Narrow" panose="020B0606020202030204" pitchFamily="34" charset="0"/>
              </a:rPr>
              <a:t>Merchant?</a:t>
            </a:r>
          </a:p>
          <a:p>
            <a:pPr marL="342900" indent="-342900">
              <a:buFont typeface="Wingdings" panose="05000000000000000000" pitchFamily="2" charset="2"/>
              <a:buChar char="Ø"/>
            </a:pPr>
            <a:r>
              <a:rPr lang="en-US" sz="2400" dirty="0">
                <a:latin typeface="Arial Narrow" panose="020B0606020202030204" pitchFamily="34" charset="0"/>
              </a:rPr>
              <a:t>Waitress?</a:t>
            </a:r>
          </a:p>
          <a:p>
            <a:pPr marL="342900" indent="-342900">
              <a:buFont typeface="Wingdings" panose="05000000000000000000" pitchFamily="2" charset="2"/>
              <a:buChar char="Ø"/>
            </a:pPr>
            <a:r>
              <a:rPr lang="en-US" sz="2400" dirty="0">
                <a:latin typeface="Arial Narrow" panose="020B0606020202030204" pitchFamily="34" charset="0"/>
              </a:rPr>
              <a:t>Serviceman?</a:t>
            </a:r>
          </a:p>
          <a:p>
            <a:pPr marL="342900" indent="-342900">
              <a:buFont typeface="Wingdings" panose="05000000000000000000" pitchFamily="2" charset="2"/>
              <a:buChar char="Ø"/>
            </a:pPr>
            <a:r>
              <a:rPr lang="en-US" sz="2400" dirty="0">
                <a:latin typeface="Arial Narrow" panose="020B0606020202030204" pitchFamily="34" charset="0"/>
              </a:rPr>
              <a:t>Salesclerk?</a:t>
            </a:r>
          </a:p>
        </p:txBody>
      </p:sp>
      <p:sp>
        <p:nvSpPr>
          <p:cNvPr id="3" name="TextBox 2">
            <a:extLst>
              <a:ext uri="{FF2B5EF4-FFF2-40B4-BE49-F238E27FC236}">
                <a16:creationId xmlns:a16="http://schemas.microsoft.com/office/drawing/2014/main" id="{562F5E15-4F58-47F0-1F67-019F6B26DC5F}"/>
              </a:ext>
            </a:extLst>
          </p:cNvPr>
          <p:cNvSpPr txBox="1"/>
          <p:nvPr/>
        </p:nvSpPr>
        <p:spPr>
          <a:xfrm rot="16200000">
            <a:off x="-2574971" y="3039919"/>
            <a:ext cx="6858003" cy="778162"/>
          </a:xfrm>
          <a:prstGeom prst="rect">
            <a:avLst/>
          </a:prstGeom>
          <a:noFill/>
        </p:spPr>
        <p:txBody>
          <a:bodyPr wrap="square" rtlCol="0">
            <a:spAutoFit/>
          </a:bodyPr>
          <a:lstStyle/>
          <a:p>
            <a:pPr marL="571500" marR="0" lvl="0" indent="-571500" algn="ctr" defTabSz="457200" rtl="0" eaLnBrk="1" fontAlgn="auto" latinLnBrk="0" hangingPunct="1">
              <a:lnSpc>
                <a:spcPct val="150000"/>
              </a:lnSpc>
              <a:spcBef>
                <a:spcPts val="0"/>
              </a:spcBef>
              <a:spcAft>
                <a:spcPts val="0"/>
              </a:spcAft>
              <a:buClrTx/>
              <a:buSzTx/>
              <a:buFont typeface="+mj-lt"/>
              <a:buAutoNum type="romanUcPeriod"/>
              <a:tabLst/>
              <a:defRPr/>
            </a:pPr>
            <a:r>
              <a:rPr kumimoji="0" lang="en-US" sz="3400" b="0" i="0" u="none" strike="noStrike" kern="1200" cap="none" spc="0" normalizeH="0" baseline="0" noProof="0" dirty="0">
                <a:ln>
                  <a:noFill/>
                </a:ln>
                <a:solidFill>
                  <a:prstClr val="black"/>
                </a:solidFill>
                <a:effectLst/>
                <a:uLnTx/>
                <a:uFillTx/>
                <a:latin typeface="Arial Narrow" panose="020B0606020202030204" pitchFamily="34" charset="0"/>
              </a:rPr>
              <a:t>How Should We Treat the Disorderly?</a:t>
            </a:r>
            <a:endParaRPr kumimoji="0" lang="en-US" sz="3400" i="0" u="none" strike="noStrike" kern="1200" cap="none" spc="0" normalizeH="0" baseline="0" noProof="0" dirty="0">
              <a:ln>
                <a:noFill/>
              </a:ln>
              <a:effectLst/>
              <a:uLnTx/>
              <a:uFillTx/>
              <a:latin typeface="Arial Narrow" panose="020B0606020202030204" pitchFamily="34" charset="0"/>
            </a:endParaRPr>
          </a:p>
        </p:txBody>
      </p:sp>
    </p:spTree>
    <p:extLst>
      <p:ext uri="{BB962C8B-B14F-4D97-AF65-F5344CB8AC3E}">
        <p14:creationId xmlns:p14="http://schemas.microsoft.com/office/powerpoint/2010/main" val="16445791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25283" y="103700"/>
            <a:ext cx="7030528" cy="830997"/>
          </a:xfrm>
          <a:prstGeom prst="rect">
            <a:avLst/>
          </a:prstGeom>
          <a:noFill/>
        </p:spPr>
        <p:txBody>
          <a:bodyPr wrap="square" rtlCol="0">
            <a:spAutoFit/>
          </a:bodyPr>
          <a:lstStyle/>
          <a:p>
            <a:pPr marL="457200" marR="0" lvl="0" indent="-457200" algn="l" defTabSz="457200" rtl="0" eaLnBrk="1" fontAlgn="auto" latinLnBrk="0" hangingPunct="1">
              <a:lnSpc>
                <a:spcPct val="100000"/>
              </a:lnSpc>
              <a:spcBef>
                <a:spcPts val="0"/>
              </a:spcBef>
              <a:spcAft>
                <a:spcPts val="0"/>
              </a:spcAft>
              <a:buClrTx/>
              <a:buSzTx/>
              <a:buFont typeface="+mj-lt"/>
              <a:buAutoNum type="alphaUcPeriod"/>
              <a:tabLst/>
              <a:defRPr/>
            </a:pPr>
            <a:r>
              <a:rPr lang="en-US" sz="2400" b="1" dirty="0">
                <a:solidFill>
                  <a:prstClr val="black"/>
                </a:solidFill>
                <a:latin typeface="Arial Narrow" panose="020B0606020202030204" pitchFamily="34" charset="0"/>
              </a:rPr>
              <a:t>Principles</a:t>
            </a:r>
          </a:p>
          <a:p>
            <a:pPr marL="457200" marR="0" lvl="0" indent="-457200" algn="l" defTabSz="457200" rtl="0" eaLnBrk="1" fontAlgn="auto" latinLnBrk="0" hangingPunct="1">
              <a:lnSpc>
                <a:spcPct val="100000"/>
              </a:lnSpc>
              <a:spcBef>
                <a:spcPts val="0"/>
              </a:spcBef>
              <a:spcAft>
                <a:spcPts val="0"/>
              </a:spcAft>
              <a:buClrTx/>
              <a:buSzTx/>
              <a:buFont typeface="+mj-lt"/>
              <a:buAutoNum type="alphaUcPeriod"/>
              <a:tabLst/>
              <a:defRPr/>
            </a:pPr>
            <a:r>
              <a:rPr lang="en-US" sz="2400" b="1" dirty="0">
                <a:solidFill>
                  <a:prstClr val="black"/>
                </a:solidFill>
                <a:latin typeface="Arial Narrow" panose="020B0606020202030204" pitchFamily="34" charset="0"/>
              </a:rPr>
              <a:t>Application</a:t>
            </a:r>
            <a:endParaRPr lang="en-US" sz="2400" dirty="0">
              <a:solidFill>
                <a:srgbClr val="0070C0"/>
              </a:solidFill>
              <a:latin typeface="Arial Narrow" panose="020B0606020202030204" pitchFamily="34" charset="0"/>
            </a:endParaRPr>
          </a:p>
        </p:txBody>
      </p:sp>
      <p:sp>
        <p:nvSpPr>
          <p:cNvPr id="6" name="TextBox 5"/>
          <p:cNvSpPr txBox="1"/>
          <p:nvPr/>
        </p:nvSpPr>
        <p:spPr>
          <a:xfrm>
            <a:off x="1906056" y="1093318"/>
            <a:ext cx="3334491" cy="5509200"/>
          </a:xfrm>
          <a:prstGeom prst="rect">
            <a:avLst/>
          </a:prstGeom>
          <a:solidFill>
            <a:schemeClr val="bg1"/>
          </a:solidFill>
          <a:ln w="28575">
            <a:solidFill>
              <a:srgbClr val="000000"/>
            </a:solidFill>
          </a:ln>
        </p:spPr>
        <p:txBody>
          <a:bodyPr wrap="square" rtlCol="0">
            <a:spAutoFit/>
          </a:bodyPr>
          <a:lstStyle/>
          <a:p>
            <a:pPr marL="457200" indent="-457200">
              <a:buFont typeface="+mj-lt"/>
              <a:buAutoNum type="arabicPeriod"/>
            </a:pPr>
            <a:r>
              <a:rPr kumimoji="0" lang="en-US" sz="2200" i="1" u="sng" strike="noStrike" kern="1200" cap="none" spc="0" normalizeH="0" baseline="0" noProof="0" dirty="0">
                <a:ln>
                  <a:noFill/>
                </a:ln>
                <a:solidFill>
                  <a:prstClr val="black"/>
                </a:solidFill>
                <a:effectLst/>
                <a:uLnTx/>
                <a:uFillTx/>
                <a:latin typeface="Arial Narrow" panose="020B0606020202030204" pitchFamily="34" charset="0"/>
              </a:rPr>
              <a:t>Demonstrate that you are trying</a:t>
            </a:r>
            <a:r>
              <a:rPr kumimoji="0" lang="en-US" sz="2200" i="1" u="sng" strike="noStrike" kern="1200" cap="none" spc="0" normalizeH="0" noProof="0" dirty="0">
                <a:ln>
                  <a:noFill/>
                </a:ln>
                <a:solidFill>
                  <a:prstClr val="black"/>
                </a:solidFill>
                <a:effectLst/>
                <a:uLnTx/>
                <a:uFillTx/>
                <a:latin typeface="Arial Narrow" panose="020B0606020202030204" pitchFamily="34" charset="0"/>
              </a:rPr>
              <a:t> to save him </a:t>
            </a:r>
            <a:r>
              <a:rPr kumimoji="0" lang="en-US" sz="2200" i="1" u="none" strike="noStrike" kern="1200" cap="none" spc="0" normalizeH="0" noProof="0" dirty="0">
                <a:ln>
                  <a:noFill/>
                </a:ln>
                <a:solidFill>
                  <a:prstClr val="black"/>
                </a:solidFill>
                <a:effectLst/>
                <a:uLnTx/>
                <a:uFillTx/>
                <a:latin typeface="Arial Narrow" panose="020B0606020202030204" pitchFamily="34" charset="0"/>
              </a:rPr>
              <a:t>(Matt. 18:15-17)</a:t>
            </a:r>
          </a:p>
          <a:p>
            <a:pPr marL="457200" indent="-457200">
              <a:buFont typeface="+mj-lt"/>
              <a:buAutoNum type="arabicPeriod"/>
            </a:pPr>
            <a:r>
              <a:rPr lang="en-US" sz="2200" i="1" u="sng" dirty="0">
                <a:solidFill>
                  <a:prstClr val="black"/>
                </a:solidFill>
                <a:latin typeface="Arial Narrow" panose="020B0606020202030204" pitchFamily="34" charset="0"/>
              </a:rPr>
              <a:t>Treat him as a heathen &amp; publican</a:t>
            </a:r>
            <a:r>
              <a:rPr lang="en-US" sz="2200" i="1" dirty="0">
                <a:solidFill>
                  <a:prstClr val="black"/>
                </a:solidFill>
                <a:latin typeface="Arial Narrow" panose="020B0606020202030204" pitchFamily="34" charset="0"/>
              </a:rPr>
              <a:t> (Matt.18:17)</a:t>
            </a:r>
          </a:p>
          <a:p>
            <a:pPr marL="457200" indent="-457200">
              <a:buFont typeface="+mj-lt"/>
              <a:buAutoNum type="arabicPeriod"/>
            </a:pPr>
            <a:r>
              <a:rPr lang="en-US" sz="2200" i="1" u="sng" dirty="0">
                <a:solidFill>
                  <a:prstClr val="black"/>
                </a:solidFill>
                <a:latin typeface="Arial Narrow" panose="020B0606020202030204" pitchFamily="34" charset="0"/>
              </a:rPr>
              <a:t>Avoid him </a:t>
            </a:r>
            <a:r>
              <a:rPr lang="en-US" sz="2200" i="1" dirty="0">
                <a:solidFill>
                  <a:prstClr val="black"/>
                </a:solidFill>
                <a:latin typeface="Arial Narrow" panose="020B0606020202030204" pitchFamily="34" charset="0"/>
              </a:rPr>
              <a:t>(Rom. 16:17)</a:t>
            </a:r>
          </a:p>
          <a:p>
            <a:pPr marL="457200" indent="-457200">
              <a:buFont typeface="+mj-lt"/>
              <a:buAutoNum type="arabicPeriod"/>
            </a:pPr>
            <a:r>
              <a:rPr lang="en-US" sz="2200" i="1" u="sng" dirty="0">
                <a:solidFill>
                  <a:prstClr val="black"/>
                </a:solidFill>
                <a:latin typeface="Arial Narrow" panose="020B0606020202030204" pitchFamily="34" charset="0"/>
              </a:rPr>
              <a:t>Do not associate </a:t>
            </a:r>
            <a:r>
              <a:rPr lang="en-US" sz="2200" i="1" dirty="0">
                <a:solidFill>
                  <a:prstClr val="black"/>
                </a:solidFill>
                <a:latin typeface="Arial Narrow" panose="020B0606020202030204" pitchFamily="34" charset="0"/>
              </a:rPr>
              <a:t>(1 Cor. 5:9, 11; 2 Thess. 3:14)</a:t>
            </a:r>
          </a:p>
          <a:p>
            <a:pPr marL="457200" indent="-457200">
              <a:buFont typeface="+mj-lt"/>
              <a:buAutoNum type="arabicPeriod"/>
            </a:pPr>
            <a:r>
              <a:rPr lang="en-US" sz="2200" i="1" u="sng" dirty="0">
                <a:solidFill>
                  <a:prstClr val="black"/>
                </a:solidFill>
                <a:latin typeface="Arial Narrow" panose="020B0606020202030204" pitchFamily="34" charset="0"/>
              </a:rPr>
              <a:t>Do not treat as an enemy / admonish as brother </a:t>
            </a:r>
            <a:r>
              <a:rPr lang="en-US" sz="2200" i="1" dirty="0">
                <a:solidFill>
                  <a:prstClr val="black"/>
                </a:solidFill>
                <a:latin typeface="Arial Narrow" panose="020B0606020202030204" pitchFamily="34" charset="0"/>
              </a:rPr>
              <a:t>(2 Thess. 3:15)</a:t>
            </a:r>
          </a:p>
          <a:p>
            <a:pPr marL="457200" indent="-457200">
              <a:buFont typeface="+mj-lt"/>
              <a:buAutoNum type="arabicPeriod"/>
            </a:pPr>
            <a:r>
              <a:rPr lang="en-US" sz="2200" i="1" u="sng" dirty="0">
                <a:solidFill>
                  <a:prstClr val="black"/>
                </a:solidFill>
                <a:latin typeface="Arial Narrow" panose="020B0606020202030204" pitchFamily="34" charset="0"/>
              </a:rPr>
              <a:t>Love</a:t>
            </a:r>
            <a:r>
              <a:rPr lang="en-US" sz="2200" i="1" dirty="0">
                <a:solidFill>
                  <a:prstClr val="black"/>
                </a:solidFill>
                <a:latin typeface="Arial Narrow" panose="020B0606020202030204" pitchFamily="34" charset="0"/>
              </a:rPr>
              <a:t> (2 Cor. 2:8)</a:t>
            </a:r>
          </a:p>
          <a:p>
            <a:pPr marL="457200" indent="-457200">
              <a:buFont typeface="+mj-lt"/>
              <a:buAutoNum type="arabicPeriod"/>
            </a:pPr>
            <a:r>
              <a:rPr lang="en-US" sz="2200" i="1" u="sng" dirty="0">
                <a:solidFill>
                  <a:prstClr val="black"/>
                </a:solidFill>
                <a:latin typeface="Arial Narrow" panose="020B0606020202030204" pitchFamily="34" charset="0"/>
              </a:rPr>
              <a:t>Kind</a:t>
            </a:r>
            <a:r>
              <a:rPr lang="en-US" sz="2200" i="1" dirty="0">
                <a:solidFill>
                  <a:prstClr val="black"/>
                </a:solidFill>
                <a:latin typeface="Arial Narrow" panose="020B0606020202030204" pitchFamily="34" charset="0"/>
              </a:rPr>
              <a:t> (Eph. 4:32)</a:t>
            </a:r>
          </a:p>
          <a:p>
            <a:pPr marL="457200" indent="-457200">
              <a:buFont typeface="+mj-lt"/>
              <a:buAutoNum type="arabicPeriod"/>
            </a:pPr>
            <a:r>
              <a:rPr lang="en-US" sz="2200" i="1" u="sng" dirty="0">
                <a:solidFill>
                  <a:prstClr val="black"/>
                </a:solidFill>
                <a:latin typeface="Arial Narrow" panose="020B0606020202030204" pitchFamily="34" charset="0"/>
              </a:rPr>
              <a:t>Seek to restore </a:t>
            </a:r>
            <a:r>
              <a:rPr lang="en-US" sz="2200" i="1" dirty="0">
                <a:solidFill>
                  <a:prstClr val="black"/>
                </a:solidFill>
                <a:latin typeface="Arial Narrow" panose="020B0606020202030204" pitchFamily="34" charset="0"/>
              </a:rPr>
              <a:t>(Gal. 6:1)</a:t>
            </a:r>
          </a:p>
          <a:p>
            <a:pPr marL="457200" indent="-457200">
              <a:buFont typeface="+mj-lt"/>
              <a:buAutoNum type="arabicPeriod"/>
            </a:pPr>
            <a:r>
              <a:rPr lang="en-US" sz="2200" i="1" u="sng" dirty="0">
                <a:solidFill>
                  <a:prstClr val="black"/>
                </a:solidFill>
                <a:latin typeface="Arial Narrow" panose="020B0606020202030204" pitchFamily="34" charset="0"/>
              </a:rPr>
              <a:t>Demonstrate a willingness to forgive </a:t>
            </a:r>
            <a:r>
              <a:rPr lang="en-US" sz="2200" i="1" dirty="0">
                <a:solidFill>
                  <a:prstClr val="black"/>
                </a:solidFill>
                <a:latin typeface="Arial Narrow" panose="020B0606020202030204" pitchFamily="34" charset="0"/>
              </a:rPr>
              <a:t>(Matt. 18:15-17)</a:t>
            </a:r>
            <a:endParaRPr lang="en-US" sz="2200" dirty="0">
              <a:latin typeface="Arial Narrow" panose="020B0606020202030204" pitchFamily="34" charset="0"/>
            </a:endParaRPr>
          </a:p>
        </p:txBody>
      </p:sp>
      <p:sp>
        <p:nvSpPr>
          <p:cNvPr id="2" name="TextBox 1"/>
          <p:cNvSpPr txBox="1"/>
          <p:nvPr/>
        </p:nvSpPr>
        <p:spPr>
          <a:xfrm>
            <a:off x="5486400" y="1315617"/>
            <a:ext cx="3433665" cy="5109091"/>
          </a:xfrm>
          <a:prstGeom prst="rect">
            <a:avLst/>
          </a:prstGeom>
          <a:noFill/>
        </p:spPr>
        <p:txBody>
          <a:bodyPr wrap="square" rtlCol="0">
            <a:spAutoFit/>
          </a:bodyPr>
          <a:lstStyle/>
          <a:p>
            <a:pPr algn="ctr"/>
            <a:r>
              <a:rPr lang="en-US" sz="2400" b="1" dirty="0">
                <a:latin typeface="Arial Narrow" panose="020B0606020202030204" pitchFamily="34" charset="0"/>
              </a:rPr>
              <a:t>Situation:</a:t>
            </a:r>
          </a:p>
          <a:p>
            <a:endParaRPr lang="en-US" dirty="0"/>
          </a:p>
          <a:p>
            <a:r>
              <a:rPr lang="en-US" sz="2400" dirty="0">
                <a:latin typeface="Arial Narrow" panose="020B0606020202030204" pitchFamily="34" charset="0"/>
              </a:rPr>
              <a:t>Suppose the disciplined one REPENTS … now we are with him in a social setting..</a:t>
            </a:r>
          </a:p>
          <a:p>
            <a:r>
              <a:rPr lang="en-US" sz="2400" dirty="0">
                <a:latin typeface="Arial Narrow" panose="020B0606020202030204" pitchFamily="34" charset="0"/>
              </a:rPr>
              <a:t>How should I treat him?</a:t>
            </a:r>
          </a:p>
          <a:p>
            <a:endParaRPr lang="en-US" sz="2400" dirty="0">
              <a:latin typeface="Arial Narrow" panose="020B0606020202030204" pitchFamily="34" charset="0"/>
            </a:endParaRPr>
          </a:p>
          <a:p>
            <a:r>
              <a:rPr lang="en-US" sz="2400" dirty="0">
                <a:latin typeface="Arial Narrow" panose="020B0606020202030204" pitchFamily="34" charset="0"/>
              </a:rPr>
              <a:t>Try to avoid him – to show disgust for his sin?</a:t>
            </a:r>
          </a:p>
          <a:p>
            <a:endParaRPr lang="en-US" sz="1000" dirty="0">
              <a:latin typeface="Arial Narrow" panose="020B0606020202030204" pitchFamily="34" charset="0"/>
            </a:endParaRPr>
          </a:p>
          <a:p>
            <a:r>
              <a:rPr lang="en-US" sz="2400" dirty="0">
                <a:latin typeface="Arial Narrow" panose="020B0606020202030204" pitchFamily="34" charset="0"/>
              </a:rPr>
              <a:t>Speak &amp; be kind – but try to distance myself?</a:t>
            </a:r>
          </a:p>
          <a:p>
            <a:endParaRPr lang="en-US" sz="1000" dirty="0">
              <a:latin typeface="Arial Narrow" panose="020B0606020202030204" pitchFamily="34" charset="0"/>
            </a:endParaRPr>
          </a:p>
          <a:p>
            <a:r>
              <a:rPr lang="en-US" sz="2400" dirty="0">
                <a:latin typeface="Arial Narrow" panose="020B0606020202030204" pitchFamily="34" charset="0"/>
              </a:rPr>
              <a:t>Seek to give him a wholehearted embrace?</a:t>
            </a:r>
          </a:p>
        </p:txBody>
      </p:sp>
      <p:sp>
        <p:nvSpPr>
          <p:cNvPr id="3" name="TextBox 2">
            <a:extLst>
              <a:ext uri="{FF2B5EF4-FFF2-40B4-BE49-F238E27FC236}">
                <a16:creationId xmlns:a16="http://schemas.microsoft.com/office/drawing/2014/main" id="{1930D0DF-303D-3EAD-C565-4AD77BD01D73}"/>
              </a:ext>
            </a:extLst>
          </p:cNvPr>
          <p:cNvSpPr txBox="1"/>
          <p:nvPr/>
        </p:nvSpPr>
        <p:spPr>
          <a:xfrm rot="16200000">
            <a:off x="-2574971" y="3039919"/>
            <a:ext cx="6858003" cy="778162"/>
          </a:xfrm>
          <a:prstGeom prst="rect">
            <a:avLst/>
          </a:prstGeom>
          <a:noFill/>
        </p:spPr>
        <p:txBody>
          <a:bodyPr wrap="square" rtlCol="0">
            <a:spAutoFit/>
          </a:bodyPr>
          <a:lstStyle/>
          <a:p>
            <a:pPr marL="571500" marR="0" lvl="0" indent="-571500" algn="ctr" defTabSz="457200" rtl="0" eaLnBrk="1" fontAlgn="auto" latinLnBrk="0" hangingPunct="1">
              <a:lnSpc>
                <a:spcPct val="150000"/>
              </a:lnSpc>
              <a:spcBef>
                <a:spcPts val="0"/>
              </a:spcBef>
              <a:spcAft>
                <a:spcPts val="0"/>
              </a:spcAft>
              <a:buClrTx/>
              <a:buSzTx/>
              <a:buFont typeface="+mj-lt"/>
              <a:buAutoNum type="romanUcPeriod"/>
              <a:tabLst/>
              <a:defRPr/>
            </a:pPr>
            <a:r>
              <a:rPr kumimoji="0" lang="en-US" sz="3400" b="0" i="0" u="none" strike="noStrike" kern="1200" cap="none" spc="0" normalizeH="0" baseline="0" noProof="0" dirty="0">
                <a:ln>
                  <a:noFill/>
                </a:ln>
                <a:solidFill>
                  <a:prstClr val="black"/>
                </a:solidFill>
                <a:effectLst/>
                <a:uLnTx/>
                <a:uFillTx/>
                <a:latin typeface="Arial Narrow" panose="020B0606020202030204" pitchFamily="34" charset="0"/>
              </a:rPr>
              <a:t>How Should We Treat the Disorderly?</a:t>
            </a:r>
            <a:endParaRPr kumimoji="0" lang="en-US" sz="3400" i="0" u="none" strike="noStrike" kern="1200" cap="none" spc="0" normalizeH="0" baseline="0" noProof="0" dirty="0">
              <a:ln>
                <a:noFill/>
              </a:ln>
              <a:effectLst/>
              <a:uLnTx/>
              <a:uFillTx/>
              <a:latin typeface="Arial Narrow" panose="020B0606020202030204" pitchFamily="34" charset="0"/>
            </a:endParaRPr>
          </a:p>
        </p:txBody>
      </p:sp>
    </p:spTree>
    <p:extLst>
      <p:ext uri="{BB962C8B-B14F-4D97-AF65-F5344CB8AC3E}">
        <p14:creationId xmlns:p14="http://schemas.microsoft.com/office/powerpoint/2010/main" val="331156148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29728" y="77637"/>
            <a:ext cx="7573993"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70C0"/>
                </a:solidFill>
                <a:effectLst>
                  <a:outerShdw blurRad="38100" dist="38100" dir="2700000" algn="tl">
                    <a:srgbClr val="000000">
                      <a:alpha val="43137"/>
                    </a:srgbClr>
                  </a:outerShdw>
                </a:effectLst>
                <a:uLnTx/>
                <a:uFillTx/>
                <a:latin typeface="Comic Sans MS" panose="030F0702030302020204" pitchFamily="66" charset="0"/>
              </a:rPr>
              <a:t>Saving the Erring, the Church, Our Families, and Ourselves</a:t>
            </a:r>
          </a:p>
        </p:txBody>
      </p:sp>
      <p:sp>
        <p:nvSpPr>
          <p:cNvPr id="4" name="TextBox 3"/>
          <p:cNvSpPr txBox="1"/>
          <p:nvPr/>
        </p:nvSpPr>
        <p:spPr>
          <a:xfrm>
            <a:off x="917880" y="2271977"/>
            <a:ext cx="8050113" cy="1631216"/>
          </a:xfrm>
          <a:prstGeom prst="rect">
            <a:avLst/>
          </a:prstGeom>
          <a:noFill/>
        </p:spPr>
        <p:txBody>
          <a:bodyPr wrap="square" rtlCol="0">
            <a:spAutoFit/>
          </a:bodyPr>
          <a:lstStyle/>
          <a:p>
            <a:pPr marL="571500" marR="0" lvl="0" indent="-571500" algn="l" defTabSz="457200" rtl="0" eaLnBrk="1" fontAlgn="auto" latinLnBrk="0" hangingPunct="1">
              <a:lnSpc>
                <a:spcPct val="100000"/>
              </a:lnSpc>
              <a:spcBef>
                <a:spcPts val="0"/>
              </a:spcBef>
              <a:spcAft>
                <a:spcPts val="0"/>
              </a:spcAft>
              <a:buClrTx/>
              <a:buSzTx/>
              <a:buFont typeface="+mj-lt"/>
              <a:buAutoNum type="romanUcPeriod"/>
              <a:tabLst/>
              <a:defRPr/>
            </a:pPr>
            <a:r>
              <a:rPr kumimoji="0" lang="en-US" sz="40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Arial Narrow" panose="020B0606020202030204" pitchFamily="34" charset="0"/>
                <a:ea typeface="+mn-ea"/>
                <a:cs typeface="+mn-cs"/>
              </a:rPr>
              <a:t>How Should We Treat the Disorderly?</a:t>
            </a:r>
          </a:p>
          <a:p>
            <a:pPr marL="571500" marR="0" lvl="0" indent="-571500" algn="l" defTabSz="457200" rtl="0" eaLnBrk="1" fontAlgn="auto" latinLnBrk="0" hangingPunct="1">
              <a:lnSpc>
                <a:spcPct val="100000"/>
              </a:lnSpc>
              <a:spcBef>
                <a:spcPts val="0"/>
              </a:spcBef>
              <a:spcAft>
                <a:spcPts val="0"/>
              </a:spcAft>
              <a:buClrTx/>
              <a:buSzTx/>
              <a:buFont typeface="+mj-lt"/>
              <a:buAutoNum type="romanUcPeriod"/>
              <a:tabLst/>
              <a:defRPr/>
            </a:pPr>
            <a:endParaRPr kumimoji="0" lang="en-US" sz="20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Arial Narrow" panose="020B0606020202030204" pitchFamily="34" charset="0"/>
              <a:ea typeface="+mn-ea"/>
              <a:cs typeface="+mn-cs"/>
            </a:endParaRPr>
          </a:p>
          <a:p>
            <a:pPr marL="571500" marR="0" lvl="0" indent="-571500" algn="l" defTabSz="457200" rtl="0" eaLnBrk="1" fontAlgn="auto" latinLnBrk="0" hangingPunct="1">
              <a:lnSpc>
                <a:spcPct val="100000"/>
              </a:lnSpc>
              <a:spcBef>
                <a:spcPts val="0"/>
              </a:spcBef>
              <a:spcAft>
                <a:spcPts val="0"/>
              </a:spcAft>
              <a:buClrTx/>
              <a:buSzTx/>
              <a:buFont typeface="+mj-lt"/>
              <a:buAutoNum type="romanUcPeriod"/>
              <a:tabLst/>
              <a:defRPr/>
            </a:pPr>
            <a:r>
              <a:rPr kumimoji="0" lang="en-US" sz="4000" b="0" i="0" u="none" strike="noStrike" kern="1200" cap="none" spc="0" normalizeH="0" baseline="0" noProof="0" dirty="0">
                <a:ln>
                  <a:noFill/>
                </a:ln>
                <a:uLnTx/>
                <a:uFillTx/>
                <a:latin typeface="Arial Narrow" panose="020B0606020202030204" pitchFamily="34" charset="0"/>
                <a:ea typeface="+mn-ea"/>
                <a:cs typeface="+mn-cs"/>
              </a:rPr>
              <a:t>Does It Apply to Family?</a:t>
            </a:r>
          </a:p>
        </p:txBody>
      </p:sp>
      <p:sp>
        <p:nvSpPr>
          <p:cNvPr id="6" name="Rectangle: Rounded Corners 5">
            <a:extLst>
              <a:ext uri="{FF2B5EF4-FFF2-40B4-BE49-F238E27FC236}">
                <a16:creationId xmlns:a16="http://schemas.microsoft.com/office/drawing/2014/main" id="{F10F133A-1ECD-7E1E-C0D2-FEC6BF3A3983}"/>
              </a:ext>
            </a:extLst>
          </p:cNvPr>
          <p:cNvSpPr/>
          <p:nvPr/>
        </p:nvSpPr>
        <p:spPr>
          <a:xfrm>
            <a:off x="1207699" y="646980"/>
            <a:ext cx="7470476" cy="1248321"/>
          </a:xfrm>
          <a:prstGeom prst="roundRect">
            <a:avLst/>
          </a:prstGeom>
          <a:solidFill>
            <a:srgbClr val="0070C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How to Treat Those Disfellowshipped</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Does it Apply to Family?</a:t>
            </a:r>
          </a:p>
        </p:txBody>
      </p:sp>
      <p:sp>
        <p:nvSpPr>
          <p:cNvPr id="3" name="TextBox 2">
            <a:extLst>
              <a:ext uri="{FF2B5EF4-FFF2-40B4-BE49-F238E27FC236}">
                <a16:creationId xmlns:a16="http://schemas.microsoft.com/office/drawing/2014/main" id="{030175E0-36EB-47CF-309F-E928F300C87D}"/>
              </a:ext>
            </a:extLst>
          </p:cNvPr>
          <p:cNvSpPr txBox="1"/>
          <p:nvPr/>
        </p:nvSpPr>
        <p:spPr>
          <a:xfrm>
            <a:off x="2976156" y="4148917"/>
            <a:ext cx="3933559" cy="2062103"/>
          </a:xfrm>
          <a:custGeom>
            <a:avLst/>
            <a:gdLst>
              <a:gd name="connsiteX0" fmla="*/ 0 w 3933559"/>
              <a:gd name="connsiteY0" fmla="*/ 0 h 2062103"/>
              <a:gd name="connsiteX1" fmla="*/ 3933559 w 3933559"/>
              <a:gd name="connsiteY1" fmla="*/ 0 h 2062103"/>
              <a:gd name="connsiteX2" fmla="*/ 3933559 w 3933559"/>
              <a:gd name="connsiteY2" fmla="*/ 2062103 h 2062103"/>
              <a:gd name="connsiteX3" fmla="*/ 0 w 3933559"/>
              <a:gd name="connsiteY3" fmla="*/ 2062103 h 2062103"/>
              <a:gd name="connsiteX4" fmla="*/ 0 w 3933559"/>
              <a:gd name="connsiteY4" fmla="*/ 0 h 20621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3559" h="2062103" fill="none" extrusionOk="0">
                <a:moveTo>
                  <a:pt x="0" y="0"/>
                </a:moveTo>
                <a:cubicBezTo>
                  <a:pt x="1181254" y="-33775"/>
                  <a:pt x="2184492" y="138873"/>
                  <a:pt x="3933559" y="0"/>
                </a:cubicBezTo>
                <a:cubicBezTo>
                  <a:pt x="3859788" y="430363"/>
                  <a:pt x="3777676" y="1453476"/>
                  <a:pt x="3933559" y="2062103"/>
                </a:cubicBezTo>
                <a:cubicBezTo>
                  <a:pt x="2687827" y="1924773"/>
                  <a:pt x="957974" y="1924247"/>
                  <a:pt x="0" y="2062103"/>
                </a:cubicBezTo>
                <a:cubicBezTo>
                  <a:pt x="152408" y="1637951"/>
                  <a:pt x="73868" y="835825"/>
                  <a:pt x="0" y="0"/>
                </a:cubicBezTo>
                <a:close/>
              </a:path>
              <a:path w="3933559" h="2062103" stroke="0" extrusionOk="0">
                <a:moveTo>
                  <a:pt x="0" y="0"/>
                </a:moveTo>
                <a:cubicBezTo>
                  <a:pt x="738430" y="-101487"/>
                  <a:pt x="2066154" y="-162162"/>
                  <a:pt x="3933559" y="0"/>
                </a:cubicBezTo>
                <a:cubicBezTo>
                  <a:pt x="3994272" y="611023"/>
                  <a:pt x="3872487" y="1714422"/>
                  <a:pt x="3933559" y="2062103"/>
                </a:cubicBezTo>
                <a:cubicBezTo>
                  <a:pt x="2931340" y="2112168"/>
                  <a:pt x="1424663" y="1903654"/>
                  <a:pt x="0" y="2062103"/>
                </a:cubicBezTo>
                <a:cubicBezTo>
                  <a:pt x="-24452" y="1561462"/>
                  <a:pt x="-67663" y="354782"/>
                  <a:pt x="0" y="0"/>
                </a:cubicBezTo>
                <a:close/>
              </a:path>
            </a:pathLst>
          </a:custGeom>
          <a:solidFill>
            <a:schemeClr val="bg1"/>
          </a:solidFill>
          <a:ln w="19050">
            <a:solidFill>
              <a:schemeClr val="tx1"/>
            </a:solidFill>
            <a:extLst>
              <a:ext uri="{C807C97D-BFC1-408E-A445-0C87EB9F89A2}">
                <ask:lineSketchStyleProps xmlns:ask="http://schemas.microsoft.com/office/drawing/2018/sketchyshapes" sd="981765707">
                  <a:prstGeom prst="rect">
                    <a:avLst/>
                  </a:prstGeom>
                  <ask:type>
                    <ask:lineSketchCurved/>
                  </ask:type>
                </ask:lineSketchStyleProps>
              </a:ext>
            </a:extLst>
          </a:ln>
        </p:spPr>
        <p:txBody>
          <a:bodyPr wrap="square" rtlCol="0">
            <a:spAutoFit/>
          </a:bodyPr>
          <a:lstStyle/>
          <a:p>
            <a:pPr marL="571500" marR="0" lvl="0" indent="-571500" algn="l" defTabSz="457200" rtl="0" eaLnBrk="1" fontAlgn="auto" latinLnBrk="0" hangingPunct="1">
              <a:lnSpc>
                <a:spcPts val="3800"/>
              </a:lnSpc>
              <a:spcBef>
                <a:spcPts val="0"/>
              </a:spcBef>
              <a:spcAft>
                <a:spcPts val="0"/>
              </a:spcAft>
              <a:buClrTx/>
              <a:buSzTx/>
              <a:buFont typeface="Wingdings" panose="05000000000000000000" pitchFamily="2" charset="2"/>
              <a:buChar char="§"/>
              <a:tabLst/>
              <a:defRPr/>
            </a:pPr>
            <a:r>
              <a:rPr kumimoji="0" lang="en-US" sz="3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The Standard</a:t>
            </a:r>
          </a:p>
          <a:p>
            <a:pPr marL="571500" marR="0" lvl="0" indent="-571500" algn="l" defTabSz="457200" rtl="0" eaLnBrk="1" fontAlgn="auto" latinLnBrk="0" hangingPunct="1">
              <a:lnSpc>
                <a:spcPts val="3800"/>
              </a:lnSpc>
              <a:spcBef>
                <a:spcPts val="0"/>
              </a:spcBef>
              <a:spcAft>
                <a:spcPts val="0"/>
              </a:spcAft>
              <a:buClrTx/>
              <a:buSzTx/>
              <a:buFont typeface="Wingdings" panose="05000000000000000000" pitchFamily="2" charset="2"/>
              <a:buChar char="§"/>
              <a:tabLst/>
              <a:defRPr/>
            </a:pPr>
            <a:r>
              <a:rPr kumimoji="0" lang="en-US" sz="3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The Principles</a:t>
            </a:r>
          </a:p>
          <a:p>
            <a:pPr marL="571500" marR="0" lvl="0" indent="-571500" algn="l" defTabSz="457200" rtl="0" eaLnBrk="1" fontAlgn="auto" latinLnBrk="0" hangingPunct="1">
              <a:lnSpc>
                <a:spcPts val="3800"/>
              </a:lnSpc>
              <a:spcBef>
                <a:spcPts val="0"/>
              </a:spcBef>
              <a:spcAft>
                <a:spcPts val="0"/>
              </a:spcAft>
              <a:buClrTx/>
              <a:buSzTx/>
              <a:buFont typeface="Wingdings" panose="05000000000000000000" pitchFamily="2" charset="2"/>
              <a:buChar char="§"/>
              <a:tabLst/>
              <a:defRPr/>
            </a:pPr>
            <a:r>
              <a:rPr kumimoji="0" lang="en-US" sz="3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The Obligations</a:t>
            </a:r>
          </a:p>
          <a:p>
            <a:pPr marL="571500" marR="0" lvl="0" indent="-571500" algn="l" defTabSz="457200" rtl="0" eaLnBrk="1" fontAlgn="auto" latinLnBrk="0" hangingPunct="1">
              <a:lnSpc>
                <a:spcPts val="3800"/>
              </a:lnSpc>
              <a:spcBef>
                <a:spcPts val="0"/>
              </a:spcBef>
              <a:spcAft>
                <a:spcPts val="0"/>
              </a:spcAft>
              <a:buClrTx/>
              <a:buSzTx/>
              <a:buFont typeface="Wingdings" panose="05000000000000000000" pitchFamily="2" charset="2"/>
              <a:buChar char="§"/>
              <a:tabLst/>
              <a:defRPr/>
            </a:pPr>
            <a:r>
              <a:rPr kumimoji="0" lang="en-US" sz="3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 The Family</a:t>
            </a:r>
          </a:p>
        </p:txBody>
      </p:sp>
    </p:spTree>
    <p:extLst>
      <p:ext uri="{BB962C8B-B14F-4D97-AF65-F5344CB8AC3E}">
        <p14:creationId xmlns:p14="http://schemas.microsoft.com/office/powerpoint/2010/main" val="1933880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725283" y="103700"/>
            <a:ext cx="7030528" cy="6278642"/>
          </a:xfrm>
          <a:prstGeom prst="rect">
            <a:avLst/>
          </a:prstGeom>
          <a:noFill/>
        </p:spPr>
        <p:txBody>
          <a:bodyPr wrap="square" rtlCol="0">
            <a:spAutoFit/>
          </a:bodyPr>
          <a:lstStyle/>
          <a:p>
            <a:pPr marL="457200" marR="0" lvl="0" indent="-457200" algn="l" defTabSz="457200" rtl="0" eaLnBrk="1" fontAlgn="auto" latinLnBrk="0" hangingPunct="1">
              <a:lnSpc>
                <a:spcPct val="100000"/>
              </a:lnSpc>
              <a:spcBef>
                <a:spcPts val="0"/>
              </a:spcBef>
              <a:spcAft>
                <a:spcPts val="0"/>
              </a:spcAft>
              <a:buClrTx/>
              <a:buSzTx/>
              <a:buFont typeface="+mj-lt"/>
              <a:buAutoNum type="alphaUcPeriod"/>
              <a:tabLst/>
              <a:defRPr/>
            </a:pPr>
            <a:r>
              <a:rPr kumimoji="0" lang="en-US" sz="24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Not Emotions</a:t>
            </a:r>
            <a:endParaRPr kumimoji="0" lang="en-US" sz="2400" b="0" i="1" u="none" strike="noStrike" kern="1200" cap="none" spc="0" normalizeH="0" baseline="0" noProof="0" dirty="0">
              <a:ln>
                <a:noFill/>
              </a:ln>
              <a:solidFill>
                <a:srgbClr val="0070C0"/>
              </a:solidFill>
              <a:effectLst/>
              <a:uLnTx/>
              <a:uFillTx/>
              <a:latin typeface="Arial Narrow" panose="020B0606020202030204" pitchFamily="34" charset="0"/>
              <a:ea typeface="+mn-ea"/>
              <a:cs typeface="+mn-cs"/>
            </a:endParaRPr>
          </a:p>
          <a:p>
            <a:pPr marL="914400" marR="0" lvl="1" indent="-4572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2400" b="0" i="1"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This is an emotional issue – because of family ties</a:t>
            </a:r>
          </a:p>
          <a:p>
            <a:pPr marL="914400" marR="0" lvl="1" indent="-457200" algn="l" defTabSz="457200" rtl="0" eaLnBrk="1" fontAlgn="auto" latinLnBrk="0" hangingPunct="1">
              <a:lnSpc>
                <a:spcPct val="100000"/>
              </a:lnSpc>
              <a:spcBef>
                <a:spcPts val="0"/>
              </a:spcBef>
              <a:spcAft>
                <a:spcPts val="0"/>
              </a:spcAft>
              <a:buClrTx/>
              <a:buSzTx/>
              <a:buFont typeface="+mj-lt"/>
              <a:buAutoNum type="arabicPeriod"/>
              <a:tabLst/>
              <a:defRPr/>
            </a:pPr>
            <a:endParaRPr kumimoji="0" lang="en-US" sz="800" b="0" i="1"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a:p>
            <a:pPr marL="914400" marR="0" lvl="1" indent="-4572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2400" b="0" i="1"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Other issues – have emotion involved. Difficulty is not the text – but human situations cry for favor…</a:t>
            </a:r>
          </a:p>
          <a:p>
            <a:pPr marL="1371600" marR="0" lvl="2" indent="-457200" algn="l" defTabSz="457200" rtl="0" eaLnBrk="1" fontAlgn="auto" latinLnBrk="0" hangingPunct="1">
              <a:lnSpc>
                <a:spcPct val="100000"/>
              </a:lnSpc>
              <a:spcBef>
                <a:spcPts val="0"/>
              </a:spcBef>
              <a:spcAft>
                <a:spcPts val="0"/>
              </a:spcAft>
              <a:buClrTx/>
              <a:buSzTx/>
              <a:buFont typeface="+mj-lt"/>
              <a:buAutoNum type="alphaLcPeriod"/>
              <a:tabLst/>
              <a:defRPr/>
            </a:pPr>
            <a:r>
              <a:rPr kumimoji="0" lang="en-US" sz="2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Divorce &amp; Remarriage (Matt. 19:9) – “Means…”</a:t>
            </a:r>
          </a:p>
          <a:p>
            <a:pPr marL="1371600" marR="0" lvl="2" indent="-457200" algn="l" defTabSz="457200" rtl="0" eaLnBrk="1" fontAlgn="auto" latinLnBrk="0" hangingPunct="1">
              <a:lnSpc>
                <a:spcPct val="100000"/>
              </a:lnSpc>
              <a:spcBef>
                <a:spcPts val="0"/>
              </a:spcBef>
              <a:spcAft>
                <a:spcPts val="0"/>
              </a:spcAft>
              <a:buClrTx/>
              <a:buSzTx/>
              <a:buFont typeface="+mj-lt"/>
              <a:buAutoNum type="alphaLcPeriod"/>
              <a:tabLst/>
              <a:defRPr/>
            </a:pPr>
            <a:r>
              <a:rPr kumimoji="0" lang="en-US" sz="2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Baptism (Mark 16:16) – “My mother died without…”</a:t>
            </a:r>
          </a:p>
          <a:p>
            <a:pPr marL="1371600" marR="0" lvl="2" indent="-457200" algn="l" defTabSz="457200" rtl="0" eaLnBrk="1" fontAlgn="auto" latinLnBrk="0" hangingPunct="1">
              <a:lnSpc>
                <a:spcPct val="100000"/>
              </a:lnSpc>
              <a:spcBef>
                <a:spcPts val="0"/>
              </a:spcBef>
              <a:spcAft>
                <a:spcPts val="0"/>
              </a:spcAft>
              <a:buClrTx/>
              <a:buSzTx/>
              <a:buFont typeface="+mj-lt"/>
              <a:buAutoNum type="alphaLcPeriod"/>
              <a:tabLst/>
              <a:defRPr/>
            </a:pPr>
            <a:endParaRPr kumimoji="0" lang="en-US" sz="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a:p>
            <a:pPr marL="914400" marR="0" lvl="1" indent="-4572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2200" b="0" i="1"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Man is not at liberty to decide for himself what is right</a:t>
            </a:r>
          </a:p>
          <a:p>
            <a:pPr marL="1371600" marR="0" lvl="2" indent="-457200" algn="l" defTabSz="457200" rtl="0" eaLnBrk="1" fontAlgn="auto" latinLnBrk="0" hangingPunct="1">
              <a:lnSpc>
                <a:spcPct val="100000"/>
              </a:lnSpc>
              <a:spcBef>
                <a:spcPts val="0"/>
              </a:spcBef>
              <a:spcAft>
                <a:spcPts val="0"/>
              </a:spcAft>
              <a:buClrTx/>
              <a:buSzTx/>
              <a:buFont typeface="+mj-lt"/>
              <a:buAutoNum type="alphaLcPeriod"/>
              <a:tabLst/>
              <a:defRPr/>
            </a:pPr>
            <a:r>
              <a:rPr kumimoji="0" lang="en-US" sz="2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Jer. 10:23</a:t>
            </a:r>
          </a:p>
          <a:p>
            <a:pPr marL="1371600" marR="0" lvl="2" indent="-457200" algn="l" defTabSz="457200" rtl="0" eaLnBrk="1" fontAlgn="auto" latinLnBrk="0" hangingPunct="1">
              <a:lnSpc>
                <a:spcPct val="100000"/>
              </a:lnSpc>
              <a:spcBef>
                <a:spcPts val="0"/>
              </a:spcBef>
              <a:spcAft>
                <a:spcPts val="0"/>
              </a:spcAft>
              <a:buClrTx/>
              <a:buSzTx/>
              <a:buFont typeface="+mj-lt"/>
              <a:buAutoNum type="alphaLcPeriod"/>
              <a:tabLst/>
              <a:defRPr/>
            </a:pPr>
            <a:r>
              <a:rPr kumimoji="0" lang="en-US" sz="2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Isa. 55:8-9</a:t>
            </a:r>
          </a:p>
          <a:p>
            <a:pPr marL="1371600" marR="0" lvl="2" indent="-457200" algn="l" defTabSz="457200" rtl="0" eaLnBrk="1" fontAlgn="auto" latinLnBrk="0" hangingPunct="1">
              <a:lnSpc>
                <a:spcPct val="100000"/>
              </a:lnSpc>
              <a:spcBef>
                <a:spcPts val="0"/>
              </a:spcBef>
              <a:spcAft>
                <a:spcPts val="0"/>
              </a:spcAft>
              <a:buClrTx/>
              <a:buSzTx/>
              <a:buFont typeface="+mj-lt"/>
              <a:buAutoNum type="alphaLcPeriod"/>
              <a:tabLst/>
              <a:defRPr/>
            </a:pPr>
            <a:r>
              <a:rPr kumimoji="0" lang="en-US" sz="2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Prov. 16:25</a:t>
            </a:r>
          </a:p>
          <a:p>
            <a:pPr marL="1371600" marR="0" lvl="2" indent="-457200" algn="l" defTabSz="457200" rtl="0" eaLnBrk="1" fontAlgn="auto" latinLnBrk="0" hangingPunct="1">
              <a:lnSpc>
                <a:spcPct val="100000"/>
              </a:lnSpc>
              <a:spcBef>
                <a:spcPts val="0"/>
              </a:spcBef>
              <a:spcAft>
                <a:spcPts val="0"/>
              </a:spcAft>
              <a:buClrTx/>
              <a:buSzTx/>
              <a:buFont typeface="+mj-lt"/>
              <a:buAutoNum type="alphaLcPeriod"/>
              <a:tabLst/>
              <a:defRPr/>
            </a:pPr>
            <a:r>
              <a:rPr kumimoji="0" lang="en-US" sz="2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Must trust the Lord – not own understanding (Prov. 3:5-6)</a:t>
            </a:r>
          </a:p>
          <a:p>
            <a:pPr marL="1371600" marR="0" lvl="2" indent="-457200" algn="l" defTabSz="457200" rtl="0" eaLnBrk="1" fontAlgn="auto" latinLnBrk="0" hangingPunct="1">
              <a:lnSpc>
                <a:spcPct val="100000"/>
              </a:lnSpc>
              <a:spcBef>
                <a:spcPts val="0"/>
              </a:spcBef>
              <a:spcAft>
                <a:spcPts val="0"/>
              </a:spcAft>
              <a:buClrTx/>
              <a:buSzTx/>
              <a:buFont typeface="+mj-lt"/>
              <a:buAutoNum type="alphaLcPeriod"/>
              <a:tabLst/>
              <a:defRPr/>
            </a:pPr>
            <a:endParaRPr kumimoji="0" lang="en-US" sz="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a:p>
            <a:pPr marL="914400" marR="0" lvl="1" indent="-4572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2400" b="0" i="1"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There will be some things in God’s word that don’t seem fair or right</a:t>
            </a:r>
          </a:p>
          <a:p>
            <a:pPr marL="1371600" marR="0" lvl="2" indent="-457200" algn="l" defTabSz="457200" rtl="0" eaLnBrk="1" fontAlgn="auto" latinLnBrk="0" hangingPunct="1">
              <a:lnSpc>
                <a:spcPct val="100000"/>
              </a:lnSpc>
              <a:spcBef>
                <a:spcPts val="0"/>
              </a:spcBef>
              <a:spcAft>
                <a:spcPts val="0"/>
              </a:spcAft>
              <a:buClrTx/>
              <a:buSzTx/>
              <a:buFont typeface="+mj-lt"/>
              <a:buAutoNum type="alphaLcPeriod"/>
              <a:tabLst/>
              <a:defRPr/>
            </a:pPr>
            <a:r>
              <a:rPr kumimoji="0" lang="en-US" sz="2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Gen. 22 – asking Abraham to sac his own son</a:t>
            </a:r>
          </a:p>
          <a:p>
            <a:pPr marL="1371600" marR="0" lvl="2" indent="-457200" algn="l" defTabSz="457200" rtl="0" eaLnBrk="1" fontAlgn="auto" latinLnBrk="0" hangingPunct="1">
              <a:lnSpc>
                <a:spcPct val="100000"/>
              </a:lnSpc>
              <a:spcBef>
                <a:spcPts val="0"/>
              </a:spcBef>
              <a:spcAft>
                <a:spcPts val="0"/>
              </a:spcAft>
              <a:buClrTx/>
              <a:buSzTx/>
              <a:buFont typeface="+mj-lt"/>
              <a:buAutoNum type="alphaLcPeriod"/>
              <a:tabLst/>
              <a:defRPr/>
            </a:pPr>
            <a:r>
              <a:rPr kumimoji="0" lang="en-US" sz="2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Ezra 10:10-11, 44 – demanding separation from wives</a:t>
            </a:r>
          </a:p>
        </p:txBody>
      </p:sp>
      <p:sp>
        <p:nvSpPr>
          <p:cNvPr id="5" name="TextBox 4"/>
          <p:cNvSpPr txBox="1"/>
          <p:nvPr/>
        </p:nvSpPr>
        <p:spPr>
          <a:xfrm rot="16200000">
            <a:off x="-2425346" y="3158413"/>
            <a:ext cx="6858003" cy="541174"/>
          </a:xfrm>
          <a:prstGeom prst="rect">
            <a:avLst/>
          </a:prstGeom>
          <a:noFill/>
        </p:spPr>
        <p:txBody>
          <a:bodyPr wrap="square" rtlCol="0">
            <a:spAutoFit/>
          </a:bodyPr>
          <a:lstStyle/>
          <a:p>
            <a:pPr marL="571500" marR="0" lvl="0" indent="-571500" algn="ctr" defTabSz="457200" rtl="0" eaLnBrk="1" fontAlgn="auto" latinLnBrk="0" hangingPunct="1">
              <a:lnSpc>
                <a:spcPts val="3500"/>
              </a:lnSpc>
              <a:spcBef>
                <a:spcPts val="0"/>
              </a:spcBef>
              <a:spcAft>
                <a:spcPts val="0"/>
              </a:spcAft>
              <a:buClrTx/>
              <a:buSzTx/>
              <a:buFont typeface="Wingdings" panose="05000000000000000000" pitchFamily="2" charset="2"/>
              <a:buChar char="§"/>
              <a:tabLst/>
              <a:defRPr/>
            </a:pPr>
            <a:r>
              <a:rPr kumimoji="0" lang="en-US" sz="40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The Standard</a:t>
            </a:r>
          </a:p>
        </p:txBody>
      </p:sp>
    </p:spTree>
    <p:extLst>
      <p:ext uri="{BB962C8B-B14F-4D97-AF65-F5344CB8AC3E}">
        <p14:creationId xmlns:p14="http://schemas.microsoft.com/office/powerpoint/2010/main" val="2410629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fade">
                                      <p:cBhvr>
                                        <p:cTn id="7" dur="1000"/>
                                        <p:tgtEl>
                                          <p:spTgt spid="9">
                                            <p:txEl>
                                              <p:pRg st="1" end="1"/>
                                            </p:txEl>
                                          </p:spTgt>
                                        </p:tgtEl>
                                      </p:cBhvr>
                                    </p:animEffect>
                                    <p:anim calcmode="lin" valueType="num">
                                      <p:cBhvr>
                                        <p:cTn id="8"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xEl>
                                              <p:pRg st="3" end="3"/>
                                            </p:txEl>
                                          </p:spTgt>
                                        </p:tgtEl>
                                        <p:attrNameLst>
                                          <p:attrName>style.visibility</p:attrName>
                                        </p:attrNameLst>
                                      </p:cBhvr>
                                      <p:to>
                                        <p:strVal val="visible"/>
                                      </p:to>
                                    </p:set>
                                    <p:animEffect transition="in" filter="fade">
                                      <p:cBhvr>
                                        <p:cTn id="14" dur="1000"/>
                                        <p:tgtEl>
                                          <p:spTgt spid="9">
                                            <p:txEl>
                                              <p:pRg st="3" end="3"/>
                                            </p:txEl>
                                          </p:spTgt>
                                        </p:tgtEl>
                                      </p:cBhvr>
                                    </p:animEffect>
                                    <p:anim calcmode="lin" valueType="num">
                                      <p:cBhvr>
                                        <p:cTn id="15"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
                                            <p:txEl>
                                              <p:pRg st="4" end="4"/>
                                            </p:txEl>
                                          </p:spTgt>
                                        </p:tgtEl>
                                        <p:attrNameLst>
                                          <p:attrName>style.visibility</p:attrName>
                                        </p:attrNameLst>
                                      </p:cBhvr>
                                      <p:to>
                                        <p:strVal val="visible"/>
                                      </p:to>
                                    </p:set>
                                    <p:animEffect transition="in" filter="fade">
                                      <p:cBhvr>
                                        <p:cTn id="21" dur="1000"/>
                                        <p:tgtEl>
                                          <p:spTgt spid="9">
                                            <p:txEl>
                                              <p:pRg st="4" end="4"/>
                                            </p:txEl>
                                          </p:spTgt>
                                        </p:tgtEl>
                                      </p:cBhvr>
                                    </p:animEffect>
                                    <p:anim calcmode="lin" valueType="num">
                                      <p:cBhvr>
                                        <p:cTn id="22" dur="1000" fill="hold"/>
                                        <p:tgtEl>
                                          <p:spTgt spid="9">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9">
                                            <p:txEl>
                                              <p:pRg st="5" end="5"/>
                                            </p:txEl>
                                          </p:spTgt>
                                        </p:tgtEl>
                                        <p:attrNameLst>
                                          <p:attrName>style.visibility</p:attrName>
                                        </p:attrNameLst>
                                      </p:cBhvr>
                                      <p:to>
                                        <p:strVal val="visible"/>
                                      </p:to>
                                    </p:set>
                                    <p:animEffect transition="in" filter="fade">
                                      <p:cBhvr>
                                        <p:cTn id="28" dur="1000"/>
                                        <p:tgtEl>
                                          <p:spTgt spid="9">
                                            <p:txEl>
                                              <p:pRg st="5" end="5"/>
                                            </p:txEl>
                                          </p:spTgt>
                                        </p:tgtEl>
                                      </p:cBhvr>
                                    </p:animEffect>
                                    <p:anim calcmode="lin" valueType="num">
                                      <p:cBhvr>
                                        <p:cTn id="29" dur="10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9">
                                            <p:txEl>
                                              <p:pRg st="7" end="7"/>
                                            </p:txEl>
                                          </p:spTgt>
                                        </p:tgtEl>
                                        <p:attrNameLst>
                                          <p:attrName>style.visibility</p:attrName>
                                        </p:attrNameLst>
                                      </p:cBhvr>
                                      <p:to>
                                        <p:strVal val="visible"/>
                                      </p:to>
                                    </p:set>
                                    <p:animEffect transition="in" filter="fade">
                                      <p:cBhvr>
                                        <p:cTn id="35" dur="1000"/>
                                        <p:tgtEl>
                                          <p:spTgt spid="9">
                                            <p:txEl>
                                              <p:pRg st="7" end="7"/>
                                            </p:txEl>
                                          </p:spTgt>
                                        </p:tgtEl>
                                      </p:cBhvr>
                                    </p:animEffect>
                                    <p:anim calcmode="lin" valueType="num">
                                      <p:cBhvr>
                                        <p:cTn id="36" dur="10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9">
                                            <p:txEl>
                                              <p:pRg st="8" end="8"/>
                                            </p:txEl>
                                          </p:spTgt>
                                        </p:tgtEl>
                                        <p:attrNameLst>
                                          <p:attrName>style.visibility</p:attrName>
                                        </p:attrNameLst>
                                      </p:cBhvr>
                                      <p:to>
                                        <p:strVal val="visible"/>
                                      </p:to>
                                    </p:set>
                                    <p:animEffect transition="in" filter="fade">
                                      <p:cBhvr>
                                        <p:cTn id="42" dur="1000"/>
                                        <p:tgtEl>
                                          <p:spTgt spid="9">
                                            <p:txEl>
                                              <p:pRg st="8" end="8"/>
                                            </p:txEl>
                                          </p:spTgt>
                                        </p:tgtEl>
                                      </p:cBhvr>
                                    </p:animEffect>
                                    <p:anim calcmode="lin" valueType="num">
                                      <p:cBhvr>
                                        <p:cTn id="43" dur="1000" fill="hold"/>
                                        <p:tgtEl>
                                          <p:spTgt spid="9">
                                            <p:txEl>
                                              <p:pRg st="8" end="8"/>
                                            </p:txEl>
                                          </p:spTgt>
                                        </p:tgtEl>
                                        <p:attrNameLst>
                                          <p:attrName>ppt_x</p:attrName>
                                        </p:attrNameLst>
                                      </p:cBhvr>
                                      <p:tavLst>
                                        <p:tav tm="0">
                                          <p:val>
                                            <p:strVal val="#ppt_x"/>
                                          </p:val>
                                        </p:tav>
                                        <p:tav tm="100000">
                                          <p:val>
                                            <p:strVal val="#ppt_x"/>
                                          </p:val>
                                        </p:tav>
                                      </p:tavLst>
                                    </p:anim>
                                    <p:anim calcmode="lin" valueType="num">
                                      <p:cBhvr>
                                        <p:cTn id="44" dur="1000" fill="hold"/>
                                        <p:tgtEl>
                                          <p:spTgt spid="9">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9">
                                            <p:txEl>
                                              <p:pRg st="9" end="9"/>
                                            </p:txEl>
                                          </p:spTgt>
                                        </p:tgtEl>
                                        <p:attrNameLst>
                                          <p:attrName>style.visibility</p:attrName>
                                        </p:attrNameLst>
                                      </p:cBhvr>
                                      <p:to>
                                        <p:strVal val="visible"/>
                                      </p:to>
                                    </p:set>
                                    <p:animEffect transition="in" filter="fade">
                                      <p:cBhvr>
                                        <p:cTn id="49" dur="1000"/>
                                        <p:tgtEl>
                                          <p:spTgt spid="9">
                                            <p:txEl>
                                              <p:pRg st="9" end="9"/>
                                            </p:txEl>
                                          </p:spTgt>
                                        </p:tgtEl>
                                      </p:cBhvr>
                                    </p:animEffect>
                                    <p:anim calcmode="lin" valueType="num">
                                      <p:cBhvr>
                                        <p:cTn id="50" dur="10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51" dur="10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9">
                                            <p:txEl>
                                              <p:pRg st="10" end="10"/>
                                            </p:txEl>
                                          </p:spTgt>
                                        </p:tgtEl>
                                        <p:attrNameLst>
                                          <p:attrName>style.visibility</p:attrName>
                                        </p:attrNameLst>
                                      </p:cBhvr>
                                      <p:to>
                                        <p:strVal val="visible"/>
                                      </p:to>
                                    </p:set>
                                    <p:animEffect transition="in" filter="fade">
                                      <p:cBhvr>
                                        <p:cTn id="56" dur="1000"/>
                                        <p:tgtEl>
                                          <p:spTgt spid="9">
                                            <p:txEl>
                                              <p:pRg st="10" end="10"/>
                                            </p:txEl>
                                          </p:spTgt>
                                        </p:tgtEl>
                                      </p:cBhvr>
                                    </p:animEffect>
                                    <p:anim calcmode="lin" valueType="num">
                                      <p:cBhvr>
                                        <p:cTn id="57" dur="1000" fill="hold"/>
                                        <p:tgtEl>
                                          <p:spTgt spid="9">
                                            <p:txEl>
                                              <p:pRg st="10" end="10"/>
                                            </p:txEl>
                                          </p:spTgt>
                                        </p:tgtEl>
                                        <p:attrNameLst>
                                          <p:attrName>ppt_x</p:attrName>
                                        </p:attrNameLst>
                                      </p:cBhvr>
                                      <p:tavLst>
                                        <p:tav tm="0">
                                          <p:val>
                                            <p:strVal val="#ppt_x"/>
                                          </p:val>
                                        </p:tav>
                                        <p:tav tm="100000">
                                          <p:val>
                                            <p:strVal val="#ppt_x"/>
                                          </p:val>
                                        </p:tav>
                                      </p:tavLst>
                                    </p:anim>
                                    <p:anim calcmode="lin" valueType="num">
                                      <p:cBhvr>
                                        <p:cTn id="58" dur="1000" fill="hold"/>
                                        <p:tgtEl>
                                          <p:spTgt spid="9">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9">
                                            <p:txEl>
                                              <p:pRg st="11" end="11"/>
                                            </p:txEl>
                                          </p:spTgt>
                                        </p:tgtEl>
                                        <p:attrNameLst>
                                          <p:attrName>style.visibility</p:attrName>
                                        </p:attrNameLst>
                                      </p:cBhvr>
                                      <p:to>
                                        <p:strVal val="visible"/>
                                      </p:to>
                                    </p:set>
                                    <p:animEffect transition="in" filter="fade">
                                      <p:cBhvr>
                                        <p:cTn id="63" dur="1000"/>
                                        <p:tgtEl>
                                          <p:spTgt spid="9">
                                            <p:txEl>
                                              <p:pRg st="11" end="11"/>
                                            </p:txEl>
                                          </p:spTgt>
                                        </p:tgtEl>
                                      </p:cBhvr>
                                    </p:animEffect>
                                    <p:anim calcmode="lin" valueType="num">
                                      <p:cBhvr>
                                        <p:cTn id="64" dur="1000" fill="hold"/>
                                        <p:tgtEl>
                                          <p:spTgt spid="9">
                                            <p:txEl>
                                              <p:pRg st="11" end="11"/>
                                            </p:txEl>
                                          </p:spTgt>
                                        </p:tgtEl>
                                        <p:attrNameLst>
                                          <p:attrName>ppt_x</p:attrName>
                                        </p:attrNameLst>
                                      </p:cBhvr>
                                      <p:tavLst>
                                        <p:tav tm="0">
                                          <p:val>
                                            <p:strVal val="#ppt_x"/>
                                          </p:val>
                                        </p:tav>
                                        <p:tav tm="100000">
                                          <p:val>
                                            <p:strVal val="#ppt_x"/>
                                          </p:val>
                                        </p:tav>
                                      </p:tavLst>
                                    </p:anim>
                                    <p:anim calcmode="lin" valueType="num">
                                      <p:cBhvr>
                                        <p:cTn id="65" dur="1000" fill="hold"/>
                                        <p:tgtEl>
                                          <p:spTgt spid="9">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9">
                                            <p:txEl>
                                              <p:pRg st="13" end="13"/>
                                            </p:txEl>
                                          </p:spTgt>
                                        </p:tgtEl>
                                        <p:attrNameLst>
                                          <p:attrName>style.visibility</p:attrName>
                                        </p:attrNameLst>
                                      </p:cBhvr>
                                      <p:to>
                                        <p:strVal val="visible"/>
                                      </p:to>
                                    </p:set>
                                    <p:animEffect transition="in" filter="fade">
                                      <p:cBhvr>
                                        <p:cTn id="70" dur="1000"/>
                                        <p:tgtEl>
                                          <p:spTgt spid="9">
                                            <p:txEl>
                                              <p:pRg st="13" end="13"/>
                                            </p:txEl>
                                          </p:spTgt>
                                        </p:tgtEl>
                                      </p:cBhvr>
                                    </p:animEffect>
                                    <p:anim calcmode="lin" valueType="num">
                                      <p:cBhvr>
                                        <p:cTn id="71" dur="1000" fill="hold"/>
                                        <p:tgtEl>
                                          <p:spTgt spid="9">
                                            <p:txEl>
                                              <p:pRg st="13" end="13"/>
                                            </p:txEl>
                                          </p:spTgt>
                                        </p:tgtEl>
                                        <p:attrNameLst>
                                          <p:attrName>ppt_x</p:attrName>
                                        </p:attrNameLst>
                                      </p:cBhvr>
                                      <p:tavLst>
                                        <p:tav tm="0">
                                          <p:val>
                                            <p:strVal val="#ppt_x"/>
                                          </p:val>
                                        </p:tav>
                                        <p:tav tm="100000">
                                          <p:val>
                                            <p:strVal val="#ppt_x"/>
                                          </p:val>
                                        </p:tav>
                                      </p:tavLst>
                                    </p:anim>
                                    <p:anim calcmode="lin" valueType="num">
                                      <p:cBhvr>
                                        <p:cTn id="72" dur="1000" fill="hold"/>
                                        <p:tgtEl>
                                          <p:spTgt spid="9">
                                            <p:txEl>
                                              <p:pRg st="13" end="13"/>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9">
                                            <p:txEl>
                                              <p:pRg st="14" end="14"/>
                                            </p:txEl>
                                          </p:spTgt>
                                        </p:tgtEl>
                                        <p:attrNameLst>
                                          <p:attrName>style.visibility</p:attrName>
                                        </p:attrNameLst>
                                      </p:cBhvr>
                                      <p:to>
                                        <p:strVal val="visible"/>
                                      </p:to>
                                    </p:set>
                                    <p:animEffect transition="in" filter="fade">
                                      <p:cBhvr>
                                        <p:cTn id="77" dur="1000"/>
                                        <p:tgtEl>
                                          <p:spTgt spid="9">
                                            <p:txEl>
                                              <p:pRg st="14" end="14"/>
                                            </p:txEl>
                                          </p:spTgt>
                                        </p:tgtEl>
                                      </p:cBhvr>
                                    </p:animEffect>
                                    <p:anim calcmode="lin" valueType="num">
                                      <p:cBhvr>
                                        <p:cTn id="78" dur="1000" fill="hold"/>
                                        <p:tgtEl>
                                          <p:spTgt spid="9">
                                            <p:txEl>
                                              <p:pRg st="14" end="14"/>
                                            </p:txEl>
                                          </p:spTgt>
                                        </p:tgtEl>
                                        <p:attrNameLst>
                                          <p:attrName>ppt_x</p:attrName>
                                        </p:attrNameLst>
                                      </p:cBhvr>
                                      <p:tavLst>
                                        <p:tav tm="0">
                                          <p:val>
                                            <p:strVal val="#ppt_x"/>
                                          </p:val>
                                        </p:tav>
                                        <p:tav tm="100000">
                                          <p:val>
                                            <p:strVal val="#ppt_x"/>
                                          </p:val>
                                        </p:tav>
                                      </p:tavLst>
                                    </p:anim>
                                    <p:anim calcmode="lin" valueType="num">
                                      <p:cBhvr>
                                        <p:cTn id="79" dur="1000" fill="hold"/>
                                        <p:tgtEl>
                                          <p:spTgt spid="9">
                                            <p:txEl>
                                              <p:pRg st="14" end="14"/>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nodeType="clickEffect">
                                  <p:stCondLst>
                                    <p:cond delay="0"/>
                                  </p:stCondLst>
                                  <p:childTnLst>
                                    <p:set>
                                      <p:cBhvr>
                                        <p:cTn id="83" dur="1" fill="hold">
                                          <p:stCondLst>
                                            <p:cond delay="0"/>
                                          </p:stCondLst>
                                        </p:cTn>
                                        <p:tgtEl>
                                          <p:spTgt spid="9">
                                            <p:txEl>
                                              <p:pRg st="15" end="15"/>
                                            </p:txEl>
                                          </p:spTgt>
                                        </p:tgtEl>
                                        <p:attrNameLst>
                                          <p:attrName>style.visibility</p:attrName>
                                        </p:attrNameLst>
                                      </p:cBhvr>
                                      <p:to>
                                        <p:strVal val="visible"/>
                                      </p:to>
                                    </p:set>
                                    <p:animEffect transition="in" filter="fade">
                                      <p:cBhvr>
                                        <p:cTn id="84" dur="1000"/>
                                        <p:tgtEl>
                                          <p:spTgt spid="9">
                                            <p:txEl>
                                              <p:pRg st="15" end="15"/>
                                            </p:txEl>
                                          </p:spTgt>
                                        </p:tgtEl>
                                      </p:cBhvr>
                                    </p:animEffect>
                                    <p:anim calcmode="lin" valueType="num">
                                      <p:cBhvr>
                                        <p:cTn id="85" dur="1000" fill="hold"/>
                                        <p:tgtEl>
                                          <p:spTgt spid="9">
                                            <p:txEl>
                                              <p:pRg st="15" end="15"/>
                                            </p:txEl>
                                          </p:spTgt>
                                        </p:tgtEl>
                                        <p:attrNameLst>
                                          <p:attrName>ppt_x</p:attrName>
                                        </p:attrNameLst>
                                      </p:cBhvr>
                                      <p:tavLst>
                                        <p:tav tm="0">
                                          <p:val>
                                            <p:strVal val="#ppt_x"/>
                                          </p:val>
                                        </p:tav>
                                        <p:tav tm="100000">
                                          <p:val>
                                            <p:strVal val="#ppt_x"/>
                                          </p:val>
                                        </p:tav>
                                      </p:tavLst>
                                    </p:anim>
                                    <p:anim calcmode="lin" valueType="num">
                                      <p:cBhvr>
                                        <p:cTn id="86" dur="1000" fill="hold"/>
                                        <p:tgtEl>
                                          <p:spTgt spid="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725283" y="103700"/>
            <a:ext cx="7030528" cy="4616648"/>
          </a:xfrm>
          <a:prstGeom prst="rect">
            <a:avLst/>
          </a:prstGeom>
          <a:noFill/>
        </p:spPr>
        <p:txBody>
          <a:bodyPr wrap="square" rtlCol="0">
            <a:spAutoFit/>
          </a:bodyPr>
          <a:lstStyle/>
          <a:p>
            <a:pPr marL="457200" marR="0" lvl="0" indent="-457200" algn="l" defTabSz="457200" rtl="0" eaLnBrk="1" fontAlgn="auto" latinLnBrk="0" hangingPunct="1">
              <a:lnSpc>
                <a:spcPct val="100000"/>
              </a:lnSpc>
              <a:spcBef>
                <a:spcPts val="0"/>
              </a:spcBef>
              <a:spcAft>
                <a:spcPts val="0"/>
              </a:spcAft>
              <a:buClrTx/>
              <a:buSzTx/>
              <a:buFont typeface="+mj-lt"/>
              <a:buAutoNum type="alphaUcPeriod"/>
              <a:tabLst/>
              <a:defRPr/>
            </a:pPr>
            <a:r>
              <a:rPr kumimoji="0" lang="en-US" sz="24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Not Emotions</a:t>
            </a:r>
          </a:p>
          <a:p>
            <a:pPr marL="457200" marR="0" lvl="0" indent="-457200" algn="l" defTabSz="457200" rtl="0" eaLnBrk="1" fontAlgn="auto" latinLnBrk="0" hangingPunct="1">
              <a:lnSpc>
                <a:spcPct val="100000"/>
              </a:lnSpc>
              <a:spcBef>
                <a:spcPts val="0"/>
              </a:spcBef>
              <a:spcAft>
                <a:spcPts val="0"/>
              </a:spcAft>
              <a:buClrTx/>
              <a:buSzTx/>
              <a:buFont typeface="+mj-lt"/>
              <a:buAutoNum type="alphaUcPeriod"/>
              <a:tabLst/>
              <a:defRPr/>
            </a:pPr>
            <a:r>
              <a:rPr kumimoji="0" lang="en-US" sz="24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Not Family</a:t>
            </a:r>
            <a:endParaRPr kumimoji="0" lang="en-US" sz="2400" b="0" i="0" u="none" strike="noStrike" kern="1200" cap="none" spc="0" normalizeH="0" baseline="0" noProof="0" dirty="0">
              <a:ln>
                <a:noFill/>
              </a:ln>
              <a:solidFill>
                <a:srgbClr val="0070C0"/>
              </a:solidFill>
              <a:effectLst/>
              <a:uLnTx/>
              <a:uFillTx/>
              <a:latin typeface="Arial Narrow" panose="020B0606020202030204" pitchFamily="34" charset="0"/>
              <a:ea typeface="+mn-ea"/>
              <a:cs typeface="+mn-cs"/>
            </a:endParaRPr>
          </a:p>
          <a:p>
            <a:pPr marL="914400" marR="0" lvl="1" indent="-4572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2400" b="0" i="1"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Often family becomes the standard</a:t>
            </a:r>
          </a:p>
          <a:p>
            <a:pPr marL="1371600" marR="0" lvl="2" indent="-457200" algn="l" defTabSz="457200" rtl="0" eaLnBrk="1" fontAlgn="auto" latinLnBrk="0" hangingPunct="1">
              <a:lnSpc>
                <a:spcPct val="100000"/>
              </a:lnSpc>
              <a:spcBef>
                <a:spcPts val="0"/>
              </a:spcBef>
              <a:spcAft>
                <a:spcPts val="0"/>
              </a:spcAft>
              <a:buClrTx/>
              <a:buSzTx/>
              <a:buFont typeface="+mj-lt"/>
              <a:buAutoNum type="alphaLcPeriod"/>
              <a:tabLst/>
              <a:defRPr/>
            </a:pPr>
            <a:r>
              <a:rPr kumimoji="0" lang="en-US" sz="2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Some change view on D&amp;R to fit son or daughter</a:t>
            </a:r>
          </a:p>
          <a:p>
            <a:pPr marL="1371600" marR="0" lvl="2" indent="-457200" algn="l" defTabSz="457200" rtl="0" eaLnBrk="1" fontAlgn="auto" latinLnBrk="0" hangingPunct="1">
              <a:lnSpc>
                <a:spcPct val="100000"/>
              </a:lnSpc>
              <a:spcBef>
                <a:spcPts val="0"/>
              </a:spcBef>
              <a:spcAft>
                <a:spcPts val="0"/>
              </a:spcAft>
              <a:buClrTx/>
              <a:buSzTx/>
              <a:buFont typeface="+mj-lt"/>
              <a:buAutoNum type="alphaLcPeriod"/>
              <a:tabLst/>
              <a:defRPr/>
            </a:pPr>
            <a:r>
              <a:rPr kumimoji="0" lang="en-US" sz="2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Can’t accept baptism, one church – because of my mother</a:t>
            </a:r>
          </a:p>
          <a:p>
            <a:pPr marL="1371600" marR="0" lvl="2" indent="-457200" algn="l" defTabSz="457200" rtl="0" eaLnBrk="1" fontAlgn="auto" latinLnBrk="0" hangingPunct="1">
              <a:lnSpc>
                <a:spcPct val="100000"/>
              </a:lnSpc>
              <a:spcBef>
                <a:spcPts val="0"/>
              </a:spcBef>
              <a:spcAft>
                <a:spcPts val="0"/>
              </a:spcAft>
              <a:buClrTx/>
              <a:buSzTx/>
              <a:buFont typeface="+mj-lt"/>
              <a:buAutoNum type="alphaLcPeriod"/>
              <a:tabLst/>
              <a:defRPr/>
            </a:pPr>
            <a:r>
              <a:rPr kumimoji="0" lang="en-US" sz="2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Determine how the disorderly should be treated based upon family</a:t>
            </a:r>
          </a:p>
          <a:p>
            <a:pPr marL="1371600" marR="0" lvl="2" indent="-457200" algn="l" defTabSz="457200" rtl="0" eaLnBrk="1" fontAlgn="auto" latinLnBrk="0" hangingPunct="1">
              <a:lnSpc>
                <a:spcPct val="100000"/>
              </a:lnSpc>
              <a:spcBef>
                <a:spcPts val="0"/>
              </a:spcBef>
              <a:spcAft>
                <a:spcPts val="0"/>
              </a:spcAft>
              <a:buClrTx/>
              <a:buSzTx/>
              <a:buFont typeface="+mj-lt"/>
              <a:buAutoNum type="alphaLcPeriod"/>
              <a:tabLst/>
              <a:defRPr/>
            </a:pPr>
            <a:endParaRPr kumimoji="0" lang="en-US" sz="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a:p>
            <a:pPr marL="914400" marR="0" lvl="1" indent="-4572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2200" b="0" i="1"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Must love the Lord more than family (Luke 14:26; Matt. 10:37)</a:t>
            </a:r>
          </a:p>
          <a:p>
            <a:pPr marL="914400" marR="0" lvl="1" indent="-457200" algn="l" defTabSz="457200" rtl="0" eaLnBrk="1" fontAlgn="auto" latinLnBrk="0" hangingPunct="1">
              <a:lnSpc>
                <a:spcPct val="100000"/>
              </a:lnSpc>
              <a:spcBef>
                <a:spcPts val="0"/>
              </a:spcBef>
              <a:spcAft>
                <a:spcPts val="0"/>
              </a:spcAft>
              <a:buClrTx/>
              <a:buSzTx/>
              <a:buFont typeface="+mj-lt"/>
              <a:buAutoNum type="arabicPeriod"/>
              <a:tabLst/>
              <a:defRPr/>
            </a:pPr>
            <a:endParaRPr kumimoji="0" lang="en-US" sz="800" b="0" i="1"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a:p>
            <a:pPr marL="914400" marR="0" lvl="1" indent="-4572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2200" b="0" i="1"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Following the Lord can bring family rifts (Matt. 10:34-36)</a:t>
            </a:r>
          </a:p>
          <a:p>
            <a:pPr marL="914400" marR="0" lvl="1" indent="-457200" algn="l" defTabSz="457200" rtl="0" eaLnBrk="1" fontAlgn="auto" latinLnBrk="0" hangingPunct="1">
              <a:lnSpc>
                <a:spcPct val="100000"/>
              </a:lnSpc>
              <a:spcBef>
                <a:spcPts val="0"/>
              </a:spcBef>
              <a:spcAft>
                <a:spcPts val="0"/>
              </a:spcAft>
              <a:buClrTx/>
              <a:buSzTx/>
              <a:buFont typeface="+mj-lt"/>
              <a:buAutoNum type="arabicPeriod"/>
              <a:tabLst/>
              <a:defRPr/>
            </a:pPr>
            <a:endParaRPr kumimoji="0" lang="en-US" sz="800" b="0" i="1"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a:p>
            <a:pPr marL="914400" marR="0" lvl="1" indent="-4572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2200" b="0" i="1"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Cannot show respect of persons (1 Tim. 5:21; Jas. 2:1-9)</a:t>
            </a:r>
          </a:p>
        </p:txBody>
      </p:sp>
      <p:sp>
        <p:nvSpPr>
          <p:cNvPr id="2" name="TextBox 1">
            <a:extLst>
              <a:ext uri="{FF2B5EF4-FFF2-40B4-BE49-F238E27FC236}">
                <a16:creationId xmlns:a16="http://schemas.microsoft.com/office/drawing/2014/main" id="{F410E83D-EAF8-CEFC-55A0-38E17AC5C44F}"/>
              </a:ext>
            </a:extLst>
          </p:cNvPr>
          <p:cNvSpPr txBox="1"/>
          <p:nvPr/>
        </p:nvSpPr>
        <p:spPr>
          <a:xfrm rot="16200000">
            <a:off x="-2425346" y="3158413"/>
            <a:ext cx="6858003" cy="541174"/>
          </a:xfrm>
          <a:prstGeom prst="rect">
            <a:avLst/>
          </a:prstGeom>
          <a:noFill/>
        </p:spPr>
        <p:txBody>
          <a:bodyPr wrap="square" rtlCol="0">
            <a:spAutoFit/>
          </a:bodyPr>
          <a:lstStyle/>
          <a:p>
            <a:pPr marL="571500" marR="0" lvl="0" indent="-571500" algn="ctr" defTabSz="457200" rtl="0" eaLnBrk="1" fontAlgn="auto" latinLnBrk="0" hangingPunct="1">
              <a:lnSpc>
                <a:spcPts val="3500"/>
              </a:lnSpc>
              <a:spcBef>
                <a:spcPts val="0"/>
              </a:spcBef>
              <a:spcAft>
                <a:spcPts val="0"/>
              </a:spcAft>
              <a:buClrTx/>
              <a:buSzTx/>
              <a:buFont typeface="Wingdings" panose="05000000000000000000" pitchFamily="2" charset="2"/>
              <a:buChar char="§"/>
              <a:tabLst/>
              <a:defRPr/>
            </a:pPr>
            <a:r>
              <a:rPr kumimoji="0" lang="en-US" sz="40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The Standard</a:t>
            </a:r>
          </a:p>
        </p:txBody>
      </p:sp>
    </p:spTree>
    <p:extLst>
      <p:ext uri="{BB962C8B-B14F-4D97-AF65-F5344CB8AC3E}">
        <p14:creationId xmlns:p14="http://schemas.microsoft.com/office/powerpoint/2010/main" val="20391877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animEffect transition="in" filter="fade">
                                      <p:cBhvr>
                                        <p:cTn id="7" dur="1000"/>
                                        <p:tgtEl>
                                          <p:spTgt spid="9">
                                            <p:txEl>
                                              <p:pRg st="2" end="2"/>
                                            </p:txEl>
                                          </p:spTgt>
                                        </p:tgtEl>
                                      </p:cBhvr>
                                    </p:animEffect>
                                    <p:anim calcmode="lin" valueType="num">
                                      <p:cBhvr>
                                        <p:cTn id="8"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xEl>
                                              <p:pRg st="3" end="3"/>
                                            </p:txEl>
                                          </p:spTgt>
                                        </p:tgtEl>
                                        <p:attrNameLst>
                                          <p:attrName>style.visibility</p:attrName>
                                        </p:attrNameLst>
                                      </p:cBhvr>
                                      <p:to>
                                        <p:strVal val="visible"/>
                                      </p:to>
                                    </p:set>
                                    <p:animEffect transition="in" filter="fade">
                                      <p:cBhvr>
                                        <p:cTn id="14" dur="1000"/>
                                        <p:tgtEl>
                                          <p:spTgt spid="9">
                                            <p:txEl>
                                              <p:pRg st="3" end="3"/>
                                            </p:txEl>
                                          </p:spTgt>
                                        </p:tgtEl>
                                      </p:cBhvr>
                                    </p:animEffect>
                                    <p:anim calcmode="lin" valueType="num">
                                      <p:cBhvr>
                                        <p:cTn id="15"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
                                            <p:txEl>
                                              <p:pRg st="4" end="4"/>
                                            </p:txEl>
                                          </p:spTgt>
                                        </p:tgtEl>
                                        <p:attrNameLst>
                                          <p:attrName>style.visibility</p:attrName>
                                        </p:attrNameLst>
                                      </p:cBhvr>
                                      <p:to>
                                        <p:strVal val="visible"/>
                                      </p:to>
                                    </p:set>
                                    <p:animEffect transition="in" filter="fade">
                                      <p:cBhvr>
                                        <p:cTn id="21" dur="1000"/>
                                        <p:tgtEl>
                                          <p:spTgt spid="9">
                                            <p:txEl>
                                              <p:pRg st="4" end="4"/>
                                            </p:txEl>
                                          </p:spTgt>
                                        </p:tgtEl>
                                      </p:cBhvr>
                                    </p:animEffect>
                                    <p:anim calcmode="lin" valueType="num">
                                      <p:cBhvr>
                                        <p:cTn id="22" dur="1000" fill="hold"/>
                                        <p:tgtEl>
                                          <p:spTgt spid="9">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9">
                                            <p:txEl>
                                              <p:pRg st="5" end="5"/>
                                            </p:txEl>
                                          </p:spTgt>
                                        </p:tgtEl>
                                        <p:attrNameLst>
                                          <p:attrName>style.visibility</p:attrName>
                                        </p:attrNameLst>
                                      </p:cBhvr>
                                      <p:to>
                                        <p:strVal val="visible"/>
                                      </p:to>
                                    </p:set>
                                    <p:animEffect transition="in" filter="fade">
                                      <p:cBhvr>
                                        <p:cTn id="28" dur="1000"/>
                                        <p:tgtEl>
                                          <p:spTgt spid="9">
                                            <p:txEl>
                                              <p:pRg st="5" end="5"/>
                                            </p:txEl>
                                          </p:spTgt>
                                        </p:tgtEl>
                                      </p:cBhvr>
                                    </p:animEffect>
                                    <p:anim calcmode="lin" valueType="num">
                                      <p:cBhvr>
                                        <p:cTn id="29" dur="10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9">
                                            <p:txEl>
                                              <p:pRg st="7" end="7"/>
                                            </p:txEl>
                                          </p:spTgt>
                                        </p:tgtEl>
                                        <p:attrNameLst>
                                          <p:attrName>style.visibility</p:attrName>
                                        </p:attrNameLst>
                                      </p:cBhvr>
                                      <p:to>
                                        <p:strVal val="visible"/>
                                      </p:to>
                                    </p:set>
                                    <p:animEffect transition="in" filter="fade">
                                      <p:cBhvr>
                                        <p:cTn id="35" dur="1000"/>
                                        <p:tgtEl>
                                          <p:spTgt spid="9">
                                            <p:txEl>
                                              <p:pRg st="7" end="7"/>
                                            </p:txEl>
                                          </p:spTgt>
                                        </p:tgtEl>
                                      </p:cBhvr>
                                    </p:animEffect>
                                    <p:anim calcmode="lin" valueType="num">
                                      <p:cBhvr>
                                        <p:cTn id="36" dur="10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9">
                                            <p:txEl>
                                              <p:pRg st="9" end="9"/>
                                            </p:txEl>
                                          </p:spTgt>
                                        </p:tgtEl>
                                        <p:attrNameLst>
                                          <p:attrName>style.visibility</p:attrName>
                                        </p:attrNameLst>
                                      </p:cBhvr>
                                      <p:to>
                                        <p:strVal val="visible"/>
                                      </p:to>
                                    </p:set>
                                    <p:animEffect transition="in" filter="fade">
                                      <p:cBhvr>
                                        <p:cTn id="42" dur="1000"/>
                                        <p:tgtEl>
                                          <p:spTgt spid="9">
                                            <p:txEl>
                                              <p:pRg st="9" end="9"/>
                                            </p:txEl>
                                          </p:spTgt>
                                        </p:tgtEl>
                                      </p:cBhvr>
                                    </p:animEffect>
                                    <p:anim calcmode="lin" valueType="num">
                                      <p:cBhvr>
                                        <p:cTn id="43" dur="10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4" dur="10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9">
                                            <p:txEl>
                                              <p:pRg st="11" end="11"/>
                                            </p:txEl>
                                          </p:spTgt>
                                        </p:tgtEl>
                                        <p:attrNameLst>
                                          <p:attrName>style.visibility</p:attrName>
                                        </p:attrNameLst>
                                      </p:cBhvr>
                                      <p:to>
                                        <p:strVal val="visible"/>
                                      </p:to>
                                    </p:set>
                                    <p:animEffect transition="in" filter="fade">
                                      <p:cBhvr>
                                        <p:cTn id="49" dur="1000"/>
                                        <p:tgtEl>
                                          <p:spTgt spid="9">
                                            <p:txEl>
                                              <p:pRg st="11" end="11"/>
                                            </p:txEl>
                                          </p:spTgt>
                                        </p:tgtEl>
                                      </p:cBhvr>
                                    </p:animEffect>
                                    <p:anim calcmode="lin" valueType="num">
                                      <p:cBhvr>
                                        <p:cTn id="50" dur="1000" fill="hold"/>
                                        <p:tgtEl>
                                          <p:spTgt spid="9">
                                            <p:txEl>
                                              <p:pRg st="11" end="11"/>
                                            </p:txEl>
                                          </p:spTgt>
                                        </p:tgtEl>
                                        <p:attrNameLst>
                                          <p:attrName>ppt_x</p:attrName>
                                        </p:attrNameLst>
                                      </p:cBhvr>
                                      <p:tavLst>
                                        <p:tav tm="0">
                                          <p:val>
                                            <p:strVal val="#ppt_x"/>
                                          </p:val>
                                        </p:tav>
                                        <p:tav tm="100000">
                                          <p:val>
                                            <p:strVal val="#ppt_x"/>
                                          </p:val>
                                        </p:tav>
                                      </p:tavLst>
                                    </p:anim>
                                    <p:anim calcmode="lin" valueType="num">
                                      <p:cBhvr>
                                        <p:cTn id="51" dur="1000" fill="hold"/>
                                        <p:tgtEl>
                                          <p:spTgt spid="9">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725283" y="103700"/>
            <a:ext cx="7030528" cy="5570756"/>
          </a:xfrm>
          <a:prstGeom prst="rect">
            <a:avLst/>
          </a:prstGeom>
          <a:noFill/>
        </p:spPr>
        <p:txBody>
          <a:bodyPr wrap="square" rtlCol="0">
            <a:spAutoFit/>
          </a:bodyPr>
          <a:lstStyle/>
          <a:p>
            <a:pPr marL="457200" marR="0" lvl="0" indent="-457200" algn="l" defTabSz="457200" rtl="0" eaLnBrk="1" fontAlgn="auto" latinLnBrk="0" hangingPunct="1">
              <a:lnSpc>
                <a:spcPct val="100000"/>
              </a:lnSpc>
              <a:spcBef>
                <a:spcPts val="0"/>
              </a:spcBef>
              <a:spcAft>
                <a:spcPts val="0"/>
              </a:spcAft>
              <a:buClrTx/>
              <a:buSzTx/>
              <a:buFont typeface="+mj-lt"/>
              <a:buAutoNum type="alphaUcPeriod"/>
              <a:tabLst/>
              <a:defRPr/>
            </a:pPr>
            <a:r>
              <a:rPr kumimoji="0" lang="en-US" sz="24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Not Emotions</a:t>
            </a:r>
          </a:p>
          <a:p>
            <a:pPr marL="457200" marR="0" lvl="0" indent="-457200" algn="l" defTabSz="457200" rtl="0" eaLnBrk="1" fontAlgn="auto" latinLnBrk="0" hangingPunct="1">
              <a:lnSpc>
                <a:spcPct val="100000"/>
              </a:lnSpc>
              <a:spcBef>
                <a:spcPts val="0"/>
              </a:spcBef>
              <a:spcAft>
                <a:spcPts val="0"/>
              </a:spcAft>
              <a:buClrTx/>
              <a:buSzTx/>
              <a:buFont typeface="+mj-lt"/>
              <a:buAutoNum type="alphaUcPeriod"/>
              <a:tabLst/>
              <a:defRPr/>
            </a:pPr>
            <a:r>
              <a:rPr kumimoji="0" lang="en-US" sz="24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Not Family</a:t>
            </a:r>
          </a:p>
          <a:p>
            <a:pPr marL="457200" marR="0" lvl="0" indent="-457200" algn="l" defTabSz="457200" rtl="0" eaLnBrk="1" fontAlgn="auto" latinLnBrk="0" hangingPunct="1">
              <a:lnSpc>
                <a:spcPct val="100000"/>
              </a:lnSpc>
              <a:spcBef>
                <a:spcPts val="0"/>
              </a:spcBef>
              <a:spcAft>
                <a:spcPts val="0"/>
              </a:spcAft>
              <a:buClrTx/>
              <a:buSzTx/>
              <a:buFont typeface="+mj-lt"/>
              <a:buAutoNum type="alphaUcPeriod"/>
              <a:tabLst/>
              <a:defRPr/>
            </a:pPr>
            <a:r>
              <a:rPr kumimoji="0" lang="en-US" sz="24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Word of God</a:t>
            </a:r>
            <a:endParaRPr kumimoji="0" lang="en-US" sz="2400" b="0" i="0" u="none" strike="noStrike" kern="1200" cap="none" spc="0" normalizeH="0" baseline="0" noProof="0" dirty="0">
              <a:ln>
                <a:noFill/>
              </a:ln>
              <a:solidFill>
                <a:srgbClr val="0070C0"/>
              </a:solidFill>
              <a:effectLst/>
              <a:uLnTx/>
              <a:uFillTx/>
              <a:latin typeface="Arial Narrow" panose="020B0606020202030204" pitchFamily="34" charset="0"/>
              <a:ea typeface="+mn-ea"/>
              <a:cs typeface="+mn-cs"/>
            </a:endParaRPr>
          </a:p>
          <a:p>
            <a:pPr marL="914400" marR="0" lvl="1" indent="-4572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2400" b="0" i="1"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Oracles of God (1 Pet. 4:11)</a:t>
            </a:r>
          </a:p>
          <a:p>
            <a:pPr marL="914400" marR="0" lvl="1" indent="-457200" algn="l" defTabSz="457200" rtl="0" eaLnBrk="1" fontAlgn="auto" latinLnBrk="0" hangingPunct="1">
              <a:lnSpc>
                <a:spcPct val="100000"/>
              </a:lnSpc>
              <a:spcBef>
                <a:spcPts val="0"/>
              </a:spcBef>
              <a:spcAft>
                <a:spcPts val="0"/>
              </a:spcAft>
              <a:buClrTx/>
              <a:buSzTx/>
              <a:buFont typeface="+mj-lt"/>
              <a:buAutoNum type="arabicPeriod"/>
              <a:tabLst/>
              <a:defRPr/>
            </a:pPr>
            <a:endParaRPr kumimoji="0" lang="en-US" sz="800" b="0" i="1"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a:p>
            <a:pPr marL="914400" marR="0" lvl="1" indent="-4572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2400" b="0" i="1"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What is written of God (2 Cor. 4:13)</a:t>
            </a:r>
          </a:p>
          <a:p>
            <a:pPr marL="914400" marR="0" lvl="1" indent="-457200" algn="l" defTabSz="457200" rtl="0" eaLnBrk="1" fontAlgn="auto" latinLnBrk="0" hangingPunct="1">
              <a:lnSpc>
                <a:spcPct val="100000"/>
              </a:lnSpc>
              <a:spcBef>
                <a:spcPts val="0"/>
              </a:spcBef>
              <a:spcAft>
                <a:spcPts val="0"/>
              </a:spcAft>
              <a:buClrTx/>
              <a:buSzTx/>
              <a:buFont typeface="+mj-lt"/>
              <a:buAutoNum type="arabicPeriod"/>
              <a:tabLst/>
              <a:defRPr/>
            </a:pPr>
            <a:endParaRPr kumimoji="0" lang="en-US" sz="800" b="0" i="1"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a:p>
            <a:pPr marL="914400" marR="0" lvl="1" indent="-4572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2400" b="0" i="1"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Abide within the doctrine (2 John 9)</a:t>
            </a:r>
          </a:p>
          <a:p>
            <a:pPr marL="914400" marR="0" lvl="1" indent="-457200" algn="l" defTabSz="457200" rtl="0" eaLnBrk="1" fontAlgn="auto" latinLnBrk="0" hangingPunct="1">
              <a:lnSpc>
                <a:spcPct val="100000"/>
              </a:lnSpc>
              <a:spcBef>
                <a:spcPts val="0"/>
              </a:spcBef>
              <a:spcAft>
                <a:spcPts val="0"/>
              </a:spcAft>
              <a:buClrTx/>
              <a:buSzTx/>
              <a:buFont typeface="+mj-lt"/>
              <a:buAutoNum type="arabicPeriod"/>
              <a:tabLst/>
              <a:defRPr/>
            </a:pPr>
            <a:endParaRPr kumimoji="0" lang="en-US" sz="800" b="0" i="1"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a:p>
            <a:pPr marL="914400" marR="0" lvl="1" indent="-4572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2400" b="0" i="1"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If one has faith, he will accept what the Bible teaches because the LORD said it </a:t>
            </a:r>
          </a:p>
          <a:p>
            <a:pPr marL="1371600" marR="0" lvl="2" indent="-457200" algn="l" defTabSz="457200" rtl="0" eaLnBrk="1" fontAlgn="auto" latinLnBrk="0" hangingPunct="1">
              <a:lnSpc>
                <a:spcPct val="100000"/>
              </a:lnSpc>
              <a:spcBef>
                <a:spcPts val="0"/>
              </a:spcBef>
              <a:spcAft>
                <a:spcPts val="0"/>
              </a:spcAft>
              <a:buClrTx/>
              <a:buSzTx/>
              <a:buFont typeface="+mj-lt"/>
              <a:buAutoNum type="alphaLcPeriod"/>
              <a:tabLst/>
              <a:defRPr/>
            </a:pPr>
            <a:r>
              <a:rPr kumimoji="0" lang="en-US" sz="2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Not because it fits what we want – it may not</a:t>
            </a:r>
          </a:p>
          <a:p>
            <a:pPr marL="1371600" marR="0" lvl="2" indent="-457200" algn="l" defTabSz="457200" rtl="0" eaLnBrk="1" fontAlgn="auto" latinLnBrk="0" hangingPunct="1">
              <a:lnSpc>
                <a:spcPct val="100000"/>
              </a:lnSpc>
              <a:spcBef>
                <a:spcPts val="0"/>
              </a:spcBef>
              <a:spcAft>
                <a:spcPts val="0"/>
              </a:spcAft>
              <a:buClrTx/>
              <a:buSzTx/>
              <a:buFont typeface="+mj-lt"/>
              <a:buAutoNum type="alphaLcPeriod"/>
              <a:tabLst/>
              <a:defRPr/>
            </a:pPr>
            <a:r>
              <a:rPr kumimoji="0" lang="en-US" sz="2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Not because it fits preconceived idea – it may not</a:t>
            </a:r>
          </a:p>
          <a:p>
            <a:pPr marL="1371600" marR="0" lvl="2" indent="-457200" algn="l" defTabSz="457200" rtl="0" eaLnBrk="1" fontAlgn="auto" latinLnBrk="0" hangingPunct="1">
              <a:lnSpc>
                <a:spcPct val="100000"/>
              </a:lnSpc>
              <a:spcBef>
                <a:spcPts val="0"/>
              </a:spcBef>
              <a:spcAft>
                <a:spcPts val="0"/>
              </a:spcAft>
              <a:buClrTx/>
              <a:buSzTx/>
              <a:buFont typeface="+mj-lt"/>
              <a:buAutoNum type="alphaLcPeriod"/>
              <a:tabLst/>
              <a:defRPr/>
            </a:pPr>
            <a:r>
              <a:rPr kumimoji="0" lang="en-US" sz="2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Not because it is what we have always believed – may not have</a:t>
            </a:r>
          </a:p>
          <a:p>
            <a:pPr marL="1371600" marR="0" lvl="2" indent="-457200" algn="l" defTabSz="457200" rtl="0" eaLnBrk="1" fontAlgn="auto" latinLnBrk="0" hangingPunct="1">
              <a:lnSpc>
                <a:spcPct val="100000"/>
              </a:lnSpc>
              <a:spcBef>
                <a:spcPts val="0"/>
              </a:spcBef>
              <a:spcAft>
                <a:spcPts val="0"/>
              </a:spcAft>
              <a:buClrTx/>
              <a:buSzTx/>
              <a:buFont typeface="+mj-lt"/>
              <a:buAutoNum type="alphaLcPeriod"/>
              <a:tabLst/>
              <a:defRPr/>
            </a:pPr>
            <a:r>
              <a:rPr kumimoji="0" lang="en-US" sz="2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Not because it fits our family circumstance – it may not</a:t>
            </a:r>
          </a:p>
        </p:txBody>
      </p:sp>
      <p:sp>
        <p:nvSpPr>
          <p:cNvPr id="2" name="TextBox 1">
            <a:extLst>
              <a:ext uri="{FF2B5EF4-FFF2-40B4-BE49-F238E27FC236}">
                <a16:creationId xmlns:a16="http://schemas.microsoft.com/office/drawing/2014/main" id="{E42DE0AF-CCC8-43FE-2B65-9C58B2DF574E}"/>
              </a:ext>
            </a:extLst>
          </p:cNvPr>
          <p:cNvSpPr txBox="1"/>
          <p:nvPr/>
        </p:nvSpPr>
        <p:spPr>
          <a:xfrm rot="16200000">
            <a:off x="-2425346" y="3158413"/>
            <a:ext cx="6858003" cy="541174"/>
          </a:xfrm>
          <a:prstGeom prst="rect">
            <a:avLst/>
          </a:prstGeom>
          <a:noFill/>
        </p:spPr>
        <p:txBody>
          <a:bodyPr wrap="square" rtlCol="0">
            <a:spAutoFit/>
          </a:bodyPr>
          <a:lstStyle/>
          <a:p>
            <a:pPr marL="571500" marR="0" lvl="0" indent="-571500" algn="ctr" defTabSz="457200" rtl="0" eaLnBrk="1" fontAlgn="auto" latinLnBrk="0" hangingPunct="1">
              <a:lnSpc>
                <a:spcPts val="3500"/>
              </a:lnSpc>
              <a:spcBef>
                <a:spcPts val="0"/>
              </a:spcBef>
              <a:spcAft>
                <a:spcPts val="0"/>
              </a:spcAft>
              <a:buClrTx/>
              <a:buSzTx/>
              <a:buFont typeface="Wingdings" panose="05000000000000000000" pitchFamily="2" charset="2"/>
              <a:buChar char="§"/>
              <a:tabLst/>
              <a:defRPr/>
            </a:pPr>
            <a:r>
              <a:rPr kumimoji="0" lang="en-US" sz="40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The Standard</a:t>
            </a:r>
          </a:p>
        </p:txBody>
      </p:sp>
    </p:spTree>
    <p:extLst>
      <p:ext uri="{BB962C8B-B14F-4D97-AF65-F5344CB8AC3E}">
        <p14:creationId xmlns:p14="http://schemas.microsoft.com/office/powerpoint/2010/main" val="36482840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xEl>
                                              <p:pRg st="3" end="3"/>
                                            </p:txEl>
                                          </p:spTgt>
                                        </p:tgtEl>
                                        <p:attrNameLst>
                                          <p:attrName>style.visibility</p:attrName>
                                        </p:attrNameLst>
                                      </p:cBhvr>
                                      <p:to>
                                        <p:strVal val="visible"/>
                                      </p:to>
                                    </p:set>
                                    <p:animEffect transition="in" filter="fade">
                                      <p:cBhvr>
                                        <p:cTn id="7" dur="1000"/>
                                        <p:tgtEl>
                                          <p:spTgt spid="9">
                                            <p:txEl>
                                              <p:pRg st="3" end="3"/>
                                            </p:txEl>
                                          </p:spTgt>
                                        </p:tgtEl>
                                      </p:cBhvr>
                                    </p:animEffect>
                                    <p:anim calcmode="lin" valueType="num">
                                      <p:cBhvr>
                                        <p:cTn id="8"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xEl>
                                              <p:pRg st="5" end="5"/>
                                            </p:txEl>
                                          </p:spTgt>
                                        </p:tgtEl>
                                        <p:attrNameLst>
                                          <p:attrName>style.visibility</p:attrName>
                                        </p:attrNameLst>
                                      </p:cBhvr>
                                      <p:to>
                                        <p:strVal val="visible"/>
                                      </p:to>
                                    </p:set>
                                    <p:animEffect transition="in" filter="fade">
                                      <p:cBhvr>
                                        <p:cTn id="14" dur="1000"/>
                                        <p:tgtEl>
                                          <p:spTgt spid="9">
                                            <p:txEl>
                                              <p:pRg st="5" end="5"/>
                                            </p:txEl>
                                          </p:spTgt>
                                        </p:tgtEl>
                                      </p:cBhvr>
                                    </p:animEffect>
                                    <p:anim calcmode="lin" valueType="num">
                                      <p:cBhvr>
                                        <p:cTn id="15" dur="10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
                                            <p:txEl>
                                              <p:pRg st="7" end="7"/>
                                            </p:txEl>
                                          </p:spTgt>
                                        </p:tgtEl>
                                        <p:attrNameLst>
                                          <p:attrName>style.visibility</p:attrName>
                                        </p:attrNameLst>
                                      </p:cBhvr>
                                      <p:to>
                                        <p:strVal val="visible"/>
                                      </p:to>
                                    </p:set>
                                    <p:animEffect transition="in" filter="fade">
                                      <p:cBhvr>
                                        <p:cTn id="21" dur="1000"/>
                                        <p:tgtEl>
                                          <p:spTgt spid="9">
                                            <p:txEl>
                                              <p:pRg st="7" end="7"/>
                                            </p:txEl>
                                          </p:spTgt>
                                        </p:tgtEl>
                                      </p:cBhvr>
                                    </p:animEffect>
                                    <p:anim calcmode="lin" valueType="num">
                                      <p:cBhvr>
                                        <p:cTn id="22" dur="10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23" dur="10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9">
                                            <p:txEl>
                                              <p:pRg st="9" end="9"/>
                                            </p:txEl>
                                          </p:spTgt>
                                        </p:tgtEl>
                                        <p:attrNameLst>
                                          <p:attrName>style.visibility</p:attrName>
                                        </p:attrNameLst>
                                      </p:cBhvr>
                                      <p:to>
                                        <p:strVal val="visible"/>
                                      </p:to>
                                    </p:set>
                                    <p:animEffect transition="in" filter="fade">
                                      <p:cBhvr>
                                        <p:cTn id="28" dur="1000"/>
                                        <p:tgtEl>
                                          <p:spTgt spid="9">
                                            <p:txEl>
                                              <p:pRg st="9" end="9"/>
                                            </p:txEl>
                                          </p:spTgt>
                                        </p:tgtEl>
                                      </p:cBhvr>
                                    </p:animEffect>
                                    <p:anim calcmode="lin" valueType="num">
                                      <p:cBhvr>
                                        <p:cTn id="29" dur="10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30" dur="10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9">
                                            <p:txEl>
                                              <p:pRg st="10" end="10"/>
                                            </p:txEl>
                                          </p:spTgt>
                                        </p:tgtEl>
                                        <p:attrNameLst>
                                          <p:attrName>style.visibility</p:attrName>
                                        </p:attrNameLst>
                                      </p:cBhvr>
                                      <p:to>
                                        <p:strVal val="visible"/>
                                      </p:to>
                                    </p:set>
                                    <p:animEffect transition="in" filter="fade">
                                      <p:cBhvr>
                                        <p:cTn id="35" dur="1000"/>
                                        <p:tgtEl>
                                          <p:spTgt spid="9">
                                            <p:txEl>
                                              <p:pRg st="10" end="10"/>
                                            </p:txEl>
                                          </p:spTgt>
                                        </p:tgtEl>
                                      </p:cBhvr>
                                    </p:animEffect>
                                    <p:anim calcmode="lin" valueType="num">
                                      <p:cBhvr>
                                        <p:cTn id="36" dur="1000" fill="hold"/>
                                        <p:tgtEl>
                                          <p:spTgt spid="9">
                                            <p:txEl>
                                              <p:pRg st="10" end="10"/>
                                            </p:txEl>
                                          </p:spTgt>
                                        </p:tgtEl>
                                        <p:attrNameLst>
                                          <p:attrName>ppt_x</p:attrName>
                                        </p:attrNameLst>
                                      </p:cBhvr>
                                      <p:tavLst>
                                        <p:tav tm="0">
                                          <p:val>
                                            <p:strVal val="#ppt_x"/>
                                          </p:val>
                                        </p:tav>
                                        <p:tav tm="100000">
                                          <p:val>
                                            <p:strVal val="#ppt_x"/>
                                          </p:val>
                                        </p:tav>
                                      </p:tavLst>
                                    </p:anim>
                                    <p:anim calcmode="lin" valueType="num">
                                      <p:cBhvr>
                                        <p:cTn id="37" dur="1000" fill="hold"/>
                                        <p:tgtEl>
                                          <p:spTgt spid="9">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9">
                                            <p:txEl>
                                              <p:pRg st="11" end="11"/>
                                            </p:txEl>
                                          </p:spTgt>
                                        </p:tgtEl>
                                        <p:attrNameLst>
                                          <p:attrName>style.visibility</p:attrName>
                                        </p:attrNameLst>
                                      </p:cBhvr>
                                      <p:to>
                                        <p:strVal val="visible"/>
                                      </p:to>
                                    </p:set>
                                    <p:animEffect transition="in" filter="fade">
                                      <p:cBhvr>
                                        <p:cTn id="42" dur="1000"/>
                                        <p:tgtEl>
                                          <p:spTgt spid="9">
                                            <p:txEl>
                                              <p:pRg st="11" end="11"/>
                                            </p:txEl>
                                          </p:spTgt>
                                        </p:tgtEl>
                                      </p:cBhvr>
                                    </p:animEffect>
                                    <p:anim calcmode="lin" valueType="num">
                                      <p:cBhvr>
                                        <p:cTn id="43" dur="1000" fill="hold"/>
                                        <p:tgtEl>
                                          <p:spTgt spid="9">
                                            <p:txEl>
                                              <p:pRg st="11" end="11"/>
                                            </p:txEl>
                                          </p:spTgt>
                                        </p:tgtEl>
                                        <p:attrNameLst>
                                          <p:attrName>ppt_x</p:attrName>
                                        </p:attrNameLst>
                                      </p:cBhvr>
                                      <p:tavLst>
                                        <p:tav tm="0">
                                          <p:val>
                                            <p:strVal val="#ppt_x"/>
                                          </p:val>
                                        </p:tav>
                                        <p:tav tm="100000">
                                          <p:val>
                                            <p:strVal val="#ppt_x"/>
                                          </p:val>
                                        </p:tav>
                                      </p:tavLst>
                                    </p:anim>
                                    <p:anim calcmode="lin" valueType="num">
                                      <p:cBhvr>
                                        <p:cTn id="44" dur="1000" fill="hold"/>
                                        <p:tgtEl>
                                          <p:spTgt spid="9">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9">
                                            <p:txEl>
                                              <p:pRg st="12" end="12"/>
                                            </p:txEl>
                                          </p:spTgt>
                                        </p:tgtEl>
                                        <p:attrNameLst>
                                          <p:attrName>style.visibility</p:attrName>
                                        </p:attrNameLst>
                                      </p:cBhvr>
                                      <p:to>
                                        <p:strVal val="visible"/>
                                      </p:to>
                                    </p:set>
                                    <p:animEffect transition="in" filter="fade">
                                      <p:cBhvr>
                                        <p:cTn id="49" dur="1000"/>
                                        <p:tgtEl>
                                          <p:spTgt spid="9">
                                            <p:txEl>
                                              <p:pRg st="12" end="12"/>
                                            </p:txEl>
                                          </p:spTgt>
                                        </p:tgtEl>
                                      </p:cBhvr>
                                    </p:animEffect>
                                    <p:anim calcmode="lin" valueType="num">
                                      <p:cBhvr>
                                        <p:cTn id="50" dur="1000" fill="hold"/>
                                        <p:tgtEl>
                                          <p:spTgt spid="9">
                                            <p:txEl>
                                              <p:pRg st="12" end="12"/>
                                            </p:txEl>
                                          </p:spTgt>
                                        </p:tgtEl>
                                        <p:attrNameLst>
                                          <p:attrName>ppt_x</p:attrName>
                                        </p:attrNameLst>
                                      </p:cBhvr>
                                      <p:tavLst>
                                        <p:tav tm="0">
                                          <p:val>
                                            <p:strVal val="#ppt_x"/>
                                          </p:val>
                                        </p:tav>
                                        <p:tav tm="100000">
                                          <p:val>
                                            <p:strVal val="#ppt_x"/>
                                          </p:val>
                                        </p:tav>
                                      </p:tavLst>
                                    </p:anim>
                                    <p:anim calcmode="lin" valueType="num">
                                      <p:cBhvr>
                                        <p:cTn id="51" dur="1000" fill="hold"/>
                                        <p:tgtEl>
                                          <p:spTgt spid="9">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9">
                                            <p:txEl>
                                              <p:pRg st="13" end="13"/>
                                            </p:txEl>
                                          </p:spTgt>
                                        </p:tgtEl>
                                        <p:attrNameLst>
                                          <p:attrName>style.visibility</p:attrName>
                                        </p:attrNameLst>
                                      </p:cBhvr>
                                      <p:to>
                                        <p:strVal val="visible"/>
                                      </p:to>
                                    </p:set>
                                    <p:animEffect transition="in" filter="fade">
                                      <p:cBhvr>
                                        <p:cTn id="56" dur="1000"/>
                                        <p:tgtEl>
                                          <p:spTgt spid="9">
                                            <p:txEl>
                                              <p:pRg st="13" end="13"/>
                                            </p:txEl>
                                          </p:spTgt>
                                        </p:tgtEl>
                                      </p:cBhvr>
                                    </p:animEffect>
                                    <p:anim calcmode="lin" valueType="num">
                                      <p:cBhvr>
                                        <p:cTn id="57" dur="1000" fill="hold"/>
                                        <p:tgtEl>
                                          <p:spTgt spid="9">
                                            <p:txEl>
                                              <p:pRg st="13" end="13"/>
                                            </p:txEl>
                                          </p:spTgt>
                                        </p:tgtEl>
                                        <p:attrNameLst>
                                          <p:attrName>ppt_x</p:attrName>
                                        </p:attrNameLst>
                                      </p:cBhvr>
                                      <p:tavLst>
                                        <p:tav tm="0">
                                          <p:val>
                                            <p:strVal val="#ppt_x"/>
                                          </p:val>
                                        </p:tav>
                                        <p:tav tm="100000">
                                          <p:val>
                                            <p:strVal val="#ppt_x"/>
                                          </p:val>
                                        </p:tav>
                                      </p:tavLst>
                                    </p:anim>
                                    <p:anim calcmode="lin" valueType="num">
                                      <p:cBhvr>
                                        <p:cTn id="58" dur="1000" fill="hold"/>
                                        <p:tgtEl>
                                          <p:spTgt spid="9">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725283" y="103700"/>
            <a:ext cx="7030528" cy="2062103"/>
          </a:xfrm>
          <a:prstGeom prst="rect">
            <a:avLst/>
          </a:prstGeom>
          <a:noFill/>
        </p:spPr>
        <p:txBody>
          <a:bodyPr wrap="square" rtlCol="0">
            <a:spAutoFit/>
          </a:bodyPr>
          <a:lstStyle/>
          <a:p>
            <a:pPr marL="457200" marR="0" lvl="0" indent="-457200" algn="l" defTabSz="457200" rtl="0" eaLnBrk="1" fontAlgn="auto" latinLnBrk="0" hangingPunct="1">
              <a:lnSpc>
                <a:spcPct val="100000"/>
              </a:lnSpc>
              <a:spcBef>
                <a:spcPts val="0"/>
              </a:spcBef>
              <a:spcAft>
                <a:spcPts val="0"/>
              </a:spcAft>
              <a:buClrTx/>
              <a:buSzTx/>
              <a:buFont typeface="+mj-lt"/>
              <a:buAutoNum type="alphaUcPeriod"/>
              <a:tabLst/>
              <a:defRPr/>
            </a:pPr>
            <a:r>
              <a:rPr kumimoji="0" lang="en-US" sz="24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Withdraw from the disorderly (2 Thess. 3:6)</a:t>
            </a:r>
          </a:p>
          <a:p>
            <a:pPr marL="457200" marR="0" lvl="0" indent="-457200" algn="l" defTabSz="457200" rtl="0" eaLnBrk="1" fontAlgn="auto" latinLnBrk="0" hangingPunct="1">
              <a:lnSpc>
                <a:spcPct val="100000"/>
              </a:lnSpc>
              <a:spcBef>
                <a:spcPts val="0"/>
              </a:spcBef>
              <a:spcAft>
                <a:spcPts val="0"/>
              </a:spcAft>
              <a:buClrTx/>
              <a:buSzTx/>
              <a:buFont typeface="+mj-lt"/>
              <a:buAutoNum type="alphaUcPeriod"/>
              <a:tabLst/>
              <a:defRPr/>
            </a:pPr>
            <a:r>
              <a:rPr kumimoji="0" lang="en-US" sz="24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Purpose is two</a:t>
            </a:r>
            <a:r>
              <a:rPr lang="en-US" sz="2400" b="1" dirty="0">
                <a:solidFill>
                  <a:prstClr val="black"/>
                </a:solidFill>
                <a:latin typeface="Arial Narrow" panose="020B0606020202030204" pitchFamily="34" charset="0"/>
              </a:rPr>
              <a:t>-</a:t>
            </a:r>
            <a:r>
              <a:rPr kumimoji="0" lang="en-US" sz="24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fold</a:t>
            </a:r>
          </a:p>
          <a:p>
            <a:pPr marL="457200" marR="0" lvl="0" indent="-457200" algn="l" defTabSz="457200" rtl="0" eaLnBrk="1" fontAlgn="auto" latinLnBrk="0" hangingPunct="1">
              <a:lnSpc>
                <a:spcPct val="100000"/>
              </a:lnSpc>
              <a:spcBef>
                <a:spcPts val="0"/>
              </a:spcBef>
              <a:spcAft>
                <a:spcPts val="0"/>
              </a:spcAft>
              <a:buClrTx/>
              <a:buSzTx/>
              <a:buFont typeface="+mj-lt"/>
              <a:buAutoNum type="alphaUcPeriod"/>
              <a:tabLst/>
              <a:defRPr/>
            </a:pPr>
            <a:endParaRPr kumimoji="0" lang="en-US" sz="800" b="0" i="0" u="none" strike="noStrike" kern="1200" cap="none" spc="0" normalizeH="0" baseline="0" noProof="0" dirty="0">
              <a:ln>
                <a:noFill/>
              </a:ln>
              <a:solidFill>
                <a:srgbClr val="0070C0"/>
              </a:solidFill>
              <a:effectLst/>
              <a:uLnTx/>
              <a:uFillTx/>
              <a:latin typeface="Arial Narrow" panose="020B0606020202030204" pitchFamily="34" charset="0"/>
              <a:ea typeface="+mn-ea"/>
              <a:cs typeface="+mn-cs"/>
            </a:endParaRPr>
          </a:p>
          <a:p>
            <a:pPr marL="914400" marR="0" lvl="1" indent="-4572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2400" b="0" i="1"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Not to be mean, ugly or humiliate </a:t>
            </a:r>
          </a:p>
          <a:p>
            <a:pPr marL="914400" marR="0" lvl="1" indent="-4572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2400" b="0" i="1"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To save the erring (1 Cor. 5:5; 2 Thess. 3:14)</a:t>
            </a:r>
          </a:p>
          <a:p>
            <a:pPr marL="914400" marR="0" lvl="1" indent="-4572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2400" b="0" i="1"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Maintain purity of the church (1 Cor. 5:6-8)</a:t>
            </a:r>
          </a:p>
        </p:txBody>
      </p:sp>
      <p:sp>
        <p:nvSpPr>
          <p:cNvPr id="5" name="TextBox 4"/>
          <p:cNvSpPr txBox="1"/>
          <p:nvPr/>
        </p:nvSpPr>
        <p:spPr>
          <a:xfrm rot="16200000">
            <a:off x="-2425346" y="3158413"/>
            <a:ext cx="6858003" cy="541174"/>
          </a:xfrm>
          <a:prstGeom prst="rect">
            <a:avLst/>
          </a:prstGeom>
          <a:noFill/>
        </p:spPr>
        <p:txBody>
          <a:bodyPr wrap="square" rtlCol="0">
            <a:spAutoFit/>
          </a:bodyPr>
          <a:lstStyle/>
          <a:p>
            <a:pPr marL="857250" marR="0" lvl="0" indent="-857250" algn="ctr" defTabSz="457200" rtl="0" eaLnBrk="1" fontAlgn="auto" latinLnBrk="0" hangingPunct="1">
              <a:lnSpc>
                <a:spcPts val="3500"/>
              </a:lnSpc>
              <a:spcBef>
                <a:spcPts val="0"/>
              </a:spcBef>
              <a:spcAft>
                <a:spcPts val="0"/>
              </a:spcAft>
              <a:buClrTx/>
              <a:buSzTx/>
              <a:buFont typeface="Wingdings" panose="05000000000000000000" pitchFamily="2" charset="2"/>
              <a:buChar char="§"/>
              <a:tabLst/>
              <a:defRPr/>
            </a:pPr>
            <a:r>
              <a:rPr kumimoji="0" lang="en-US" sz="40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The Principles</a:t>
            </a:r>
          </a:p>
        </p:txBody>
      </p:sp>
      <p:sp>
        <p:nvSpPr>
          <p:cNvPr id="2" name="Rectangle: Rounded Corners 1"/>
          <p:cNvSpPr/>
          <p:nvPr/>
        </p:nvSpPr>
        <p:spPr>
          <a:xfrm>
            <a:off x="2035598" y="2447563"/>
            <a:ext cx="6654508" cy="1229292"/>
          </a:xfrm>
          <a:prstGeom prst="roundRect">
            <a:avLst/>
          </a:prstGeom>
          <a:solidFill>
            <a:srgbClr val="FFFF00"/>
          </a:solidFill>
          <a:ln>
            <a:solidFill>
              <a:schemeClr val="accent2">
                <a:lumMod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Arial Narrow" panose="020B0606020202030204" pitchFamily="34" charset="0"/>
                <a:ea typeface="+mn-ea"/>
                <a:cs typeface="+mn-cs"/>
              </a:rPr>
              <a:t>Anything we do that offsets the </a:t>
            </a:r>
            <a:r>
              <a:rPr kumimoji="0" lang="en-US" sz="2400" b="1" i="0" u="sng" strike="noStrike" kern="1200" cap="none" spc="0" normalizeH="0" baseline="0" noProof="0" dirty="0">
                <a:ln>
                  <a:noFill/>
                </a:ln>
                <a:solidFill>
                  <a:srgbClr val="002060"/>
                </a:solidFill>
                <a:effectLst/>
                <a:uLnTx/>
                <a:uFillTx/>
                <a:latin typeface="Arial Narrow" panose="020B0606020202030204" pitchFamily="34" charset="0"/>
                <a:ea typeface="+mn-ea"/>
                <a:cs typeface="+mn-cs"/>
              </a:rPr>
              <a:t>impact </a:t>
            </a:r>
            <a:r>
              <a:rPr kumimoji="0" lang="en-US" sz="2400" b="1" i="0" u="none" strike="noStrike" kern="1200" cap="none" spc="0" normalizeH="0" baseline="0" noProof="0" dirty="0">
                <a:ln>
                  <a:noFill/>
                </a:ln>
                <a:solidFill>
                  <a:srgbClr val="002060"/>
                </a:solidFill>
                <a:effectLst/>
                <a:uLnTx/>
                <a:uFillTx/>
                <a:latin typeface="Arial Narrow" panose="020B0606020202030204" pitchFamily="34" charset="0"/>
                <a:ea typeface="+mn-ea"/>
                <a:cs typeface="+mn-cs"/>
              </a:rPr>
              <a:t>of withdrawal, also offsets the </a:t>
            </a:r>
            <a:r>
              <a:rPr kumimoji="0" lang="en-US" sz="2400" b="1" i="0" u="sng" strike="noStrike" kern="1200" cap="none" spc="0" normalizeH="0" baseline="0" noProof="0" dirty="0">
                <a:ln>
                  <a:noFill/>
                </a:ln>
                <a:solidFill>
                  <a:srgbClr val="002060"/>
                </a:solidFill>
                <a:effectLst/>
                <a:uLnTx/>
                <a:uFillTx/>
                <a:latin typeface="Arial Narrow" panose="020B0606020202030204" pitchFamily="34" charset="0"/>
                <a:ea typeface="+mn-ea"/>
                <a:cs typeface="+mn-cs"/>
              </a:rPr>
              <a:t>purposes</a:t>
            </a:r>
            <a:r>
              <a:rPr kumimoji="0" lang="en-US" sz="2400" b="1" i="0" u="none" strike="noStrike" kern="1200" cap="none" spc="0" normalizeH="0" baseline="0" noProof="0" dirty="0">
                <a:ln>
                  <a:noFill/>
                </a:ln>
                <a:solidFill>
                  <a:srgbClr val="002060"/>
                </a:solidFill>
                <a:effectLst/>
                <a:uLnTx/>
                <a:uFillTx/>
                <a:latin typeface="Arial Narrow" panose="020B0606020202030204" pitchFamily="34" charset="0"/>
                <a:ea typeface="+mn-ea"/>
                <a:cs typeface="+mn-cs"/>
              </a:rPr>
              <a:t> of it!</a:t>
            </a:r>
          </a:p>
        </p:txBody>
      </p:sp>
    </p:spTree>
    <p:extLst>
      <p:ext uri="{BB962C8B-B14F-4D97-AF65-F5344CB8AC3E}">
        <p14:creationId xmlns:p14="http://schemas.microsoft.com/office/powerpoint/2010/main" val="33257609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fade">
                                      <p:cBhvr>
                                        <p:cTn id="7" dur="1000"/>
                                        <p:tgtEl>
                                          <p:spTgt spid="9">
                                            <p:txEl>
                                              <p:pRg st="1" end="1"/>
                                            </p:txEl>
                                          </p:spTgt>
                                        </p:tgtEl>
                                      </p:cBhvr>
                                    </p:animEffect>
                                    <p:anim calcmode="lin" valueType="num">
                                      <p:cBhvr>
                                        <p:cTn id="8"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xEl>
                                              <p:pRg st="3" end="3"/>
                                            </p:txEl>
                                          </p:spTgt>
                                        </p:tgtEl>
                                        <p:attrNameLst>
                                          <p:attrName>style.visibility</p:attrName>
                                        </p:attrNameLst>
                                      </p:cBhvr>
                                      <p:to>
                                        <p:strVal val="visible"/>
                                      </p:to>
                                    </p:set>
                                    <p:animEffect transition="in" filter="fade">
                                      <p:cBhvr>
                                        <p:cTn id="14" dur="1000"/>
                                        <p:tgtEl>
                                          <p:spTgt spid="9">
                                            <p:txEl>
                                              <p:pRg st="3" end="3"/>
                                            </p:txEl>
                                          </p:spTgt>
                                        </p:tgtEl>
                                      </p:cBhvr>
                                    </p:animEffect>
                                    <p:anim calcmode="lin" valueType="num">
                                      <p:cBhvr>
                                        <p:cTn id="15"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xEl>
                                              <p:pRg st="4" end="4"/>
                                            </p:txEl>
                                          </p:spTgt>
                                        </p:tgtEl>
                                        <p:attrNameLst>
                                          <p:attrName>style.visibility</p:attrName>
                                        </p:attrNameLst>
                                      </p:cBhvr>
                                      <p:to>
                                        <p:strVal val="visible"/>
                                      </p:to>
                                    </p:set>
                                    <p:animEffect transition="in" filter="fade">
                                      <p:cBhvr>
                                        <p:cTn id="21" dur="1000"/>
                                        <p:tgtEl>
                                          <p:spTgt spid="9">
                                            <p:txEl>
                                              <p:pRg st="4" end="4"/>
                                            </p:txEl>
                                          </p:spTgt>
                                        </p:tgtEl>
                                      </p:cBhvr>
                                    </p:animEffect>
                                    <p:anim calcmode="lin" valueType="num">
                                      <p:cBhvr>
                                        <p:cTn id="22" dur="1000" fill="hold"/>
                                        <p:tgtEl>
                                          <p:spTgt spid="9">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txEl>
                                              <p:pRg st="5" end="5"/>
                                            </p:txEl>
                                          </p:spTgt>
                                        </p:tgtEl>
                                        <p:attrNameLst>
                                          <p:attrName>style.visibility</p:attrName>
                                        </p:attrNameLst>
                                      </p:cBhvr>
                                      <p:to>
                                        <p:strVal val="visible"/>
                                      </p:to>
                                    </p:set>
                                    <p:animEffect transition="in" filter="fade">
                                      <p:cBhvr>
                                        <p:cTn id="28" dur="1000"/>
                                        <p:tgtEl>
                                          <p:spTgt spid="9">
                                            <p:txEl>
                                              <p:pRg st="5" end="5"/>
                                            </p:txEl>
                                          </p:spTgt>
                                        </p:tgtEl>
                                      </p:cBhvr>
                                    </p:animEffect>
                                    <p:anim calcmode="lin" valueType="num">
                                      <p:cBhvr>
                                        <p:cTn id="29" dur="10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 presetClass="entr" presetSubtype="32" fill="hold" grpId="0" nodeType="click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box(out)">
                                      <p:cBhvr>
                                        <p:cTn id="35"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bldLvl="5"/>
      <p:bldP spid="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725283" y="103700"/>
            <a:ext cx="7030528" cy="1938992"/>
          </a:xfrm>
          <a:prstGeom prst="rect">
            <a:avLst/>
          </a:prstGeom>
          <a:noFill/>
        </p:spPr>
        <p:txBody>
          <a:bodyPr wrap="square" rtlCol="0">
            <a:spAutoFit/>
          </a:bodyPr>
          <a:lstStyle/>
          <a:p>
            <a:pPr marL="457200" marR="0" lvl="0" indent="-457200" algn="l" defTabSz="457200" rtl="0" eaLnBrk="1" fontAlgn="auto" latinLnBrk="0" hangingPunct="1">
              <a:lnSpc>
                <a:spcPct val="100000"/>
              </a:lnSpc>
              <a:spcBef>
                <a:spcPts val="0"/>
              </a:spcBef>
              <a:spcAft>
                <a:spcPts val="0"/>
              </a:spcAft>
              <a:buClrTx/>
              <a:buSzTx/>
              <a:buFont typeface="+mj-lt"/>
              <a:buAutoNum type="alphaUcPeriod"/>
              <a:tabLst/>
              <a:defRPr/>
            </a:pPr>
            <a:r>
              <a:rPr kumimoji="0" lang="en-US" sz="24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Withdraw from the disorderly (2 Thess. 3:6)</a:t>
            </a:r>
          </a:p>
          <a:p>
            <a:pPr marL="457200" marR="0" lvl="0" indent="-457200" algn="l" defTabSz="457200" rtl="0" eaLnBrk="1" fontAlgn="auto" latinLnBrk="0" hangingPunct="1">
              <a:lnSpc>
                <a:spcPct val="100000"/>
              </a:lnSpc>
              <a:spcBef>
                <a:spcPts val="0"/>
              </a:spcBef>
              <a:spcAft>
                <a:spcPts val="0"/>
              </a:spcAft>
              <a:buClrTx/>
              <a:buSzTx/>
              <a:buFont typeface="+mj-lt"/>
              <a:buAutoNum type="alphaUcPeriod"/>
              <a:tabLst/>
              <a:defRPr/>
            </a:pPr>
            <a:r>
              <a:rPr kumimoji="0" lang="en-US" sz="24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Purpose is two-fold</a:t>
            </a:r>
          </a:p>
          <a:p>
            <a:pPr marL="457200" marR="0" lvl="0" indent="-457200" algn="l" defTabSz="457200" rtl="0" eaLnBrk="1" fontAlgn="auto" latinLnBrk="0" hangingPunct="1">
              <a:lnSpc>
                <a:spcPct val="100000"/>
              </a:lnSpc>
              <a:spcBef>
                <a:spcPts val="0"/>
              </a:spcBef>
              <a:spcAft>
                <a:spcPts val="0"/>
              </a:spcAft>
              <a:buClrTx/>
              <a:buSzTx/>
              <a:buFont typeface="+mj-lt"/>
              <a:buAutoNum type="alphaUcPeriod"/>
              <a:tabLst/>
              <a:defRPr/>
            </a:pPr>
            <a:r>
              <a:rPr kumimoji="0" lang="en-US" sz="24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Part of the disciplinary action is to not keep company</a:t>
            </a:r>
            <a:endParaRPr kumimoji="0" lang="en-US" sz="2400" b="0" i="0" u="none" strike="noStrike" kern="1200" cap="none" spc="0" normalizeH="0" baseline="0" noProof="0" dirty="0">
              <a:ln>
                <a:noFill/>
              </a:ln>
              <a:solidFill>
                <a:srgbClr val="0070C0"/>
              </a:solidFill>
              <a:effectLst/>
              <a:uLnTx/>
              <a:uFillTx/>
              <a:latin typeface="Arial Narrow" panose="020B0606020202030204" pitchFamily="34" charset="0"/>
              <a:ea typeface="+mn-ea"/>
              <a:cs typeface="+mn-cs"/>
            </a:endParaRPr>
          </a:p>
          <a:p>
            <a:pPr marL="914400" marR="0" lvl="1" indent="-4572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2400" b="0" i="1"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1 Cor. 5:9, 11</a:t>
            </a:r>
          </a:p>
          <a:p>
            <a:pPr marL="914400" marR="0" lvl="1" indent="-4572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2400" b="0" i="1"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2 Thess. 3:14</a:t>
            </a:r>
          </a:p>
        </p:txBody>
      </p:sp>
      <p:sp>
        <p:nvSpPr>
          <p:cNvPr id="5" name="TextBox 4"/>
          <p:cNvSpPr txBox="1"/>
          <p:nvPr/>
        </p:nvSpPr>
        <p:spPr>
          <a:xfrm rot="16200000">
            <a:off x="-2425346" y="3158413"/>
            <a:ext cx="6858003" cy="541174"/>
          </a:xfrm>
          <a:prstGeom prst="rect">
            <a:avLst/>
          </a:prstGeom>
          <a:noFill/>
        </p:spPr>
        <p:txBody>
          <a:bodyPr wrap="square" rtlCol="0">
            <a:spAutoFit/>
          </a:bodyPr>
          <a:lstStyle/>
          <a:p>
            <a:pPr marL="857250" marR="0" lvl="0" indent="-857250" algn="ctr" defTabSz="457200" rtl="0" eaLnBrk="1" fontAlgn="auto" latinLnBrk="0" hangingPunct="1">
              <a:lnSpc>
                <a:spcPts val="3500"/>
              </a:lnSpc>
              <a:spcBef>
                <a:spcPts val="0"/>
              </a:spcBef>
              <a:spcAft>
                <a:spcPts val="0"/>
              </a:spcAft>
              <a:buClrTx/>
              <a:buSzTx/>
              <a:buFont typeface="Wingdings" panose="05000000000000000000" pitchFamily="2" charset="2"/>
              <a:buChar char="§"/>
              <a:tabLst/>
              <a:defRPr/>
            </a:pPr>
            <a:r>
              <a:rPr kumimoji="0" lang="en-US" sz="40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The Principles</a:t>
            </a:r>
          </a:p>
        </p:txBody>
      </p:sp>
    </p:spTree>
    <p:extLst>
      <p:ext uri="{BB962C8B-B14F-4D97-AF65-F5344CB8AC3E}">
        <p14:creationId xmlns:p14="http://schemas.microsoft.com/office/powerpoint/2010/main" val="39852392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xEl>
                                              <p:pRg st="3" end="3"/>
                                            </p:txEl>
                                          </p:spTgt>
                                        </p:tgtEl>
                                        <p:attrNameLst>
                                          <p:attrName>style.visibility</p:attrName>
                                        </p:attrNameLst>
                                      </p:cBhvr>
                                      <p:to>
                                        <p:strVal val="visible"/>
                                      </p:to>
                                    </p:set>
                                    <p:animEffect transition="in" filter="fade">
                                      <p:cBhvr>
                                        <p:cTn id="7" dur="1000"/>
                                        <p:tgtEl>
                                          <p:spTgt spid="9">
                                            <p:txEl>
                                              <p:pRg st="3" end="3"/>
                                            </p:txEl>
                                          </p:spTgt>
                                        </p:tgtEl>
                                      </p:cBhvr>
                                    </p:animEffect>
                                    <p:anim calcmode="lin" valueType="num">
                                      <p:cBhvr>
                                        <p:cTn id="8"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xEl>
                                              <p:pRg st="4" end="4"/>
                                            </p:txEl>
                                          </p:spTgt>
                                        </p:tgtEl>
                                        <p:attrNameLst>
                                          <p:attrName>style.visibility</p:attrName>
                                        </p:attrNameLst>
                                      </p:cBhvr>
                                      <p:to>
                                        <p:strVal val="visible"/>
                                      </p:to>
                                    </p:set>
                                    <p:animEffect transition="in" filter="fade">
                                      <p:cBhvr>
                                        <p:cTn id="14" dur="1000"/>
                                        <p:tgtEl>
                                          <p:spTgt spid="9">
                                            <p:txEl>
                                              <p:pRg st="4" end="4"/>
                                            </p:txEl>
                                          </p:spTgt>
                                        </p:tgtEl>
                                      </p:cBhvr>
                                    </p:animEffect>
                                    <p:anim calcmode="lin" valueType="num">
                                      <p:cBhvr>
                                        <p:cTn id="15" dur="1000" fill="hold"/>
                                        <p:tgtEl>
                                          <p:spTgt spid="9">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725283" y="103700"/>
            <a:ext cx="7030528" cy="2215991"/>
          </a:xfrm>
          <a:prstGeom prst="rect">
            <a:avLst/>
          </a:prstGeom>
          <a:noFill/>
        </p:spPr>
        <p:txBody>
          <a:bodyPr wrap="square" rtlCol="0">
            <a:spAutoFit/>
          </a:bodyPr>
          <a:lstStyle/>
          <a:p>
            <a:pPr marL="457200" marR="0" lvl="0" indent="-457200" algn="l" defTabSz="457200" rtl="0" eaLnBrk="1" fontAlgn="auto" latinLnBrk="0" hangingPunct="1">
              <a:lnSpc>
                <a:spcPct val="100000"/>
              </a:lnSpc>
              <a:spcBef>
                <a:spcPts val="0"/>
              </a:spcBef>
              <a:spcAft>
                <a:spcPts val="0"/>
              </a:spcAft>
              <a:buClrTx/>
              <a:buSzTx/>
              <a:buFont typeface="+mj-lt"/>
              <a:buAutoNum type="alphaUcPeriod"/>
              <a:tabLst/>
              <a:defRPr/>
            </a:pPr>
            <a:r>
              <a:rPr kumimoji="0" lang="en-US" sz="24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The Bible does not give contradictory commands</a:t>
            </a:r>
            <a:endParaRPr kumimoji="0" lang="en-US" sz="2400" b="0" i="1" u="none" strike="noStrike" kern="1200" cap="none" spc="0" normalizeH="0" baseline="0" noProof="0" dirty="0">
              <a:ln>
                <a:noFill/>
              </a:ln>
              <a:solidFill>
                <a:srgbClr val="0070C0"/>
              </a:solidFill>
              <a:effectLst/>
              <a:uLnTx/>
              <a:uFillTx/>
              <a:latin typeface="Arial Narrow" panose="020B0606020202030204" pitchFamily="34" charset="0"/>
              <a:ea typeface="+mn-ea"/>
              <a:cs typeface="+mn-cs"/>
            </a:endParaRPr>
          </a:p>
          <a:p>
            <a:pPr marL="914400" marR="0" lvl="1" indent="-4572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2400" b="0" i="1"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Example:</a:t>
            </a:r>
          </a:p>
          <a:p>
            <a:pPr marL="1371600" marR="0" lvl="2" indent="-457200" algn="l" defTabSz="457200" rtl="0" eaLnBrk="1" fontAlgn="auto" latinLnBrk="0" hangingPunct="1">
              <a:lnSpc>
                <a:spcPct val="100000"/>
              </a:lnSpc>
              <a:spcBef>
                <a:spcPts val="0"/>
              </a:spcBef>
              <a:spcAft>
                <a:spcPts val="0"/>
              </a:spcAft>
              <a:buClrTx/>
              <a:buSzTx/>
              <a:buFont typeface="+mj-lt"/>
              <a:buAutoNum type="alphaLcPeriod"/>
              <a:tabLst/>
              <a:defRPr/>
            </a:pPr>
            <a:r>
              <a:rPr kumimoji="0" lang="en-US" sz="2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Command to work &amp; provide (1 Tim. 5:8; Eph. 4:28; 2 Thess. 3:10)</a:t>
            </a:r>
          </a:p>
          <a:p>
            <a:pPr marL="1371600" marR="0" lvl="2" indent="-457200" algn="l" defTabSz="457200" rtl="0" eaLnBrk="1" fontAlgn="auto" latinLnBrk="0" hangingPunct="1">
              <a:lnSpc>
                <a:spcPct val="100000"/>
              </a:lnSpc>
              <a:spcBef>
                <a:spcPts val="0"/>
              </a:spcBef>
              <a:spcAft>
                <a:spcPts val="0"/>
              </a:spcAft>
              <a:buClrTx/>
              <a:buSzTx/>
              <a:buFont typeface="+mj-lt"/>
              <a:buAutoNum type="alphaLcPeriod"/>
              <a:tabLst/>
              <a:defRPr/>
            </a:pPr>
            <a:r>
              <a:rPr kumimoji="0" lang="en-US" sz="2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Command to worship &amp; not forsake (Heb. 10:25)</a:t>
            </a:r>
          </a:p>
          <a:p>
            <a:pPr marL="914400" marR="0" lvl="1" indent="-4572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2400" b="0" i="1"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Can obey both – not an either / or choice</a:t>
            </a:r>
            <a:endParaRPr kumimoji="0" lang="en-US" sz="24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5" name="TextBox 4"/>
          <p:cNvSpPr txBox="1"/>
          <p:nvPr/>
        </p:nvSpPr>
        <p:spPr>
          <a:xfrm rot="16200000">
            <a:off x="-2425346" y="3158413"/>
            <a:ext cx="6858003" cy="541174"/>
          </a:xfrm>
          <a:prstGeom prst="rect">
            <a:avLst/>
          </a:prstGeom>
          <a:noFill/>
        </p:spPr>
        <p:txBody>
          <a:bodyPr wrap="square" rtlCol="0">
            <a:spAutoFit/>
          </a:bodyPr>
          <a:lstStyle/>
          <a:p>
            <a:pPr marL="857250" marR="0" lvl="0" indent="-857250" algn="ctr" defTabSz="457200" rtl="0" eaLnBrk="1" fontAlgn="auto" latinLnBrk="0" hangingPunct="1">
              <a:lnSpc>
                <a:spcPts val="3500"/>
              </a:lnSpc>
              <a:spcBef>
                <a:spcPts val="0"/>
              </a:spcBef>
              <a:spcAft>
                <a:spcPts val="0"/>
              </a:spcAft>
              <a:buClrTx/>
              <a:buSzTx/>
              <a:buFont typeface="Wingdings" panose="05000000000000000000" pitchFamily="2" charset="2"/>
              <a:buChar char="§"/>
              <a:tabLst/>
              <a:defRPr/>
            </a:pPr>
            <a:r>
              <a:rPr kumimoji="0" lang="en-US" sz="40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The Obligations</a:t>
            </a:r>
          </a:p>
        </p:txBody>
      </p:sp>
    </p:spTree>
    <p:extLst>
      <p:ext uri="{BB962C8B-B14F-4D97-AF65-F5344CB8AC3E}">
        <p14:creationId xmlns:p14="http://schemas.microsoft.com/office/powerpoint/2010/main" val="2193680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fade">
                                      <p:cBhvr>
                                        <p:cTn id="7" dur="1000"/>
                                        <p:tgtEl>
                                          <p:spTgt spid="9">
                                            <p:txEl>
                                              <p:pRg st="1" end="1"/>
                                            </p:txEl>
                                          </p:spTgt>
                                        </p:tgtEl>
                                      </p:cBhvr>
                                    </p:animEffect>
                                    <p:anim calcmode="lin" valueType="num">
                                      <p:cBhvr>
                                        <p:cTn id="8"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xEl>
                                              <p:pRg st="2" end="2"/>
                                            </p:txEl>
                                          </p:spTgt>
                                        </p:tgtEl>
                                        <p:attrNameLst>
                                          <p:attrName>style.visibility</p:attrName>
                                        </p:attrNameLst>
                                      </p:cBhvr>
                                      <p:to>
                                        <p:strVal val="visible"/>
                                      </p:to>
                                    </p:set>
                                    <p:animEffect transition="in" filter="fade">
                                      <p:cBhvr>
                                        <p:cTn id="14" dur="1000"/>
                                        <p:tgtEl>
                                          <p:spTgt spid="9">
                                            <p:txEl>
                                              <p:pRg st="2" end="2"/>
                                            </p:txEl>
                                          </p:spTgt>
                                        </p:tgtEl>
                                      </p:cBhvr>
                                    </p:animEffect>
                                    <p:anim calcmode="lin" valueType="num">
                                      <p:cBhvr>
                                        <p:cTn id="15"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
                                            <p:txEl>
                                              <p:pRg st="3" end="3"/>
                                            </p:txEl>
                                          </p:spTgt>
                                        </p:tgtEl>
                                        <p:attrNameLst>
                                          <p:attrName>style.visibility</p:attrName>
                                        </p:attrNameLst>
                                      </p:cBhvr>
                                      <p:to>
                                        <p:strVal val="visible"/>
                                      </p:to>
                                    </p:set>
                                    <p:animEffect transition="in" filter="fade">
                                      <p:cBhvr>
                                        <p:cTn id="21" dur="1000"/>
                                        <p:tgtEl>
                                          <p:spTgt spid="9">
                                            <p:txEl>
                                              <p:pRg st="3" end="3"/>
                                            </p:txEl>
                                          </p:spTgt>
                                        </p:tgtEl>
                                      </p:cBhvr>
                                    </p:animEffect>
                                    <p:anim calcmode="lin" valueType="num">
                                      <p:cBhvr>
                                        <p:cTn id="22"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9">
                                            <p:txEl>
                                              <p:pRg st="4" end="4"/>
                                            </p:txEl>
                                          </p:spTgt>
                                        </p:tgtEl>
                                        <p:attrNameLst>
                                          <p:attrName>style.visibility</p:attrName>
                                        </p:attrNameLst>
                                      </p:cBhvr>
                                      <p:to>
                                        <p:strVal val="visible"/>
                                      </p:to>
                                    </p:set>
                                    <p:animEffect transition="in" filter="fade">
                                      <p:cBhvr>
                                        <p:cTn id="28" dur="1000"/>
                                        <p:tgtEl>
                                          <p:spTgt spid="9">
                                            <p:txEl>
                                              <p:pRg st="4" end="4"/>
                                            </p:txEl>
                                          </p:spTgt>
                                        </p:tgtEl>
                                      </p:cBhvr>
                                    </p:animEffect>
                                    <p:anim calcmode="lin" valueType="num">
                                      <p:cBhvr>
                                        <p:cTn id="29" dur="1000" fill="hold"/>
                                        <p:tgtEl>
                                          <p:spTgt spid="9">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9">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rot="16200000">
            <a:off x="-155380" y="1428885"/>
            <a:ext cx="3821242" cy="1446550"/>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800" b="0" i="0" u="none" strike="noStrike" kern="1200" cap="none" spc="0" normalizeH="0" baseline="0" noProof="0" dirty="0">
                <a:ln/>
                <a:solidFill>
                  <a:srgbClr val="0070C0"/>
                </a:solidFill>
                <a:effectLst>
                  <a:outerShdw blurRad="38100" dist="38100" dir="2700000" algn="tl">
                    <a:srgbClr val="000000">
                      <a:alpha val="43137"/>
                    </a:srgbClr>
                  </a:outerShdw>
                </a:effectLst>
                <a:uLnTx/>
                <a:uFillTx/>
                <a:latin typeface="Comic Sans MS" panose="030F0702030302020204" pitchFamily="66" charset="0"/>
                <a:ea typeface="+mn-ea"/>
                <a:cs typeface="+mn-cs"/>
              </a:rPr>
              <a:t>Saving</a:t>
            </a:r>
          </a:p>
        </p:txBody>
      </p:sp>
      <p:sp>
        <p:nvSpPr>
          <p:cNvPr id="5" name="Rectangle 4"/>
          <p:cNvSpPr/>
          <p:nvPr/>
        </p:nvSpPr>
        <p:spPr>
          <a:xfrm>
            <a:off x="732529" y="4168619"/>
            <a:ext cx="2590774" cy="2062103"/>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solidFill>
                  <a:srgbClr val="0070C0"/>
                </a:solidFill>
                <a:effectLst>
                  <a:outerShdw blurRad="38100" dist="38100" dir="2700000" algn="tl">
                    <a:srgbClr val="000000">
                      <a:alpha val="43137"/>
                    </a:srgbClr>
                  </a:outerShdw>
                </a:effectLst>
                <a:uLnTx/>
                <a:uFillTx/>
                <a:latin typeface="Comic Sans MS" panose="030F0702030302020204" pitchFamily="66" charset="0"/>
                <a:ea typeface="+mn-ea"/>
                <a:cs typeface="+mn-cs"/>
              </a:rPr>
              <a:t>The Erring</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solidFill>
                  <a:srgbClr val="0070C0"/>
                </a:solidFill>
                <a:effectLst>
                  <a:outerShdw blurRad="38100" dist="38100" dir="2700000" algn="tl">
                    <a:srgbClr val="000000">
                      <a:alpha val="43137"/>
                    </a:srgbClr>
                  </a:outerShdw>
                </a:effectLst>
                <a:uLnTx/>
                <a:uFillTx/>
                <a:latin typeface="Comic Sans MS" panose="030F0702030302020204" pitchFamily="66" charset="0"/>
                <a:ea typeface="+mn-ea"/>
                <a:cs typeface="+mn-cs"/>
              </a:rPr>
              <a:t>The Church</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solidFill>
                  <a:srgbClr val="0070C0"/>
                </a:solidFill>
                <a:effectLst>
                  <a:outerShdw blurRad="38100" dist="38100" dir="2700000" algn="tl">
                    <a:srgbClr val="000000">
                      <a:alpha val="43137"/>
                    </a:srgbClr>
                  </a:outerShdw>
                </a:effectLst>
                <a:uLnTx/>
                <a:uFillTx/>
                <a:latin typeface="Comic Sans MS" panose="030F0702030302020204" pitchFamily="66" charset="0"/>
                <a:ea typeface="+mn-ea"/>
                <a:cs typeface="+mn-cs"/>
              </a:rPr>
              <a:t>Our Families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solidFill>
                  <a:srgbClr val="0070C0"/>
                </a:solidFill>
                <a:effectLst>
                  <a:outerShdw blurRad="38100" dist="38100" dir="2700000" algn="tl">
                    <a:srgbClr val="000000">
                      <a:alpha val="43137"/>
                    </a:srgbClr>
                  </a:outerShdw>
                </a:effectLst>
                <a:uLnTx/>
                <a:uFillTx/>
                <a:latin typeface="Comic Sans MS" panose="030F0702030302020204" pitchFamily="66" charset="0"/>
                <a:ea typeface="+mn-ea"/>
                <a:cs typeface="+mn-cs"/>
              </a:rPr>
              <a:t>Ourselves</a:t>
            </a:r>
          </a:p>
        </p:txBody>
      </p:sp>
      <p:cxnSp>
        <p:nvCxnSpPr>
          <p:cNvPr id="7" name="Straight Connector 6"/>
          <p:cNvCxnSpPr/>
          <p:nvPr/>
        </p:nvCxnSpPr>
        <p:spPr>
          <a:xfrm flipV="1">
            <a:off x="3293806" y="98323"/>
            <a:ext cx="58994" cy="6685935"/>
          </a:xfrm>
          <a:prstGeom prst="line">
            <a:avLst/>
          </a:prstGeom>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3536830" y="241539"/>
            <a:ext cx="5530626"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(A Study of Church Discipline)</a:t>
            </a:r>
          </a:p>
        </p:txBody>
      </p:sp>
      <p:sp>
        <p:nvSpPr>
          <p:cNvPr id="6" name="TextBox 5"/>
          <p:cNvSpPr txBox="1"/>
          <p:nvPr/>
        </p:nvSpPr>
        <p:spPr>
          <a:xfrm>
            <a:off x="3536830" y="1113856"/>
            <a:ext cx="5382883" cy="3416320"/>
          </a:xfrm>
          <a:prstGeom prst="rect">
            <a:avLst/>
          </a:prstGeom>
          <a:no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24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The Forgotten &amp; Misunderstood Command</a:t>
            </a: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endParaRPr kumimoji="0" lang="en-US" sz="24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24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The Purpose of Withdrawing &amp; From Whom Should We Withdraw?</a:t>
            </a: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endParaRPr kumimoji="0" lang="en-US" sz="24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24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The Case at Corinth (1 Cor. 5 &amp; 2 Cor. 2, 7) </a:t>
            </a: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endParaRPr kumimoji="0" lang="en-US" sz="24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24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How to Treat those Disfellowshipped &amp; Does it Apply to Family?</a:t>
            </a:r>
          </a:p>
        </p:txBody>
      </p:sp>
      <p:sp>
        <p:nvSpPr>
          <p:cNvPr id="3" name="Rectangle: Rounded Corners 2"/>
          <p:cNvSpPr/>
          <p:nvPr/>
        </p:nvSpPr>
        <p:spPr>
          <a:xfrm>
            <a:off x="3536830" y="3665085"/>
            <a:ext cx="5382883" cy="824778"/>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12787347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725283" y="103700"/>
            <a:ext cx="7030528" cy="1938992"/>
          </a:xfrm>
          <a:prstGeom prst="rect">
            <a:avLst/>
          </a:prstGeom>
          <a:noFill/>
        </p:spPr>
        <p:txBody>
          <a:bodyPr wrap="square" rtlCol="0">
            <a:spAutoFit/>
          </a:bodyPr>
          <a:lstStyle/>
          <a:p>
            <a:pPr marL="457200" marR="0" lvl="0" indent="-457200" algn="l" defTabSz="457200" rtl="0" eaLnBrk="1" fontAlgn="auto" latinLnBrk="0" hangingPunct="1">
              <a:lnSpc>
                <a:spcPct val="100000"/>
              </a:lnSpc>
              <a:spcBef>
                <a:spcPts val="0"/>
              </a:spcBef>
              <a:spcAft>
                <a:spcPts val="0"/>
              </a:spcAft>
              <a:buClrTx/>
              <a:buSzTx/>
              <a:buFont typeface="+mj-lt"/>
              <a:buAutoNum type="alphaUcPeriod"/>
              <a:tabLst/>
              <a:defRPr/>
            </a:pPr>
            <a:r>
              <a:rPr kumimoji="0" lang="en-US" sz="24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The Bible does not give contradictory commands</a:t>
            </a:r>
          </a:p>
          <a:p>
            <a:pPr marL="457200" marR="0" lvl="0" indent="-457200" algn="l" defTabSz="457200" rtl="0" eaLnBrk="1" fontAlgn="auto" latinLnBrk="0" hangingPunct="1">
              <a:lnSpc>
                <a:spcPct val="100000"/>
              </a:lnSpc>
              <a:spcBef>
                <a:spcPts val="0"/>
              </a:spcBef>
              <a:spcAft>
                <a:spcPts val="0"/>
              </a:spcAft>
              <a:buClrTx/>
              <a:buSzTx/>
              <a:buFont typeface="+mj-lt"/>
              <a:buAutoNum type="alphaUcPeriod"/>
              <a:tabLst/>
              <a:defRPr/>
            </a:pPr>
            <a:r>
              <a:rPr kumimoji="0" lang="en-US" sz="24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Family obligations – must be met</a:t>
            </a:r>
            <a:endParaRPr kumimoji="0" lang="en-US" sz="2400" b="0" i="0" u="none" strike="noStrike" kern="1200" cap="none" spc="0" normalizeH="0" baseline="0" noProof="0" dirty="0">
              <a:ln>
                <a:noFill/>
              </a:ln>
              <a:solidFill>
                <a:srgbClr val="0070C0"/>
              </a:solidFill>
              <a:effectLst/>
              <a:uLnTx/>
              <a:uFillTx/>
              <a:latin typeface="Arial Narrow" panose="020B0606020202030204" pitchFamily="34" charset="0"/>
              <a:ea typeface="+mn-ea"/>
              <a:cs typeface="+mn-cs"/>
            </a:endParaRPr>
          </a:p>
          <a:p>
            <a:pPr marL="914400" marR="0" lvl="1" indent="-4572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2400" b="0" i="1"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Husband and wife (1 Cor. 7:3-5; 1 Pet. 3:7)</a:t>
            </a:r>
          </a:p>
          <a:p>
            <a:pPr marL="914400" marR="0" lvl="1" indent="-4572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2400" b="0" i="1"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Minor child at home (Eph. 6:1-4; 1 Tim. 5:8)</a:t>
            </a:r>
          </a:p>
          <a:p>
            <a:pPr marL="914400" marR="0" lvl="1" indent="-4572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2400" b="0" i="1"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Honor parents – provide care (1 Tim. 5:1-16)</a:t>
            </a:r>
            <a:endParaRPr kumimoji="0" lang="en-US" sz="24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5" name="TextBox 4"/>
          <p:cNvSpPr txBox="1"/>
          <p:nvPr/>
        </p:nvSpPr>
        <p:spPr>
          <a:xfrm rot="16200000">
            <a:off x="-2425346" y="3158413"/>
            <a:ext cx="6858003" cy="541174"/>
          </a:xfrm>
          <a:prstGeom prst="rect">
            <a:avLst/>
          </a:prstGeom>
          <a:noFill/>
        </p:spPr>
        <p:txBody>
          <a:bodyPr wrap="square" rtlCol="0">
            <a:spAutoFit/>
          </a:bodyPr>
          <a:lstStyle/>
          <a:p>
            <a:pPr marL="857250" marR="0" lvl="0" indent="-857250" algn="ctr" defTabSz="457200" rtl="0" eaLnBrk="1" fontAlgn="auto" latinLnBrk="0" hangingPunct="1">
              <a:lnSpc>
                <a:spcPts val="3500"/>
              </a:lnSpc>
              <a:spcBef>
                <a:spcPts val="0"/>
              </a:spcBef>
              <a:spcAft>
                <a:spcPts val="0"/>
              </a:spcAft>
              <a:buClrTx/>
              <a:buSzTx/>
              <a:buFont typeface="Wingdings" panose="05000000000000000000" pitchFamily="2" charset="2"/>
              <a:buChar char="§"/>
              <a:tabLst/>
              <a:defRPr/>
            </a:pPr>
            <a:r>
              <a:rPr kumimoji="0" lang="en-US" sz="40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The Obligations</a:t>
            </a:r>
          </a:p>
        </p:txBody>
      </p:sp>
      <p:sp>
        <p:nvSpPr>
          <p:cNvPr id="4" name="Rectangle: Rounded Corners 3"/>
          <p:cNvSpPr/>
          <p:nvPr/>
        </p:nvSpPr>
        <p:spPr>
          <a:xfrm>
            <a:off x="2101303" y="2343529"/>
            <a:ext cx="6654508" cy="1229292"/>
          </a:xfrm>
          <a:prstGeom prst="roundRect">
            <a:avLst/>
          </a:prstGeom>
          <a:solidFill>
            <a:srgbClr val="FFFF00"/>
          </a:solidFill>
          <a:ln>
            <a:solidFill>
              <a:schemeClr val="accent2">
                <a:lumMod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Arial Narrow" panose="020B0606020202030204" pitchFamily="34" charset="0"/>
                <a:ea typeface="+mn-ea"/>
                <a:cs typeface="+mn-cs"/>
              </a:rPr>
              <a:t>To refuse to associate at all in these cases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Arial Narrow" panose="020B0606020202030204" pitchFamily="34" charset="0"/>
                <a:ea typeface="+mn-ea"/>
                <a:cs typeface="+mn-cs"/>
              </a:rPr>
              <a:t>would violate these commands!</a:t>
            </a:r>
          </a:p>
        </p:txBody>
      </p:sp>
    </p:spTree>
    <p:extLst>
      <p:ext uri="{BB962C8B-B14F-4D97-AF65-F5344CB8AC3E}">
        <p14:creationId xmlns:p14="http://schemas.microsoft.com/office/powerpoint/2010/main" val="38605991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animEffect transition="in" filter="fade">
                                      <p:cBhvr>
                                        <p:cTn id="7" dur="1000"/>
                                        <p:tgtEl>
                                          <p:spTgt spid="9">
                                            <p:txEl>
                                              <p:pRg st="2" end="2"/>
                                            </p:txEl>
                                          </p:spTgt>
                                        </p:tgtEl>
                                      </p:cBhvr>
                                    </p:animEffect>
                                    <p:anim calcmode="lin" valueType="num">
                                      <p:cBhvr>
                                        <p:cTn id="8"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xEl>
                                              <p:pRg st="3" end="3"/>
                                            </p:txEl>
                                          </p:spTgt>
                                        </p:tgtEl>
                                        <p:attrNameLst>
                                          <p:attrName>style.visibility</p:attrName>
                                        </p:attrNameLst>
                                      </p:cBhvr>
                                      <p:to>
                                        <p:strVal val="visible"/>
                                      </p:to>
                                    </p:set>
                                    <p:animEffect transition="in" filter="fade">
                                      <p:cBhvr>
                                        <p:cTn id="14" dur="1000"/>
                                        <p:tgtEl>
                                          <p:spTgt spid="9">
                                            <p:txEl>
                                              <p:pRg st="3" end="3"/>
                                            </p:txEl>
                                          </p:spTgt>
                                        </p:tgtEl>
                                      </p:cBhvr>
                                    </p:animEffect>
                                    <p:anim calcmode="lin" valueType="num">
                                      <p:cBhvr>
                                        <p:cTn id="15"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
                                            <p:txEl>
                                              <p:pRg st="4" end="4"/>
                                            </p:txEl>
                                          </p:spTgt>
                                        </p:tgtEl>
                                        <p:attrNameLst>
                                          <p:attrName>style.visibility</p:attrName>
                                        </p:attrNameLst>
                                      </p:cBhvr>
                                      <p:to>
                                        <p:strVal val="visible"/>
                                      </p:to>
                                    </p:set>
                                    <p:animEffect transition="in" filter="fade">
                                      <p:cBhvr>
                                        <p:cTn id="21" dur="1000"/>
                                        <p:tgtEl>
                                          <p:spTgt spid="9">
                                            <p:txEl>
                                              <p:pRg st="4" end="4"/>
                                            </p:txEl>
                                          </p:spTgt>
                                        </p:tgtEl>
                                      </p:cBhvr>
                                    </p:animEffect>
                                    <p:anim calcmode="lin" valueType="num">
                                      <p:cBhvr>
                                        <p:cTn id="22" dur="1000" fill="hold"/>
                                        <p:tgtEl>
                                          <p:spTgt spid="9">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 presetClass="entr" presetSubtype="32"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box(out)">
                                      <p:cBhvr>
                                        <p:cTn id="28"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725282" y="103700"/>
            <a:ext cx="7182547" cy="3662541"/>
          </a:xfrm>
          <a:prstGeom prst="rect">
            <a:avLst/>
          </a:prstGeom>
          <a:noFill/>
        </p:spPr>
        <p:txBody>
          <a:bodyPr wrap="square" rtlCol="0">
            <a:spAutoFit/>
          </a:bodyPr>
          <a:lstStyle/>
          <a:p>
            <a:pPr marL="457200" marR="0" lvl="0" indent="-457200" algn="l" defTabSz="457200" rtl="0" eaLnBrk="1" fontAlgn="auto" latinLnBrk="0" hangingPunct="1">
              <a:lnSpc>
                <a:spcPct val="100000"/>
              </a:lnSpc>
              <a:spcBef>
                <a:spcPts val="0"/>
              </a:spcBef>
              <a:spcAft>
                <a:spcPts val="0"/>
              </a:spcAft>
              <a:buClrTx/>
              <a:buSzTx/>
              <a:buFont typeface="+mj-lt"/>
              <a:buAutoNum type="alphaUcPeriod"/>
              <a:tabLst/>
              <a:defRPr/>
            </a:pPr>
            <a:r>
              <a:rPr kumimoji="0" lang="en-US" sz="24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Withdraw from “every brother” who is disorderly</a:t>
            </a:r>
            <a:endParaRPr kumimoji="0" lang="en-US" sz="2400" b="0" i="1" u="none" strike="noStrike" kern="1200" cap="none" spc="0" normalizeH="0" baseline="0" noProof="0" dirty="0">
              <a:ln>
                <a:noFill/>
              </a:ln>
              <a:solidFill>
                <a:srgbClr val="0070C0"/>
              </a:solidFill>
              <a:effectLst/>
              <a:uLnTx/>
              <a:uFillTx/>
              <a:latin typeface="Arial Narrow" panose="020B0606020202030204" pitchFamily="34" charset="0"/>
              <a:ea typeface="+mn-ea"/>
              <a:cs typeface="+mn-cs"/>
            </a:endParaRPr>
          </a:p>
          <a:p>
            <a:pPr marL="914400" marR="0" lvl="1" indent="-4572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2400" b="0" i="1"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2 Thess. 3:6</a:t>
            </a:r>
          </a:p>
          <a:p>
            <a:pPr marL="914400" marR="0" lvl="1" indent="-4572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2400" b="0" i="1"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That includes family and close friends</a:t>
            </a:r>
          </a:p>
          <a:p>
            <a:pPr marL="914400" marR="0" lvl="1" indent="-4572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2400" b="0" i="1"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Instructions to withdraw include not keeping company</a:t>
            </a:r>
          </a:p>
          <a:p>
            <a:pPr marL="914400" marR="0" lvl="1" indent="-4572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2400" b="0" i="1"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If the social restriction does not apply – does the withdrawing apply at all?</a:t>
            </a:r>
          </a:p>
          <a:p>
            <a:pPr marL="1371600" marR="0" lvl="2" indent="-457200" algn="l" defTabSz="457200" rtl="0" eaLnBrk="1" fontAlgn="auto" latinLnBrk="0" hangingPunct="1">
              <a:lnSpc>
                <a:spcPct val="100000"/>
              </a:lnSpc>
              <a:spcBef>
                <a:spcPts val="0"/>
              </a:spcBef>
              <a:spcAft>
                <a:spcPts val="0"/>
              </a:spcAft>
              <a:buClrTx/>
              <a:buSzTx/>
              <a:buFont typeface="+mj-lt"/>
              <a:buAutoNum type="alphaLcPeriod"/>
              <a:tabLst/>
              <a:defRPr/>
            </a:pPr>
            <a:r>
              <a:rPr kumimoji="0" lang="en-US" sz="2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If your relative walks disorderly – would you want the church to withdraw from them?</a:t>
            </a:r>
          </a:p>
          <a:p>
            <a:pPr marL="1371600" marR="0" lvl="2" indent="-457200" algn="l" defTabSz="457200" rtl="0" eaLnBrk="1" fontAlgn="auto" latinLnBrk="0" hangingPunct="1">
              <a:lnSpc>
                <a:spcPct val="100000"/>
              </a:lnSpc>
              <a:spcBef>
                <a:spcPts val="0"/>
              </a:spcBef>
              <a:spcAft>
                <a:spcPts val="0"/>
              </a:spcAft>
              <a:buClrTx/>
              <a:buSzTx/>
              <a:buFont typeface="+mj-lt"/>
              <a:buAutoNum type="alphaLcPeriod"/>
              <a:tabLst/>
              <a:defRPr/>
            </a:pPr>
            <a:r>
              <a:rPr kumimoji="0" lang="en-US" sz="2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Would you want others (that are not family) to not keep company with them?</a:t>
            </a:r>
          </a:p>
        </p:txBody>
      </p:sp>
      <p:sp>
        <p:nvSpPr>
          <p:cNvPr id="5" name="TextBox 4"/>
          <p:cNvSpPr txBox="1"/>
          <p:nvPr/>
        </p:nvSpPr>
        <p:spPr>
          <a:xfrm rot="16200000">
            <a:off x="-2425346" y="3158413"/>
            <a:ext cx="6858003" cy="541174"/>
          </a:xfrm>
          <a:prstGeom prst="rect">
            <a:avLst/>
          </a:prstGeom>
          <a:noFill/>
        </p:spPr>
        <p:txBody>
          <a:bodyPr wrap="square" rtlCol="0">
            <a:spAutoFit/>
          </a:bodyPr>
          <a:lstStyle/>
          <a:p>
            <a:pPr marL="857250" marR="0" lvl="0" indent="-857250" algn="ctr" defTabSz="457200" rtl="0" eaLnBrk="1" fontAlgn="auto" latinLnBrk="0" hangingPunct="1">
              <a:lnSpc>
                <a:spcPts val="3500"/>
              </a:lnSpc>
              <a:spcBef>
                <a:spcPts val="0"/>
              </a:spcBef>
              <a:spcAft>
                <a:spcPts val="0"/>
              </a:spcAft>
              <a:buClrTx/>
              <a:buSzTx/>
              <a:buFont typeface="Wingdings" panose="05000000000000000000" pitchFamily="2" charset="2"/>
              <a:buChar char="§"/>
              <a:tabLst/>
              <a:defRPr/>
            </a:pPr>
            <a:r>
              <a:rPr kumimoji="0" lang="en-US" sz="40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The Family</a:t>
            </a:r>
          </a:p>
        </p:txBody>
      </p:sp>
    </p:spTree>
    <p:extLst>
      <p:ext uri="{BB962C8B-B14F-4D97-AF65-F5344CB8AC3E}">
        <p14:creationId xmlns:p14="http://schemas.microsoft.com/office/powerpoint/2010/main" val="33390897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fade">
                                      <p:cBhvr>
                                        <p:cTn id="7" dur="1000"/>
                                        <p:tgtEl>
                                          <p:spTgt spid="9">
                                            <p:txEl>
                                              <p:pRg st="1" end="1"/>
                                            </p:txEl>
                                          </p:spTgt>
                                        </p:tgtEl>
                                      </p:cBhvr>
                                    </p:animEffect>
                                    <p:anim calcmode="lin" valueType="num">
                                      <p:cBhvr>
                                        <p:cTn id="8"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xEl>
                                              <p:pRg st="2" end="2"/>
                                            </p:txEl>
                                          </p:spTgt>
                                        </p:tgtEl>
                                        <p:attrNameLst>
                                          <p:attrName>style.visibility</p:attrName>
                                        </p:attrNameLst>
                                      </p:cBhvr>
                                      <p:to>
                                        <p:strVal val="visible"/>
                                      </p:to>
                                    </p:set>
                                    <p:animEffect transition="in" filter="fade">
                                      <p:cBhvr>
                                        <p:cTn id="14" dur="1000"/>
                                        <p:tgtEl>
                                          <p:spTgt spid="9">
                                            <p:txEl>
                                              <p:pRg st="2" end="2"/>
                                            </p:txEl>
                                          </p:spTgt>
                                        </p:tgtEl>
                                      </p:cBhvr>
                                    </p:animEffect>
                                    <p:anim calcmode="lin" valueType="num">
                                      <p:cBhvr>
                                        <p:cTn id="15"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
                                            <p:txEl>
                                              <p:pRg st="3" end="3"/>
                                            </p:txEl>
                                          </p:spTgt>
                                        </p:tgtEl>
                                        <p:attrNameLst>
                                          <p:attrName>style.visibility</p:attrName>
                                        </p:attrNameLst>
                                      </p:cBhvr>
                                      <p:to>
                                        <p:strVal val="visible"/>
                                      </p:to>
                                    </p:set>
                                    <p:animEffect transition="in" filter="fade">
                                      <p:cBhvr>
                                        <p:cTn id="21" dur="1000"/>
                                        <p:tgtEl>
                                          <p:spTgt spid="9">
                                            <p:txEl>
                                              <p:pRg st="3" end="3"/>
                                            </p:txEl>
                                          </p:spTgt>
                                        </p:tgtEl>
                                      </p:cBhvr>
                                    </p:animEffect>
                                    <p:anim calcmode="lin" valueType="num">
                                      <p:cBhvr>
                                        <p:cTn id="22"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9">
                                            <p:txEl>
                                              <p:pRg st="4" end="4"/>
                                            </p:txEl>
                                          </p:spTgt>
                                        </p:tgtEl>
                                        <p:attrNameLst>
                                          <p:attrName>style.visibility</p:attrName>
                                        </p:attrNameLst>
                                      </p:cBhvr>
                                      <p:to>
                                        <p:strVal val="visible"/>
                                      </p:to>
                                    </p:set>
                                    <p:animEffect transition="in" filter="fade">
                                      <p:cBhvr>
                                        <p:cTn id="28" dur="1000"/>
                                        <p:tgtEl>
                                          <p:spTgt spid="9">
                                            <p:txEl>
                                              <p:pRg st="4" end="4"/>
                                            </p:txEl>
                                          </p:spTgt>
                                        </p:tgtEl>
                                      </p:cBhvr>
                                    </p:animEffect>
                                    <p:anim calcmode="lin" valueType="num">
                                      <p:cBhvr>
                                        <p:cTn id="29" dur="1000" fill="hold"/>
                                        <p:tgtEl>
                                          <p:spTgt spid="9">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9">
                                            <p:txEl>
                                              <p:pRg st="5" end="5"/>
                                            </p:txEl>
                                          </p:spTgt>
                                        </p:tgtEl>
                                        <p:attrNameLst>
                                          <p:attrName>style.visibility</p:attrName>
                                        </p:attrNameLst>
                                      </p:cBhvr>
                                      <p:to>
                                        <p:strVal val="visible"/>
                                      </p:to>
                                    </p:set>
                                    <p:animEffect transition="in" filter="fade">
                                      <p:cBhvr>
                                        <p:cTn id="35" dur="1000"/>
                                        <p:tgtEl>
                                          <p:spTgt spid="9">
                                            <p:txEl>
                                              <p:pRg st="5" end="5"/>
                                            </p:txEl>
                                          </p:spTgt>
                                        </p:tgtEl>
                                      </p:cBhvr>
                                    </p:animEffect>
                                    <p:anim calcmode="lin" valueType="num">
                                      <p:cBhvr>
                                        <p:cTn id="36" dur="10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9">
                                            <p:txEl>
                                              <p:pRg st="6" end="6"/>
                                            </p:txEl>
                                          </p:spTgt>
                                        </p:tgtEl>
                                        <p:attrNameLst>
                                          <p:attrName>style.visibility</p:attrName>
                                        </p:attrNameLst>
                                      </p:cBhvr>
                                      <p:to>
                                        <p:strVal val="visible"/>
                                      </p:to>
                                    </p:set>
                                    <p:animEffect transition="in" filter="fade">
                                      <p:cBhvr>
                                        <p:cTn id="42" dur="1000"/>
                                        <p:tgtEl>
                                          <p:spTgt spid="9">
                                            <p:txEl>
                                              <p:pRg st="6" end="6"/>
                                            </p:txEl>
                                          </p:spTgt>
                                        </p:tgtEl>
                                      </p:cBhvr>
                                    </p:animEffect>
                                    <p:anim calcmode="lin" valueType="num">
                                      <p:cBhvr>
                                        <p:cTn id="43" dur="1000" fill="hold"/>
                                        <p:tgtEl>
                                          <p:spTgt spid="9">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9">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725282" y="103700"/>
            <a:ext cx="7182547" cy="6463308"/>
          </a:xfrm>
          <a:prstGeom prst="rect">
            <a:avLst/>
          </a:prstGeom>
          <a:noFill/>
        </p:spPr>
        <p:txBody>
          <a:bodyPr wrap="square" rtlCol="0">
            <a:spAutoFit/>
          </a:bodyPr>
          <a:lstStyle/>
          <a:p>
            <a:pPr marL="457200" marR="0" lvl="0" indent="-457200" algn="l" defTabSz="457200" rtl="0" eaLnBrk="1" fontAlgn="auto" latinLnBrk="0" hangingPunct="1">
              <a:lnSpc>
                <a:spcPct val="100000"/>
              </a:lnSpc>
              <a:spcBef>
                <a:spcPts val="0"/>
              </a:spcBef>
              <a:spcAft>
                <a:spcPts val="0"/>
              </a:spcAft>
              <a:buClrTx/>
              <a:buSzTx/>
              <a:buFont typeface="+mj-lt"/>
              <a:buAutoNum type="alphaUcPeriod"/>
              <a:tabLst/>
              <a:defRPr/>
            </a:pPr>
            <a:r>
              <a:rPr kumimoji="0" lang="en-US" sz="24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Withdraw from “every brother” who is disorderly</a:t>
            </a:r>
          </a:p>
          <a:p>
            <a:pPr marL="457200" marR="0" lvl="0" indent="-457200" algn="l" defTabSz="457200" rtl="0" eaLnBrk="1" fontAlgn="auto" latinLnBrk="0" hangingPunct="1">
              <a:lnSpc>
                <a:spcPct val="100000"/>
              </a:lnSpc>
              <a:spcBef>
                <a:spcPts val="0"/>
              </a:spcBef>
              <a:spcAft>
                <a:spcPts val="0"/>
              </a:spcAft>
              <a:buClrTx/>
              <a:buSzTx/>
              <a:buFont typeface="+mj-lt"/>
              <a:buAutoNum type="alphaUcPeriod"/>
              <a:tabLst/>
              <a:defRPr/>
            </a:pPr>
            <a:r>
              <a:rPr kumimoji="0" lang="en-US" sz="24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No exceptions given</a:t>
            </a:r>
            <a:endParaRPr kumimoji="0" lang="en-US" sz="2400" b="0" i="0" u="none" strike="noStrike" kern="1200" cap="none" spc="0" normalizeH="0" baseline="0" noProof="0" dirty="0">
              <a:ln>
                <a:noFill/>
              </a:ln>
              <a:solidFill>
                <a:srgbClr val="0070C0"/>
              </a:solidFill>
              <a:effectLst/>
              <a:uLnTx/>
              <a:uFillTx/>
              <a:latin typeface="Arial Narrow" panose="020B0606020202030204" pitchFamily="34" charset="0"/>
              <a:ea typeface="+mn-ea"/>
              <a:cs typeface="+mn-cs"/>
            </a:endParaRPr>
          </a:p>
          <a:p>
            <a:pPr marL="914400" marR="0" lvl="1" indent="-4572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2400" b="0" i="1"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Admit that are exceptions to some of God’s rules</a:t>
            </a:r>
          </a:p>
          <a:p>
            <a:pPr marL="1371600" marR="0" lvl="2" indent="-457200" algn="l" defTabSz="457200" rtl="0" eaLnBrk="1" fontAlgn="auto" latinLnBrk="0" hangingPunct="1">
              <a:lnSpc>
                <a:spcPct val="100000"/>
              </a:lnSpc>
              <a:spcBef>
                <a:spcPts val="0"/>
              </a:spcBef>
              <a:spcAft>
                <a:spcPts val="0"/>
              </a:spcAft>
              <a:buClrTx/>
              <a:buSzTx/>
              <a:buFont typeface="+mj-lt"/>
              <a:buAutoNum type="alphaLcPeriod"/>
              <a:tabLst/>
              <a:defRPr/>
            </a:pPr>
            <a:r>
              <a:rPr kumimoji="0" lang="en-US" sz="2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Not divorce (Matt. 19:3-6; 9)</a:t>
            </a:r>
          </a:p>
          <a:p>
            <a:pPr marL="1371600" marR="0" lvl="2" indent="-457200" algn="l" defTabSz="457200" rtl="0" eaLnBrk="1" fontAlgn="auto" latinLnBrk="0" hangingPunct="1">
              <a:lnSpc>
                <a:spcPct val="100000"/>
              </a:lnSpc>
              <a:spcBef>
                <a:spcPts val="0"/>
              </a:spcBef>
              <a:spcAft>
                <a:spcPts val="0"/>
              </a:spcAft>
              <a:buClrTx/>
              <a:buSzTx/>
              <a:buFont typeface="+mj-lt"/>
              <a:buAutoNum type="alphaLcPeriod"/>
              <a:tabLst/>
              <a:defRPr/>
            </a:pPr>
            <a:r>
              <a:rPr kumimoji="0" lang="en-US" sz="2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Obey civil law (Rom. 13:1-7; Acts 5:29)</a:t>
            </a:r>
          </a:p>
          <a:p>
            <a:pPr marL="1371600" marR="0" lvl="2" indent="-457200" algn="l" defTabSz="457200" rtl="0" eaLnBrk="1" fontAlgn="auto" latinLnBrk="0" hangingPunct="1">
              <a:lnSpc>
                <a:spcPct val="100000"/>
              </a:lnSpc>
              <a:spcBef>
                <a:spcPts val="0"/>
              </a:spcBef>
              <a:spcAft>
                <a:spcPts val="0"/>
              </a:spcAft>
              <a:buClrTx/>
              <a:buSzTx/>
              <a:buFont typeface="+mj-lt"/>
              <a:buAutoNum type="alphaLcPeriod"/>
              <a:tabLst/>
              <a:defRPr/>
            </a:pPr>
            <a:r>
              <a:rPr kumimoji="0" lang="en-US" sz="2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Going to law (1 Cor. 6; Matt. 19:9)</a:t>
            </a:r>
          </a:p>
          <a:p>
            <a:pPr marL="1371600" marR="0" lvl="2" indent="-457200" algn="l" defTabSz="457200" rtl="0" eaLnBrk="1" fontAlgn="auto" latinLnBrk="0" hangingPunct="1">
              <a:lnSpc>
                <a:spcPct val="100000"/>
              </a:lnSpc>
              <a:spcBef>
                <a:spcPts val="0"/>
              </a:spcBef>
              <a:spcAft>
                <a:spcPts val="0"/>
              </a:spcAft>
              <a:buClrTx/>
              <a:buSzTx/>
              <a:buFont typeface="+mj-lt"/>
              <a:buAutoNum type="alphaLcPeriod"/>
              <a:tabLst/>
              <a:defRPr/>
            </a:pPr>
            <a:r>
              <a:rPr kumimoji="0" lang="en-US" sz="2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Family obligations are required (have passages that demand certain obligations)</a:t>
            </a:r>
          </a:p>
          <a:p>
            <a:pPr marL="914400" marR="0" lvl="1" indent="-4572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2400" b="0" i="1"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It is a stretch to say – grown children, siblings, aunts, uncles, nephews, nieces, etc. are exceptions (since there are no passages requiring social contact!) </a:t>
            </a:r>
          </a:p>
          <a:p>
            <a:pPr marL="914400" marR="0" lvl="1" indent="-4572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2400" b="0" i="1"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In the OT when those who led to idolatry were to be killed – family was not exempt (Deut. 13:1-11)</a:t>
            </a:r>
          </a:p>
          <a:p>
            <a:pPr marL="914400" marR="0" lvl="1" indent="-4572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2400" b="0" i="1"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What event changes the instructions?</a:t>
            </a:r>
          </a:p>
          <a:p>
            <a:pPr marL="1371600" marR="0" lvl="2" indent="-457200" algn="l" defTabSz="457200" rtl="0" eaLnBrk="1" fontAlgn="auto" latinLnBrk="0" hangingPunct="1">
              <a:lnSpc>
                <a:spcPct val="100000"/>
              </a:lnSpc>
              <a:spcBef>
                <a:spcPts val="0"/>
              </a:spcBef>
              <a:spcAft>
                <a:spcPts val="0"/>
              </a:spcAft>
              <a:buClrTx/>
              <a:buSzTx/>
              <a:buFont typeface="+mj-lt"/>
              <a:buAutoNum type="alphaLcPeriod"/>
              <a:tabLst/>
              <a:defRPr/>
            </a:pPr>
            <a:r>
              <a:rPr kumimoji="0" lang="en-US" sz="2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Wedding reception?</a:t>
            </a:r>
          </a:p>
          <a:p>
            <a:pPr marL="1371600" marR="0" lvl="2" indent="-457200" algn="l" defTabSz="457200" rtl="0" eaLnBrk="1" fontAlgn="auto" latinLnBrk="0" hangingPunct="1">
              <a:lnSpc>
                <a:spcPct val="100000"/>
              </a:lnSpc>
              <a:spcBef>
                <a:spcPts val="0"/>
              </a:spcBef>
              <a:spcAft>
                <a:spcPts val="0"/>
              </a:spcAft>
              <a:buClrTx/>
              <a:buSzTx/>
              <a:buFont typeface="+mj-lt"/>
              <a:buAutoNum type="alphaLcPeriod"/>
              <a:tabLst/>
              <a:defRPr/>
            </a:pPr>
            <a:r>
              <a:rPr kumimoji="0" lang="en-US" sz="2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Holiday gathering?</a:t>
            </a:r>
          </a:p>
          <a:p>
            <a:pPr marL="1371600" marR="0" lvl="2" indent="-457200" algn="l" defTabSz="457200" rtl="0" eaLnBrk="1" fontAlgn="auto" latinLnBrk="0" hangingPunct="1">
              <a:lnSpc>
                <a:spcPct val="100000"/>
              </a:lnSpc>
              <a:spcBef>
                <a:spcPts val="0"/>
              </a:spcBef>
              <a:spcAft>
                <a:spcPts val="0"/>
              </a:spcAft>
              <a:buClrTx/>
              <a:buSzTx/>
              <a:buFont typeface="+mj-lt"/>
              <a:buAutoNum type="alphaLcPeriod"/>
              <a:tabLst/>
              <a:defRPr/>
            </a:pPr>
            <a:r>
              <a:rPr kumimoji="0" lang="en-US" sz="2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Family reunion?</a:t>
            </a:r>
          </a:p>
          <a:p>
            <a:pPr marL="1371600" marR="0" lvl="2" indent="-457200" algn="l" defTabSz="457200" rtl="0" eaLnBrk="1" fontAlgn="auto" latinLnBrk="0" hangingPunct="1">
              <a:lnSpc>
                <a:spcPct val="100000"/>
              </a:lnSpc>
              <a:spcBef>
                <a:spcPts val="0"/>
              </a:spcBef>
              <a:spcAft>
                <a:spcPts val="0"/>
              </a:spcAft>
              <a:buClrTx/>
              <a:buSzTx/>
              <a:buFont typeface="+mj-lt"/>
              <a:buAutoNum type="alphaLcPeriod"/>
              <a:tabLst/>
              <a:defRPr/>
            </a:pPr>
            <a:r>
              <a:rPr kumimoji="0" lang="en-US" sz="2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Birthday celebration?</a:t>
            </a:r>
          </a:p>
        </p:txBody>
      </p:sp>
      <p:sp>
        <p:nvSpPr>
          <p:cNvPr id="5" name="TextBox 4"/>
          <p:cNvSpPr txBox="1"/>
          <p:nvPr/>
        </p:nvSpPr>
        <p:spPr>
          <a:xfrm rot="16200000">
            <a:off x="-2425346" y="3158413"/>
            <a:ext cx="6858003" cy="541174"/>
          </a:xfrm>
          <a:prstGeom prst="rect">
            <a:avLst/>
          </a:prstGeom>
          <a:noFill/>
        </p:spPr>
        <p:txBody>
          <a:bodyPr wrap="square" rtlCol="0">
            <a:spAutoFit/>
          </a:bodyPr>
          <a:lstStyle/>
          <a:p>
            <a:pPr marL="857250" marR="0" lvl="0" indent="-857250" algn="ctr" defTabSz="457200" rtl="0" eaLnBrk="1" fontAlgn="auto" latinLnBrk="0" hangingPunct="1">
              <a:lnSpc>
                <a:spcPts val="3500"/>
              </a:lnSpc>
              <a:spcBef>
                <a:spcPts val="0"/>
              </a:spcBef>
              <a:spcAft>
                <a:spcPts val="0"/>
              </a:spcAft>
              <a:buClrTx/>
              <a:buSzTx/>
              <a:buFont typeface="Wingdings" panose="05000000000000000000" pitchFamily="2" charset="2"/>
              <a:buChar char="§"/>
              <a:tabLst/>
              <a:defRPr/>
            </a:pPr>
            <a:r>
              <a:rPr kumimoji="0" lang="en-US" sz="40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The Family</a:t>
            </a:r>
          </a:p>
        </p:txBody>
      </p:sp>
    </p:spTree>
    <p:extLst>
      <p:ext uri="{BB962C8B-B14F-4D97-AF65-F5344CB8AC3E}">
        <p14:creationId xmlns:p14="http://schemas.microsoft.com/office/powerpoint/2010/main" val="39617106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animEffect transition="in" filter="fade">
                                      <p:cBhvr>
                                        <p:cTn id="7" dur="1000"/>
                                        <p:tgtEl>
                                          <p:spTgt spid="9">
                                            <p:txEl>
                                              <p:pRg st="2" end="2"/>
                                            </p:txEl>
                                          </p:spTgt>
                                        </p:tgtEl>
                                      </p:cBhvr>
                                    </p:animEffect>
                                    <p:anim calcmode="lin" valueType="num">
                                      <p:cBhvr>
                                        <p:cTn id="8"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xEl>
                                              <p:pRg st="3" end="3"/>
                                            </p:txEl>
                                          </p:spTgt>
                                        </p:tgtEl>
                                        <p:attrNameLst>
                                          <p:attrName>style.visibility</p:attrName>
                                        </p:attrNameLst>
                                      </p:cBhvr>
                                      <p:to>
                                        <p:strVal val="visible"/>
                                      </p:to>
                                    </p:set>
                                    <p:animEffect transition="in" filter="fade">
                                      <p:cBhvr>
                                        <p:cTn id="14" dur="1000"/>
                                        <p:tgtEl>
                                          <p:spTgt spid="9">
                                            <p:txEl>
                                              <p:pRg st="3" end="3"/>
                                            </p:txEl>
                                          </p:spTgt>
                                        </p:tgtEl>
                                      </p:cBhvr>
                                    </p:animEffect>
                                    <p:anim calcmode="lin" valueType="num">
                                      <p:cBhvr>
                                        <p:cTn id="15"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
                                            <p:txEl>
                                              <p:pRg st="4" end="4"/>
                                            </p:txEl>
                                          </p:spTgt>
                                        </p:tgtEl>
                                        <p:attrNameLst>
                                          <p:attrName>style.visibility</p:attrName>
                                        </p:attrNameLst>
                                      </p:cBhvr>
                                      <p:to>
                                        <p:strVal val="visible"/>
                                      </p:to>
                                    </p:set>
                                    <p:animEffect transition="in" filter="fade">
                                      <p:cBhvr>
                                        <p:cTn id="21" dur="1000"/>
                                        <p:tgtEl>
                                          <p:spTgt spid="9">
                                            <p:txEl>
                                              <p:pRg st="4" end="4"/>
                                            </p:txEl>
                                          </p:spTgt>
                                        </p:tgtEl>
                                      </p:cBhvr>
                                    </p:animEffect>
                                    <p:anim calcmode="lin" valueType="num">
                                      <p:cBhvr>
                                        <p:cTn id="22" dur="1000" fill="hold"/>
                                        <p:tgtEl>
                                          <p:spTgt spid="9">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9">
                                            <p:txEl>
                                              <p:pRg st="5" end="5"/>
                                            </p:txEl>
                                          </p:spTgt>
                                        </p:tgtEl>
                                        <p:attrNameLst>
                                          <p:attrName>style.visibility</p:attrName>
                                        </p:attrNameLst>
                                      </p:cBhvr>
                                      <p:to>
                                        <p:strVal val="visible"/>
                                      </p:to>
                                    </p:set>
                                    <p:animEffect transition="in" filter="fade">
                                      <p:cBhvr>
                                        <p:cTn id="28" dur="1000"/>
                                        <p:tgtEl>
                                          <p:spTgt spid="9">
                                            <p:txEl>
                                              <p:pRg st="5" end="5"/>
                                            </p:txEl>
                                          </p:spTgt>
                                        </p:tgtEl>
                                      </p:cBhvr>
                                    </p:animEffect>
                                    <p:anim calcmode="lin" valueType="num">
                                      <p:cBhvr>
                                        <p:cTn id="29" dur="10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9">
                                            <p:txEl>
                                              <p:pRg st="6" end="6"/>
                                            </p:txEl>
                                          </p:spTgt>
                                        </p:tgtEl>
                                        <p:attrNameLst>
                                          <p:attrName>style.visibility</p:attrName>
                                        </p:attrNameLst>
                                      </p:cBhvr>
                                      <p:to>
                                        <p:strVal val="visible"/>
                                      </p:to>
                                    </p:set>
                                    <p:animEffect transition="in" filter="fade">
                                      <p:cBhvr>
                                        <p:cTn id="35" dur="1000"/>
                                        <p:tgtEl>
                                          <p:spTgt spid="9">
                                            <p:txEl>
                                              <p:pRg st="6" end="6"/>
                                            </p:txEl>
                                          </p:spTgt>
                                        </p:tgtEl>
                                      </p:cBhvr>
                                    </p:animEffect>
                                    <p:anim calcmode="lin" valueType="num">
                                      <p:cBhvr>
                                        <p:cTn id="36" dur="1000" fill="hold"/>
                                        <p:tgtEl>
                                          <p:spTgt spid="9">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9">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9">
                                            <p:txEl>
                                              <p:pRg st="7" end="7"/>
                                            </p:txEl>
                                          </p:spTgt>
                                        </p:tgtEl>
                                        <p:attrNameLst>
                                          <p:attrName>style.visibility</p:attrName>
                                        </p:attrNameLst>
                                      </p:cBhvr>
                                      <p:to>
                                        <p:strVal val="visible"/>
                                      </p:to>
                                    </p:set>
                                    <p:animEffect transition="in" filter="fade">
                                      <p:cBhvr>
                                        <p:cTn id="42" dur="1000"/>
                                        <p:tgtEl>
                                          <p:spTgt spid="9">
                                            <p:txEl>
                                              <p:pRg st="7" end="7"/>
                                            </p:txEl>
                                          </p:spTgt>
                                        </p:tgtEl>
                                      </p:cBhvr>
                                    </p:animEffect>
                                    <p:anim calcmode="lin" valueType="num">
                                      <p:cBhvr>
                                        <p:cTn id="43" dur="10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9">
                                            <p:txEl>
                                              <p:pRg st="8" end="8"/>
                                            </p:txEl>
                                          </p:spTgt>
                                        </p:tgtEl>
                                        <p:attrNameLst>
                                          <p:attrName>style.visibility</p:attrName>
                                        </p:attrNameLst>
                                      </p:cBhvr>
                                      <p:to>
                                        <p:strVal val="visible"/>
                                      </p:to>
                                    </p:set>
                                    <p:animEffect transition="in" filter="fade">
                                      <p:cBhvr>
                                        <p:cTn id="49" dur="1000"/>
                                        <p:tgtEl>
                                          <p:spTgt spid="9">
                                            <p:txEl>
                                              <p:pRg st="8" end="8"/>
                                            </p:txEl>
                                          </p:spTgt>
                                        </p:tgtEl>
                                      </p:cBhvr>
                                    </p:animEffect>
                                    <p:anim calcmode="lin" valueType="num">
                                      <p:cBhvr>
                                        <p:cTn id="50" dur="1000" fill="hold"/>
                                        <p:tgtEl>
                                          <p:spTgt spid="9">
                                            <p:txEl>
                                              <p:pRg st="8" end="8"/>
                                            </p:txEl>
                                          </p:spTgt>
                                        </p:tgtEl>
                                        <p:attrNameLst>
                                          <p:attrName>ppt_x</p:attrName>
                                        </p:attrNameLst>
                                      </p:cBhvr>
                                      <p:tavLst>
                                        <p:tav tm="0">
                                          <p:val>
                                            <p:strVal val="#ppt_x"/>
                                          </p:val>
                                        </p:tav>
                                        <p:tav tm="100000">
                                          <p:val>
                                            <p:strVal val="#ppt_x"/>
                                          </p:val>
                                        </p:tav>
                                      </p:tavLst>
                                    </p:anim>
                                    <p:anim calcmode="lin" valueType="num">
                                      <p:cBhvr>
                                        <p:cTn id="51" dur="1000" fill="hold"/>
                                        <p:tgtEl>
                                          <p:spTgt spid="9">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9">
                                            <p:txEl>
                                              <p:pRg st="9" end="9"/>
                                            </p:txEl>
                                          </p:spTgt>
                                        </p:tgtEl>
                                        <p:attrNameLst>
                                          <p:attrName>style.visibility</p:attrName>
                                        </p:attrNameLst>
                                      </p:cBhvr>
                                      <p:to>
                                        <p:strVal val="visible"/>
                                      </p:to>
                                    </p:set>
                                    <p:animEffect transition="in" filter="fade">
                                      <p:cBhvr>
                                        <p:cTn id="56" dur="1000"/>
                                        <p:tgtEl>
                                          <p:spTgt spid="9">
                                            <p:txEl>
                                              <p:pRg st="9" end="9"/>
                                            </p:txEl>
                                          </p:spTgt>
                                        </p:tgtEl>
                                      </p:cBhvr>
                                    </p:animEffect>
                                    <p:anim calcmode="lin" valueType="num">
                                      <p:cBhvr>
                                        <p:cTn id="57" dur="10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58" dur="10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9">
                                            <p:txEl>
                                              <p:pRg st="10" end="10"/>
                                            </p:txEl>
                                          </p:spTgt>
                                        </p:tgtEl>
                                        <p:attrNameLst>
                                          <p:attrName>style.visibility</p:attrName>
                                        </p:attrNameLst>
                                      </p:cBhvr>
                                      <p:to>
                                        <p:strVal val="visible"/>
                                      </p:to>
                                    </p:set>
                                    <p:animEffect transition="in" filter="fade">
                                      <p:cBhvr>
                                        <p:cTn id="63" dur="1000"/>
                                        <p:tgtEl>
                                          <p:spTgt spid="9">
                                            <p:txEl>
                                              <p:pRg st="10" end="10"/>
                                            </p:txEl>
                                          </p:spTgt>
                                        </p:tgtEl>
                                      </p:cBhvr>
                                    </p:animEffect>
                                    <p:anim calcmode="lin" valueType="num">
                                      <p:cBhvr>
                                        <p:cTn id="64" dur="1000" fill="hold"/>
                                        <p:tgtEl>
                                          <p:spTgt spid="9">
                                            <p:txEl>
                                              <p:pRg st="10" end="10"/>
                                            </p:txEl>
                                          </p:spTgt>
                                        </p:tgtEl>
                                        <p:attrNameLst>
                                          <p:attrName>ppt_x</p:attrName>
                                        </p:attrNameLst>
                                      </p:cBhvr>
                                      <p:tavLst>
                                        <p:tav tm="0">
                                          <p:val>
                                            <p:strVal val="#ppt_x"/>
                                          </p:val>
                                        </p:tav>
                                        <p:tav tm="100000">
                                          <p:val>
                                            <p:strVal val="#ppt_x"/>
                                          </p:val>
                                        </p:tav>
                                      </p:tavLst>
                                    </p:anim>
                                    <p:anim calcmode="lin" valueType="num">
                                      <p:cBhvr>
                                        <p:cTn id="65" dur="1000" fill="hold"/>
                                        <p:tgtEl>
                                          <p:spTgt spid="9">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9">
                                            <p:txEl>
                                              <p:pRg st="11" end="11"/>
                                            </p:txEl>
                                          </p:spTgt>
                                        </p:tgtEl>
                                        <p:attrNameLst>
                                          <p:attrName>style.visibility</p:attrName>
                                        </p:attrNameLst>
                                      </p:cBhvr>
                                      <p:to>
                                        <p:strVal val="visible"/>
                                      </p:to>
                                    </p:set>
                                    <p:animEffect transition="in" filter="fade">
                                      <p:cBhvr>
                                        <p:cTn id="70" dur="1000"/>
                                        <p:tgtEl>
                                          <p:spTgt spid="9">
                                            <p:txEl>
                                              <p:pRg st="11" end="11"/>
                                            </p:txEl>
                                          </p:spTgt>
                                        </p:tgtEl>
                                      </p:cBhvr>
                                    </p:animEffect>
                                    <p:anim calcmode="lin" valueType="num">
                                      <p:cBhvr>
                                        <p:cTn id="71" dur="1000" fill="hold"/>
                                        <p:tgtEl>
                                          <p:spTgt spid="9">
                                            <p:txEl>
                                              <p:pRg st="11" end="11"/>
                                            </p:txEl>
                                          </p:spTgt>
                                        </p:tgtEl>
                                        <p:attrNameLst>
                                          <p:attrName>ppt_x</p:attrName>
                                        </p:attrNameLst>
                                      </p:cBhvr>
                                      <p:tavLst>
                                        <p:tav tm="0">
                                          <p:val>
                                            <p:strVal val="#ppt_x"/>
                                          </p:val>
                                        </p:tav>
                                        <p:tav tm="100000">
                                          <p:val>
                                            <p:strVal val="#ppt_x"/>
                                          </p:val>
                                        </p:tav>
                                      </p:tavLst>
                                    </p:anim>
                                    <p:anim calcmode="lin" valueType="num">
                                      <p:cBhvr>
                                        <p:cTn id="72" dur="1000" fill="hold"/>
                                        <p:tgtEl>
                                          <p:spTgt spid="9">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9">
                                            <p:txEl>
                                              <p:pRg st="12" end="12"/>
                                            </p:txEl>
                                          </p:spTgt>
                                        </p:tgtEl>
                                        <p:attrNameLst>
                                          <p:attrName>style.visibility</p:attrName>
                                        </p:attrNameLst>
                                      </p:cBhvr>
                                      <p:to>
                                        <p:strVal val="visible"/>
                                      </p:to>
                                    </p:set>
                                    <p:animEffect transition="in" filter="fade">
                                      <p:cBhvr>
                                        <p:cTn id="77" dur="1000"/>
                                        <p:tgtEl>
                                          <p:spTgt spid="9">
                                            <p:txEl>
                                              <p:pRg st="12" end="12"/>
                                            </p:txEl>
                                          </p:spTgt>
                                        </p:tgtEl>
                                      </p:cBhvr>
                                    </p:animEffect>
                                    <p:anim calcmode="lin" valueType="num">
                                      <p:cBhvr>
                                        <p:cTn id="78" dur="1000" fill="hold"/>
                                        <p:tgtEl>
                                          <p:spTgt spid="9">
                                            <p:txEl>
                                              <p:pRg st="12" end="12"/>
                                            </p:txEl>
                                          </p:spTgt>
                                        </p:tgtEl>
                                        <p:attrNameLst>
                                          <p:attrName>ppt_x</p:attrName>
                                        </p:attrNameLst>
                                      </p:cBhvr>
                                      <p:tavLst>
                                        <p:tav tm="0">
                                          <p:val>
                                            <p:strVal val="#ppt_x"/>
                                          </p:val>
                                        </p:tav>
                                        <p:tav tm="100000">
                                          <p:val>
                                            <p:strVal val="#ppt_x"/>
                                          </p:val>
                                        </p:tav>
                                      </p:tavLst>
                                    </p:anim>
                                    <p:anim calcmode="lin" valueType="num">
                                      <p:cBhvr>
                                        <p:cTn id="79" dur="1000" fill="hold"/>
                                        <p:tgtEl>
                                          <p:spTgt spid="9">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nodeType="clickEffect">
                                  <p:stCondLst>
                                    <p:cond delay="0"/>
                                  </p:stCondLst>
                                  <p:childTnLst>
                                    <p:set>
                                      <p:cBhvr>
                                        <p:cTn id="83" dur="1" fill="hold">
                                          <p:stCondLst>
                                            <p:cond delay="0"/>
                                          </p:stCondLst>
                                        </p:cTn>
                                        <p:tgtEl>
                                          <p:spTgt spid="9">
                                            <p:txEl>
                                              <p:pRg st="13" end="13"/>
                                            </p:txEl>
                                          </p:spTgt>
                                        </p:tgtEl>
                                        <p:attrNameLst>
                                          <p:attrName>style.visibility</p:attrName>
                                        </p:attrNameLst>
                                      </p:cBhvr>
                                      <p:to>
                                        <p:strVal val="visible"/>
                                      </p:to>
                                    </p:set>
                                    <p:animEffect transition="in" filter="fade">
                                      <p:cBhvr>
                                        <p:cTn id="84" dur="1000"/>
                                        <p:tgtEl>
                                          <p:spTgt spid="9">
                                            <p:txEl>
                                              <p:pRg st="13" end="13"/>
                                            </p:txEl>
                                          </p:spTgt>
                                        </p:tgtEl>
                                      </p:cBhvr>
                                    </p:animEffect>
                                    <p:anim calcmode="lin" valueType="num">
                                      <p:cBhvr>
                                        <p:cTn id="85" dur="1000" fill="hold"/>
                                        <p:tgtEl>
                                          <p:spTgt spid="9">
                                            <p:txEl>
                                              <p:pRg st="13" end="13"/>
                                            </p:txEl>
                                          </p:spTgt>
                                        </p:tgtEl>
                                        <p:attrNameLst>
                                          <p:attrName>ppt_x</p:attrName>
                                        </p:attrNameLst>
                                      </p:cBhvr>
                                      <p:tavLst>
                                        <p:tav tm="0">
                                          <p:val>
                                            <p:strVal val="#ppt_x"/>
                                          </p:val>
                                        </p:tav>
                                        <p:tav tm="100000">
                                          <p:val>
                                            <p:strVal val="#ppt_x"/>
                                          </p:val>
                                        </p:tav>
                                      </p:tavLst>
                                    </p:anim>
                                    <p:anim calcmode="lin" valueType="num">
                                      <p:cBhvr>
                                        <p:cTn id="86" dur="1000" fill="hold"/>
                                        <p:tgtEl>
                                          <p:spTgt spid="9">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53143" y="74645"/>
            <a:ext cx="8285584" cy="1203649"/>
          </a:xfrm>
          <a:prstGeom prst="rect">
            <a:avLst/>
          </a:prstGeom>
          <a:solidFill>
            <a:srgbClr val="0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Arial Narrow" panose="020B0606020202030204" pitchFamily="34" charset="0"/>
                <a:ea typeface="+mn-ea"/>
                <a:cs typeface="+mn-cs"/>
              </a:rPr>
              <a:t>Command: Withdraw from Disorderly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Arial Narrow" panose="020B0606020202030204" pitchFamily="34" charset="0"/>
                <a:ea typeface="+mn-ea"/>
                <a:cs typeface="+mn-cs"/>
              </a:rPr>
              <a:t>(Included: not to keep company)</a:t>
            </a:r>
          </a:p>
        </p:txBody>
      </p:sp>
      <p:sp>
        <p:nvSpPr>
          <p:cNvPr id="3" name="Rectangle: Rounded Corners 2"/>
          <p:cNvSpPr/>
          <p:nvPr/>
        </p:nvSpPr>
        <p:spPr>
          <a:xfrm>
            <a:off x="1184988" y="1455576"/>
            <a:ext cx="3284375" cy="5253134"/>
          </a:xfrm>
          <a:prstGeom prst="roundRect">
            <a:avLst>
              <a:gd name="adj" fmla="val 6156"/>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Have to Continue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to Have a Close Association</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Husband – Wife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(1 Cor. 7:3-5)</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Parent – Minor Child</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(Eph. 6:1-4)</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Child Care for Parent</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(1 Tim. 5:1-16)</a:t>
            </a:r>
          </a:p>
        </p:txBody>
      </p:sp>
      <p:sp>
        <p:nvSpPr>
          <p:cNvPr id="4" name="Rectangle: Rounded Corners 3"/>
          <p:cNvSpPr/>
          <p:nvPr/>
        </p:nvSpPr>
        <p:spPr>
          <a:xfrm>
            <a:off x="5172270" y="1455576"/>
            <a:ext cx="3284375" cy="5253134"/>
          </a:xfrm>
          <a:prstGeom prst="roundRect">
            <a:avLst>
              <a:gd name="adj" fmla="val 6156"/>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No Requirement</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to Have a Close Association</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Grown Child</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(No Passage)</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Sibling</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(No Passage)</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Other Relatives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(No Passage)</a:t>
            </a:r>
          </a:p>
        </p:txBody>
      </p:sp>
    </p:spTree>
    <p:extLst>
      <p:ext uri="{BB962C8B-B14F-4D97-AF65-F5344CB8AC3E}">
        <p14:creationId xmlns:p14="http://schemas.microsoft.com/office/powerpoint/2010/main" val="7001546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725282" y="103700"/>
            <a:ext cx="7182547" cy="3600986"/>
          </a:xfrm>
          <a:prstGeom prst="rect">
            <a:avLst/>
          </a:prstGeom>
          <a:noFill/>
        </p:spPr>
        <p:txBody>
          <a:bodyPr wrap="square" rtlCol="0">
            <a:spAutoFit/>
          </a:bodyPr>
          <a:lstStyle/>
          <a:p>
            <a:pPr marL="457200" marR="0" lvl="0" indent="-457200" algn="l" defTabSz="457200" rtl="0" eaLnBrk="1" fontAlgn="auto" latinLnBrk="0" hangingPunct="1">
              <a:lnSpc>
                <a:spcPct val="100000"/>
              </a:lnSpc>
              <a:spcBef>
                <a:spcPts val="0"/>
              </a:spcBef>
              <a:spcAft>
                <a:spcPts val="0"/>
              </a:spcAft>
              <a:buClrTx/>
              <a:buSzTx/>
              <a:buFont typeface="+mj-lt"/>
              <a:buAutoNum type="alphaUcPeriod"/>
              <a:tabLst/>
              <a:defRPr/>
            </a:pPr>
            <a:r>
              <a:rPr kumimoji="0" lang="en-US" sz="24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Withdraw from “every brother” who is disorderly</a:t>
            </a:r>
          </a:p>
          <a:p>
            <a:pPr marL="457200" marR="0" lvl="0" indent="-457200" algn="l" defTabSz="457200" rtl="0" eaLnBrk="1" fontAlgn="auto" latinLnBrk="0" hangingPunct="1">
              <a:lnSpc>
                <a:spcPct val="100000"/>
              </a:lnSpc>
              <a:spcBef>
                <a:spcPts val="0"/>
              </a:spcBef>
              <a:spcAft>
                <a:spcPts val="0"/>
              </a:spcAft>
              <a:buClrTx/>
              <a:buSzTx/>
              <a:buFont typeface="+mj-lt"/>
              <a:buAutoNum type="alphaUcPeriod"/>
              <a:tabLst/>
              <a:defRPr/>
            </a:pPr>
            <a:r>
              <a:rPr kumimoji="0" lang="en-US" sz="24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No exceptions given</a:t>
            </a:r>
          </a:p>
          <a:p>
            <a:pPr marL="457200" marR="0" lvl="0" indent="-457200" algn="l" defTabSz="457200" rtl="0" eaLnBrk="1" fontAlgn="auto" latinLnBrk="0" hangingPunct="1">
              <a:lnSpc>
                <a:spcPct val="100000"/>
              </a:lnSpc>
              <a:spcBef>
                <a:spcPts val="0"/>
              </a:spcBef>
              <a:spcAft>
                <a:spcPts val="0"/>
              </a:spcAft>
              <a:buClrTx/>
              <a:buSzTx/>
              <a:buFont typeface="+mj-lt"/>
              <a:buAutoNum type="alphaUcPeriod"/>
              <a:tabLst/>
              <a:defRPr/>
            </a:pPr>
            <a:r>
              <a:rPr kumimoji="0" lang="en-US" sz="24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If it does not apply to family:</a:t>
            </a:r>
            <a:endParaRPr kumimoji="0" lang="en-US" sz="2400" b="0" i="0" u="none" strike="noStrike" kern="1200" cap="none" spc="0" normalizeH="0" baseline="0" noProof="0" dirty="0">
              <a:ln>
                <a:noFill/>
              </a:ln>
              <a:solidFill>
                <a:srgbClr val="0070C0"/>
              </a:solidFill>
              <a:effectLst/>
              <a:uLnTx/>
              <a:uFillTx/>
              <a:latin typeface="Arial Narrow" panose="020B0606020202030204" pitchFamily="34" charset="0"/>
              <a:ea typeface="+mn-ea"/>
              <a:cs typeface="+mn-cs"/>
            </a:endParaRPr>
          </a:p>
          <a:p>
            <a:pPr marL="914400" marR="0" lvl="1" indent="-4572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2400" b="0" i="1"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Where does it stop with family? </a:t>
            </a:r>
          </a:p>
          <a:p>
            <a:pPr marL="1371600" marR="0" lvl="2" indent="-457200" algn="l" defTabSz="457200" rtl="0" eaLnBrk="1" fontAlgn="auto" latinLnBrk="0" hangingPunct="1">
              <a:lnSpc>
                <a:spcPct val="100000"/>
              </a:lnSpc>
              <a:spcBef>
                <a:spcPts val="0"/>
              </a:spcBef>
              <a:spcAft>
                <a:spcPts val="0"/>
              </a:spcAft>
              <a:buClrTx/>
              <a:buSzTx/>
              <a:buFont typeface="+mj-lt"/>
              <a:buAutoNum type="alphaLcPeriod"/>
              <a:tabLst/>
              <a:defRPr/>
            </a:pPr>
            <a:r>
              <a:rPr kumimoji="0" lang="en-US" sz="2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Aunts?</a:t>
            </a:r>
          </a:p>
          <a:p>
            <a:pPr marL="1371600" marR="0" lvl="2" indent="-457200" algn="l" defTabSz="457200" rtl="0" eaLnBrk="1" fontAlgn="auto" latinLnBrk="0" hangingPunct="1">
              <a:lnSpc>
                <a:spcPct val="100000"/>
              </a:lnSpc>
              <a:spcBef>
                <a:spcPts val="0"/>
              </a:spcBef>
              <a:spcAft>
                <a:spcPts val="0"/>
              </a:spcAft>
              <a:buClrTx/>
              <a:buSzTx/>
              <a:buFont typeface="+mj-lt"/>
              <a:buAutoNum type="alphaLcPeriod"/>
              <a:tabLst/>
              <a:defRPr/>
            </a:pPr>
            <a:r>
              <a:rPr kumimoji="0" lang="en-US" sz="2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Uncles?</a:t>
            </a:r>
          </a:p>
          <a:p>
            <a:pPr marL="1371600" marR="0" lvl="2" indent="-457200" algn="l" defTabSz="457200" rtl="0" eaLnBrk="1" fontAlgn="auto" latinLnBrk="0" hangingPunct="1">
              <a:lnSpc>
                <a:spcPct val="100000"/>
              </a:lnSpc>
              <a:spcBef>
                <a:spcPts val="0"/>
              </a:spcBef>
              <a:spcAft>
                <a:spcPts val="0"/>
              </a:spcAft>
              <a:buClrTx/>
              <a:buSzTx/>
              <a:buFont typeface="+mj-lt"/>
              <a:buAutoNum type="alphaLcPeriod"/>
              <a:tabLst/>
              <a:defRPr/>
            </a:pPr>
            <a:r>
              <a:rPr kumimoji="0" lang="en-US" sz="2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Cousins?</a:t>
            </a:r>
          </a:p>
          <a:p>
            <a:pPr marL="1371600" marR="0" lvl="2" indent="-457200" algn="l" defTabSz="457200" rtl="0" eaLnBrk="1" fontAlgn="auto" latinLnBrk="0" hangingPunct="1">
              <a:lnSpc>
                <a:spcPct val="100000"/>
              </a:lnSpc>
              <a:spcBef>
                <a:spcPts val="0"/>
              </a:spcBef>
              <a:spcAft>
                <a:spcPts val="0"/>
              </a:spcAft>
              <a:buClrTx/>
              <a:buSzTx/>
              <a:buFont typeface="+mj-lt"/>
              <a:buAutoNum type="alphaLcPeriod"/>
              <a:tabLst/>
              <a:defRPr/>
            </a:pPr>
            <a:r>
              <a:rPr kumimoji="0" lang="en-US" sz="2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2</a:t>
            </a:r>
            <a:r>
              <a:rPr kumimoji="0" lang="en-US" sz="2200" b="0" i="0" u="none" strike="noStrike" kern="1200" cap="none" spc="0" normalizeH="0" baseline="30000" noProof="0" dirty="0">
                <a:ln>
                  <a:noFill/>
                </a:ln>
                <a:solidFill>
                  <a:prstClr val="black"/>
                </a:solidFill>
                <a:effectLst/>
                <a:uLnTx/>
                <a:uFillTx/>
                <a:latin typeface="Arial Narrow" panose="020B0606020202030204" pitchFamily="34" charset="0"/>
                <a:ea typeface="+mn-ea"/>
                <a:cs typeface="+mn-cs"/>
              </a:rPr>
              <a:t>nd</a:t>
            </a:r>
            <a:r>
              <a:rPr kumimoji="0" lang="en-US" sz="2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 Cousins?</a:t>
            </a:r>
          </a:p>
          <a:p>
            <a:pPr marL="1371600" marR="0" lvl="2" indent="-457200" algn="l" defTabSz="457200" rtl="0" eaLnBrk="1" fontAlgn="auto" latinLnBrk="0" hangingPunct="1">
              <a:lnSpc>
                <a:spcPct val="100000"/>
              </a:lnSpc>
              <a:spcBef>
                <a:spcPts val="0"/>
              </a:spcBef>
              <a:spcAft>
                <a:spcPts val="0"/>
              </a:spcAft>
              <a:buClrTx/>
              <a:buSzTx/>
              <a:buFont typeface="+mj-lt"/>
              <a:buAutoNum type="alphaLcPeriod"/>
              <a:tabLst/>
              <a:defRPr/>
            </a:pPr>
            <a:r>
              <a:rPr kumimoji="0" lang="en-US" sz="2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Distant relative?</a:t>
            </a:r>
          </a:p>
          <a:p>
            <a:pPr marL="914400" marR="0" lvl="1" indent="-4572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2400" b="0" i="1"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Would close friends be exempt as well?</a:t>
            </a:r>
          </a:p>
        </p:txBody>
      </p:sp>
      <p:sp>
        <p:nvSpPr>
          <p:cNvPr id="5" name="TextBox 4"/>
          <p:cNvSpPr txBox="1"/>
          <p:nvPr/>
        </p:nvSpPr>
        <p:spPr>
          <a:xfrm rot="16200000">
            <a:off x="-2425346" y="3158413"/>
            <a:ext cx="6858003" cy="541174"/>
          </a:xfrm>
          <a:prstGeom prst="rect">
            <a:avLst/>
          </a:prstGeom>
          <a:noFill/>
        </p:spPr>
        <p:txBody>
          <a:bodyPr wrap="square" rtlCol="0">
            <a:spAutoFit/>
          </a:bodyPr>
          <a:lstStyle/>
          <a:p>
            <a:pPr marL="857250" marR="0" lvl="0" indent="-857250" algn="ctr" defTabSz="457200" rtl="0" eaLnBrk="1" fontAlgn="auto" latinLnBrk="0" hangingPunct="1">
              <a:lnSpc>
                <a:spcPts val="3500"/>
              </a:lnSpc>
              <a:spcBef>
                <a:spcPts val="0"/>
              </a:spcBef>
              <a:spcAft>
                <a:spcPts val="0"/>
              </a:spcAft>
              <a:buClrTx/>
              <a:buSzTx/>
              <a:buFont typeface="Wingdings" panose="05000000000000000000" pitchFamily="2" charset="2"/>
              <a:buChar char="§"/>
              <a:tabLst/>
              <a:defRPr/>
            </a:pPr>
            <a:r>
              <a:rPr kumimoji="0" lang="en-US" sz="40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The Family</a:t>
            </a:r>
          </a:p>
        </p:txBody>
      </p:sp>
    </p:spTree>
    <p:extLst>
      <p:ext uri="{BB962C8B-B14F-4D97-AF65-F5344CB8AC3E}">
        <p14:creationId xmlns:p14="http://schemas.microsoft.com/office/powerpoint/2010/main" val="26415803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xEl>
                                              <p:pRg st="3" end="3"/>
                                            </p:txEl>
                                          </p:spTgt>
                                        </p:tgtEl>
                                        <p:attrNameLst>
                                          <p:attrName>style.visibility</p:attrName>
                                        </p:attrNameLst>
                                      </p:cBhvr>
                                      <p:to>
                                        <p:strVal val="visible"/>
                                      </p:to>
                                    </p:set>
                                    <p:animEffect transition="in" filter="fade">
                                      <p:cBhvr>
                                        <p:cTn id="7" dur="1000"/>
                                        <p:tgtEl>
                                          <p:spTgt spid="9">
                                            <p:txEl>
                                              <p:pRg st="3" end="3"/>
                                            </p:txEl>
                                          </p:spTgt>
                                        </p:tgtEl>
                                      </p:cBhvr>
                                    </p:animEffect>
                                    <p:anim calcmode="lin" valueType="num">
                                      <p:cBhvr>
                                        <p:cTn id="8"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xEl>
                                              <p:pRg st="4" end="4"/>
                                            </p:txEl>
                                          </p:spTgt>
                                        </p:tgtEl>
                                        <p:attrNameLst>
                                          <p:attrName>style.visibility</p:attrName>
                                        </p:attrNameLst>
                                      </p:cBhvr>
                                      <p:to>
                                        <p:strVal val="visible"/>
                                      </p:to>
                                    </p:set>
                                    <p:animEffect transition="in" filter="fade">
                                      <p:cBhvr>
                                        <p:cTn id="14" dur="1000"/>
                                        <p:tgtEl>
                                          <p:spTgt spid="9">
                                            <p:txEl>
                                              <p:pRg st="4" end="4"/>
                                            </p:txEl>
                                          </p:spTgt>
                                        </p:tgtEl>
                                      </p:cBhvr>
                                    </p:animEffect>
                                    <p:anim calcmode="lin" valueType="num">
                                      <p:cBhvr>
                                        <p:cTn id="15" dur="1000" fill="hold"/>
                                        <p:tgtEl>
                                          <p:spTgt spid="9">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
                                            <p:txEl>
                                              <p:pRg st="5" end="5"/>
                                            </p:txEl>
                                          </p:spTgt>
                                        </p:tgtEl>
                                        <p:attrNameLst>
                                          <p:attrName>style.visibility</p:attrName>
                                        </p:attrNameLst>
                                      </p:cBhvr>
                                      <p:to>
                                        <p:strVal val="visible"/>
                                      </p:to>
                                    </p:set>
                                    <p:animEffect transition="in" filter="fade">
                                      <p:cBhvr>
                                        <p:cTn id="21" dur="1000"/>
                                        <p:tgtEl>
                                          <p:spTgt spid="9">
                                            <p:txEl>
                                              <p:pRg st="5" end="5"/>
                                            </p:txEl>
                                          </p:spTgt>
                                        </p:tgtEl>
                                      </p:cBhvr>
                                    </p:animEffect>
                                    <p:anim calcmode="lin" valueType="num">
                                      <p:cBhvr>
                                        <p:cTn id="22" dur="10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9">
                                            <p:txEl>
                                              <p:pRg st="6" end="6"/>
                                            </p:txEl>
                                          </p:spTgt>
                                        </p:tgtEl>
                                        <p:attrNameLst>
                                          <p:attrName>style.visibility</p:attrName>
                                        </p:attrNameLst>
                                      </p:cBhvr>
                                      <p:to>
                                        <p:strVal val="visible"/>
                                      </p:to>
                                    </p:set>
                                    <p:animEffect transition="in" filter="fade">
                                      <p:cBhvr>
                                        <p:cTn id="28" dur="1000"/>
                                        <p:tgtEl>
                                          <p:spTgt spid="9">
                                            <p:txEl>
                                              <p:pRg st="6" end="6"/>
                                            </p:txEl>
                                          </p:spTgt>
                                        </p:tgtEl>
                                      </p:cBhvr>
                                    </p:animEffect>
                                    <p:anim calcmode="lin" valueType="num">
                                      <p:cBhvr>
                                        <p:cTn id="29" dur="1000" fill="hold"/>
                                        <p:tgtEl>
                                          <p:spTgt spid="9">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9">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9">
                                            <p:txEl>
                                              <p:pRg st="7" end="7"/>
                                            </p:txEl>
                                          </p:spTgt>
                                        </p:tgtEl>
                                        <p:attrNameLst>
                                          <p:attrName>style.visibility</p:attrName>
                                        </p:attrNameLst>
                                      </p:cBhvr>
                                      <p:to>
                                        <p:strVal val="visible"/>
                                      </p:to>
                                    </p:set>
                                    <p:animEffect transition="in" filter="fade">
                                      <p:cBhvr>
                                        <p:cTn id="35" dur="1000"/>
                                        <p:tgtEl>
                                          <p:spTgt spid="9">
                                            <p:txEl>
                                              <p:pRg st="7" end="7"/>
                                            </p:txEl>
                                          </p:spTgt>
                                        </p:tgtEl>
                                      </p:cBhvr>
                                    </p:animEffect>
                                    <p:anim calcmode="lin" valueType="num">
                                      <p:cBhvr>
                                        <p:cTn id="36" dur="10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9">
                                            <p:txEl>
                                              <p:pRg st="8" end="8"/>
                                            </p:txEl>
                                          </p:spTgt>
                                        </p:tgtEl>
                                        <p:attrNameLst>
                                          <p:attrName>style.visibility</p:attrName>
                                        </p:attrNameLst>
                                      </p:cBhvr>
                                      <p:to>
                                        <p:strVal val="visible"/>
                                      </p:to>
                                    </p:set>
                                    <p:animEffect transition="in" filter="fade">
                                      <p:cBhvr>
                                        <p:cTn id="42" dur="1000"/>
                                        <p:tgtEl>
                                          <p:spTgt spid="9">
                                            <p:txEl>
                                              <p:pRg st="8" end="8"/>
                                            </p:txEl>
                                          </p:spTgt>
                                        </p:tgtEl>
                                      </p:cBhvr>
                                    </p:animEffect>
                                    <p:anim calcmode="lin" valueType="num">
                                      <p:cBhvr>
                                        <p:cTn id="43" dur="1000" fill="hold"/>
                                        <p:tgtEl>
                                          <p:spTgt spid="9">
                                            <p:txEl>
                                              <p:pRg st="8" end="8"/>
                                            </p:txEl>
                                          </p:spTgt>
                                        </p:tgtEl>
                                        <p:attrNameLst>
                                          <p:attrName>ppt_x</p:attrName>
                                        </p:attrNameLst>
                                      </p:cBhvr>
                                      <p:tavLst>
                                        <p:tav tm="0">
                                          <p:val>
                                            <p:strVal val="#ppt_x"/>
                                          </p:val>
                                        </p:tav>
                                        <p:tav tm="100000">
                                          <p:val>
                                            <p:strVal val="#ppt_x"/>
                                          </p:val>
                                        </p:tav>
                                      </p:tavLst>
                                    </p:anim>
                                    <p:anim calcmode="lin" valueType="num">
                                      <p:cBhvr>
                                        <p:cTn id="44" dur="1000" fill="hold"/>
                                        <p:tgtEl>
                                          <p:spTgt spid="9">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9">
                                            <p:txEl>
                                              <p:pRg st="9" end="9"/>
                                            </p:txEl>
                                          </p:spTgt>
                                        </p:tgtEl>
                                        <p:attrNameLst>
                                          <p:attrName>style.visibility</p:attrName>
                                        </p:attrNameLst>
                                      </p:cBhvr>
                                      <p:to>
                                        <p:strVal val="visible"/>
                                      </p:to>
                                    </p:set>
                                    <p:animEffect transition="in" filter="fade">
                                      <p:cBhvr>
                                        <p:cTn id="49" dur="1000"/>
                                        <p:tgtEl>
                                          <p:spTgt spid="9">
                                            <p:txEl>
                                              <p:pRg st="9" end="9"/>
                                            </p:txEl>
                                          </p:spTgt>
                                        </p:tgtEl>
                                      </p:cBhvr>
                                    </p:animEffect>
                                    <p:anim calcmode="lin" valueType="num">
                                      <p:cBhvr>
                                        <p:cTn id="50" dur="10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51" dur="10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725282" y="103700"/>
            <a:ext cx="7182547" cy="3416320"/>
          </a:xfrm>
          <a:prstGeom prst="rect">
            <a:avLst/>
          </a:prstGeom>
          <a:noFill/>
        </p:spPr>
        <p:txBody>
          <a:bodyPr wrap="square" rtlCol="0">
            <a:spAutoFit/>
          </a:bodyPr>
          <a:lstStyle/>
          <a:p>
            <a:pPr marL="457200" marR="0" lvl="0" indent="-457200" algn="l" defTabSz="457200" rtl="0" eaLnBrk="1" fontAlgn="auto" latinLnBrk="0" hangingPunct="1">
              <a:lnSpc>
                <a:spcPct val="100000"/>
              </a:lnSpc>
              <a:spcBef>
                <a:spcPts val="0"/>
              </a:spcBef>
              <a:spcAft>
                <a:spcPts val="0"/>
              </a:spcAft>
              <a:buClrTx/>
              <a:buSzTx/>
              <a:buFont typeface="+mj-lt"/>
              <a:buAutoNum type="alphaUcPeriod"/>
              <a:tabLst/>
              <a:defRPr/>
            </a:pPr>
            <a:r>
              <a:rPr kumimoji="0" lang="en-US" sz="24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Withdraw from “every brother” who is disorderly</a:t>
            </a:r>
          </a:p>
          <a:p>
            <a:pPr marL="457200" marR="0" lvl="0" indent="-457200" algn="l" defTabSz="457200" rtl="0" eaLnBrk="1" fontAlgn="auto" latinLnBrk="0" hangingPunct="1">
              <a:lnSpc>
                <a:spcPct val="100000"/>
              </a:lnSpc>
              <a:spcBef>
                <a:spcPts val="0"/>
              </a:spcBef>
              <a:spcAft>
                <a:spcPts val="0"/>
              </a:spcAft>
              <a:buClrTx/>
              <a:buSzTx/>
              <a:buFont typeface="+mj-lt"/>
              <a:buAutoNum type="alphaUcPeriod"/>
              <a:tabLst/>
              <a:defRPr/>
            </a:pPr>
            <a:r>
              <a:rPr kumimoji="0" lang="en-US" sz="24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No exceptions given</a:t>
            </a:r>
          </a:p>
          <a:p>
            <a:pPr marL="457200" marR="0" lvl="0" indent="-457200" algn="l" defTabSz="457200" rtl="0" eaLnBrk="1" fontAlgn="auto" latinLnBrk="0" hangingPunct="1">
              <a:lnSpc>
                <a:spcPct val="100000"/>
              </a:lnSpc>
              <a:spcBef>
                <a:spcPts val="0"/>
              </a:spcBef>
              <a:spcAft>
                <a:spcPts val="0"/>
              </a:spcAft>
              <a:buClrTx/>
              <a:buSzTx/>
              <a:buFont typeface="+mj-lt"/>
              <a:buAutoNum type="alphaUcPeriod"/>
              <a:tabLst/>
              <a:defRPr/>
            </a:pPr>
            <a:r>
              <a:rPr kumimoji="0" lang="en-US" sz="24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If it does not apply to family:</a:t>
            </a:r>
          </a:p>
          <a:p>
            <a:pPr marL="457200" marR="0" lvl="0" indent="-457200" algn="l" defTabSz="457200" rtl="0" eaLnBrk="1" fontAlgn="auto" latinLnBrk="0" hangingPunct="1">
              <a:lnSpc>
                <a:spcPct val="100000"/>
              </a:lnSpc>
              <a:spcBef>
                <a:spcPts val="0"/>
              </a:spcBef>
              <a:spcAft>
                <a:spcPts val="0"/>
              </a:spcAft>
              <a:buClrTx/>
              <a:buSzTx/>
              <a:buFont typeface="+mj-lt"/>
              <a:buAutoNum type="alphaUcPeriod"/>
              <a:tabLst/>
              <a:defRPr/>
            </a:pPr>
            <a:r>
              <a:rPr kumimoji="0" lang="en-US" sz="24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There is to be no respect of persons</a:t>
            </a:r>
            <a:endParaRPr kumimoji="0" lang="en-US" sz="2400" b="0" i="0" u="none" strike="noStrike" kern="1200" cap="none" spc="0" normalizeH="0" baseline="0" noProof="0" dirty="0">
              <a:ln>
                <a:noFill/>
              </a:ln>
              <a:solidFill>
                <a:srgbClr val="0070C0"/>
              </a:solidFill>
              <a:effectLst/>
              <a:uLnTx/>
              <a:uFillTx/>
              <a:latin typeface="Arial Narrow" panose="020B0606020202030204" pitchFamily="34" charset="0"/>
              <a:ea typeface="+mn-ea"/>
              <a:cs typeface="+mn-cs"/>
            </a:endParaRPr>
          </a:p>
          <a:p>
            <a:pPr marL="914400" marR="0" lvl="1" indent="-4572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2400" b="0" i="1"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God is not a respecter of persons (Rom. 2:11)</a:t>
            </a:r>
          </a:p>
          <a:p>
            <a:pPr marL="914400" marR="0" lvl="1" indent="-4572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2400" b="0" i="1"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We are not to be respecters of persons (Jas. 2:1-9)</a:t>
            </a:r>
          </a:p>
          <a:p>
            <a:pPr marL="914400" marR="0" lvl="1" indent="-4572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2400" b="0" i="1"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If I refuse to associate with your relative who is disorderly – yet associate with mine – how am I not a respecter of persons?</a:t>
            </a:r>
          </a:p>
        </p:txBody>
      </p:sp>
      <p:sp>
        <p:nvSpPr>
          <p:cNvPr id="5" name="TextBox 4"/>
          <p:cNvSpPr txBox="1"/>
          <p:nvPr/>
        </p:nvSpPr>
        <p:spPr>
          <a:xfrm rot="16200000">
            <a:off x="-2425346" y="3158413"/>
            <a:ext cx="6858003" cy="541174"/>
          </a:xfrm>
          <a:prstGeom prst="rect">
            <a:avLst/>
          </a:prstGeom>
          <a:noFill/>
        </p:spPr>
        <p:txBody>
          <a:bodyPr wrap="square" rtlCol="0">
            <a:spAutoFit/>
          </a:bodyPr>
          <a:lstStyle/>
          <a:p>
            <a:pPr marL="857250" marR="0" lvl="0" indent="-857250" algn="ctr" defTabSz="457200" rtl="0" eaLnBrk="1" fontAlgn="auto" latinLnBrk="0" hangingPunct="1">
              <a:lnSpc>
                <a:spcPts val="3500"/>
              </a:lnSpc>
              <a:spcBef>
                <a:spcPts val="0"/>
              </a:spcBef>
              <a:spcAft>
                <a:spcPts val="0"/>
              </a:spcAft>
              <a:buClrTx/>
              <a:buSzTx/>
              <a:buFont typeface="Wingdings" panose="05000000000000000000" pitchFamily="2" charset="2"/>
              <a:buChar char="§"/>
              <a:tabLst/>
              <a:defRPr/>
            </a:pPr>
            <a:r>
              <a:rPr kumimoji="0" lang="en-US" sz="40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The Family</a:t>
            </a:r>
          </a:p>
        </p:txBody>
      </p:sp>
    </p:spTree>
    <p:extLst>
      <p:ext uri="{BB962C8B-B14F-4D97-AF65-F5344CB8AC3E}">
        <p14:creationId xmlns:p14="http://schemas.microsoft.com/office/powerpoint/2010/main" val="20261207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xEl>
                                              <p:pRg st="4" end="4"/>
                                            </p:txEl>
                                          </p:spTgt>
                                        </p:tgtEl>
                                        <p:attrNameLst>
                                          <p:attrName>style.visibility</p:attrName>
                                        </p:attrNameLst>
                                      </p:cBhvr>
                                      <p:to>
                                        <p:strVal val="visible"/>
                                      </p:to>
                                    </p:set>
                                    <p:animEffect transition="in" filter="fade">
                                      <p:cBhvr>
                                        <p:cTn id="7" dur="1000"/>
                                        <p:tgtEl>
                                          <p:spTgt spid="9">
                                            <p:txEl>
                                              <p:pRg st="4" end="4"/>
                                            </p:txEl>
                                          </p:spTgt>
                                        </p:tgtEl>
                                      </p:cBhvr>
                                    </p:animEffect>
                                    <p:anim calcmode="lin" valueType="num">
                                      <p:cBhvr>
                                        <p:cTn id="8" dur="1000" fill="hold"/>
                                        <p:tgtEl>
                                          <p:spTgt spid="9">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xEl>
                                              <p:pRg st="5" end="5"/>
                                            </p:txEl>
                                          </p:spTgt>
                                        </p:tgtEl>
                                        <p:attrNameLst>
                                          <p:attrName>style.visibility</p:attrName>
                                        </p:attrNameLst>
                                      </p:cBhvr>
                                      <p:to>
                                        <p:strVal val="visible"/>
                                      </p:to>
                                    </p:set>
                                    <p:animEffect transition="in" filter="fade">
                                      <p:cBhvr>
                                        <p:cTn id="14" dur="1000"/>
                                        <p:tgtEl>
                                          <p:spTgt spid="9">
                                            <p:txEl>
                                              <p:pRg st="5" end="5"/>
                                            </p:txEl>
                                          </p:spTgt>
                                        </p:tgtEl>
                                      </p:cBhvr>
                                    </p:animEffect>
                                    <p:anim calcmode="lin" valueType="num">
                                      <p:cBhvr>
                                        <p:cTn id="15" dur="10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
                                            <p:txEl>
                                              <p:pRg st="6" end="6"/>
                                            </p:txEl>
                                          </p:spTgt>
                                        </p:tgtEl>
                                        <p:attrNameLst>
                                          <p:attrName>style.visibility</p:attrName>
                                        </p:attrNameLst>
                                      </p:cBhvr>
                                      <p:to>
                                        <p:strVal val="visible"/>
                                      </p:to>
                                    </p:set>
                                    <p:animEffect transition="in" filter="fade">
                                      <p:cBhvr>
                                        <p:cTn id="21" dur="1000"/>
                                        <p:tgtEl>
                                          <p:spTgt spid="9">
                                            <p:txEl>
                                              <p:pRg st="6" end="6"/>
                                            </p:txEl>
                                          </p:spTgt>
                                        </p:tgtEl>
                                      </p:cBhvr>
                                    </p:animEffect>
                                    <p:anim calcmode="lin" valueType="num">
                                      <p:cBhvr>
                                        <p:cTn id="22" dur="1000" fill="hold"/>
                                        <p:tgtEl>
                                          <p:spTgt spid="9">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9">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725282" y="103700"/>
            <a:ext cx="7182547" cy="4893647"/>
          </a:xfrm>
          <a:prstGeom prst="rect">
            <a:avLst/>
          </a:prstGeom>
          <a:noFill/>
        </p:spPr>
        <p:txBody>
          <a:bodyPr wrap="square" rtlCol="0">
            <a:spAutoFit/>
          </a:bodyPr>
          <a:lstStyle/>
          <a:p>
            <a:pPr marL="457200" marR="0" lvl="0" indent="-457200" algn="l" defTabSz="457200" rtl="0" eaLnBrk="1" fontAlgn="auto" latinLnBrk="0" hangingPunct="1">
              <a:lnSpc>
                <a:spcPct val="100000"/>
              </a:lnSpc>
              <a:spcBef>
                <a:spcPts val="0"/>
              </a:spcBef>
              <a:spcAft>
                <a:spcPts val="0"/>
              </a:spcAft>
              <a:buClrTx/>
              <a:buSzTx/>
              <a:buFont typeface="+mj-lt"/>
              <a:buAutoNum type="alphaUcPeriod"/>
              <a:tabLst/>
              <a:defRPr/>
            </a:pPr>
            <a:r>
              <a:rPr kumimoji="0" lang="en-US" sz="24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Withdraw from “every brother” who is disorderly</a:t>
            </a:r>
          </a:p>
          <a:p>
            <a:pPr marL="457200" marR="0" lvl="0" indent="-457200" algn="l" defTabSz="457200" rtl="0" eaLnBrk="1" fontAlgn="auto" latinLnBrk="0" hangingPunct="1">
              <a:lnSpc>
                <a:spcPct val="100000"/>
              </a:lnSpc>
              <a:spcBef>
                <a:spcPts val="0"/>
              </a:spcBef>
              <a:spcAft>
                <a:spcPts val="0"/>
              </a:spcAft>
              <a:buClrTx/>
              <a:buSzTx/>
              <a:buFont typeface="+mj-lt"/>
              <a:buAutoNum type="alphaUcPeriod"/>
              <a:tabLst/>
              <a:defRPr/>
            </a:pPr>
            <a:r>
              <a:rPr kumimoji="0" lang="en-US" sz="24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No exceptions given</a:t>
            </a:r>
          </a:p>
          <a:p>
            <a:pPr marL="457200" marR="0" lvl="0" indent="-457200" algn="l" defTabSz="457200" rtl="0" eaLnBrk="1" fontAlgn="auto" latinLnBrk="0" hangingPunct="1">
              <a:lnSpc>
                <a:spcPct val="100000"/>
              </a:lnSpc>
              <a:spcBef>
                <a:spcPts val="0"/>
              </a:spcBef>
              <a:spcAft>
                <a:spcPts val="0"/>
              </a:spcAft>
              <a:buClrTx/>
              <a:buSzTx/>
              <a:buFont typeface="+mj-lt"/>
              <a:buAutoNum type="alphaUcPeriod"/>
              <a:tabLst/>
              <a:defRPr/>
            </a:pPr>
            <a:r>
              <a:rPr kumimoji="0" lang="en-US" sz="24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If it does not apply to family:</a:t>
            </a:r>
          </a:p>
          <a:p>
            <a:pPr marL="457200" marR="0" lvl="0" indent="-457200" algn="l" defTabSz="457200" rtl="0" eaLnBrk="1" fontAlgn="auto" latinLnBrk="0" hangingPunct="1">
              <a:lnSpc>
                <a:spcPct val="100000"/>
              </a:lnSpc>
              <a:spcBef>
                <a:spcPts val="0"/>
              </a:spcBef>
              <a:spcAft>
                <a:spcPts val="0"/>
              </a:spcAft>
              <a:buClrTx/>
              <a:buSzTx/>
              <a:buFont typeface="+mj-lt"/>
              <a:buAutoNum type="alphaUcPeriod"/>
              <a:tabLst/>
              <a:defRPr/>
            </a:pPr>
            <a:r>
              <a:rPr kumimoji="0" lang="en-US" sz="24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There is to be no respect of persons</a:t>
            </a:r>
          </a:p>
          <a:p>
            <a:pPr marL="457200" marR="0" lvl="0" indent="-457200" algn="l" defTabSz="457200" rtl="0" eaLnBrk="1" fontAlgn="auto" latinLnBrk="0" hangingPunct="1">
              <a:lnSpc>
                <a:spcPct val="100000"/>
              </a:lnSpc>
              <a:spcBef>
                <a:spcPts val="0"/>
              </a:spcBef>
              <a:spcAft>
                <a:spcPts val="0"/>
              </a:spcAft>
              <a:buClrTx/>
              <a:buSzTx/>
              <a:buFont typeface="+mj-lt"/>
              <a:buAutoNum type="alphaUcPeriod"/>
              <a:tabLst/>
              <a:defRPr/>
            </a:pPr>
            <a:r>
              <a:rPr kumimoji="0" lang="en-US" sz="24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Family and close friends will have the greatest impact</a:t>
            </a:r>
            <a:endParaRPr kumimoji="0" lang="en-US" sz="2400" b="0" i="0" u="none" strike="noStrike" kern="1200" cap="none" spc="0" normalizeH="0" baseline="0" noProof="0" dirty="0">
              <a:ln>
                <a:noFill/>
              </a:ln>
              <a:solidFill>
                <a:srgbClr val="0070C0"/>
              </a:solidFill>
              <a:effectLst/>
              <a:uLnTx/>
              <a:uFillTx/>
              <a:latin typeface="Arial Narrow" panose="020B0606020202030204" pitchFamily="34" charset="0"/>
              <a:ea typeface="+mn-ea"/>
              <a:cs typeface="+mn-cs"/>
            </a:endParaRPr>
          </a:p>
          <a:p>
            <a:pPr marL="914400" marR="0" lvl="1" indent="-4572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2400" b="0" i="1"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Not keeping company (1 Cor. 5:9,11; 2 Thess. 3:14) is designed to put pressure on</a:t>
            </a:r>
          </a:p>
          <a:p>
            <a:pPr marL="914400" marR="0" lvl="1" indent="-4572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2400" b="0" i="1"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Who will have the greatest impact – those closest to the disorderly – or those they have little association with anyway?</a:t>
            </a:r>
          </a:p>
          <a:p>
            <a:pPr marL="914400" marR="0" lvl="1" indent="-4572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2400" b="0" i="1"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When parents, children, siblings, close friends – refuse to keep company with the disorderly – that WILL have an impact!</a:t>
            </a:r>
          </a:p>
        </p:txBody>
      </p:sp>
      <p:sp>
        <p:nvSpPr>
          <p:cNvPr id="5" name="TextBox 4"/>
          <p:cNvSpPr txBox="1"/>
          <p:nvPr/>
        </p:nvSpPr>
        <p:spPr>
          <a:xfrm rot="16200000">
            <a:off x="-2425346" y="3158413"/>
            <a:ext cx="6858003" cy="541174"/>
          </a:xfrm>
          <a:prstGeom prst="rect">
            <a:avLst/>
          </a:prstGeom>
          <a:noFill/>
        </p:spPr>
        <p:txBody>
          <a:bodyPr wrap="square" rtlCol="0">
            <a:spAutoFit/>
          </a:bodyPr>
          <a:lstStyle/>
          <a:p>
            <a:pPr marL="857250" marR="0" lvl="0" indent="-857250" algn="ctr" defTabSz="457200" rtl="0" eaLnBrk="1" fontAlgn="auto" latinLnBrk="0" hangingPunct="1">
              <a:lnSpc>
                <a:spcPts val="3500"/>
              </a:lnSpc>
              <a:spcBef>
                <a:spcPts val="0"/>
              </a:spcBef>
              <a:spcAft>
                <a:spcPts val="0"/>
              </a:spcAft>
              <a:buClrTx/>
              <a:buSzTx/>
              <a:buFont typeface="Wingdings" panose="05000000000000000000" pitchFamily="2" charset="2"/>
              <a:buChar char="§"/>
              <a:tabLst/>
              <a:defRPr/>
            </a:pPr>
            <a:r>
              <a:rPr kumimoji="0" lang="en-US" sz="40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The Family</a:t>
            </a:r>
          </a:p>
        </p:txBody>
      </p:sp>
    </p:spTree>
    <p:extLst>
      <p:ext uri="{BB962C8B-B14F-4D97-AF65-F5344CB8AC3E}">
        <p14:creationId xmlns:p14="http://schemas.microsoft.com/office/powerpoint/2010/main" val="16239492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xEl>
                                              <p:pRg st="5" end="5"/>
                                            </p:txEl>
                                          </p:spTgt>
                                        </p:tgtEl>
                                        <p:attrNameLst>
                                          <p:attrName>style.visibility</p:attrName>
                                        </p:attrNameLst>
                                      </p:cBhvr>
                                      <p:to>
                                        <p:strVal val="visible"/>
                                      </p:to>
                                    </p:set>
                                    <p:animEffect transition="in" filter="fade">
                                      <p:cBhvr>
                                        <p:cTn id="7" dur="1000"/>
                                        <p:tgtEl>
                                          <p:spTgt spid="9">
                                            <p:txEl>
                                              <p:pRg st="5" end="5"/>
                                            </p:txEl>
                                          </p:spTgt>
                                        </p:tgtEl>
                                      </p:cBhvr>
                                    </p:animEffect>
                                    <p:anim calcmode="lin" valueType="num">
                                      <p:cBhvr>
                                        <p:cTn id="8" dur="10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xEl>
                                              <p:pRg st="6" end="6"/>
                                            </p:txEl>
                                          </p:spTgt>
                                        </p:tgtEl>
                                        <p:attrNameLst>
                                          <p:attrName>style.visibility</p:attrName>
                                        </p:attrNameLst>
                                      </p:cBhvr>
                                      <p:to>
                                        <p:strVal val="visible"/>
                                      </p:to>
                                    </p:set>
                                    <p:animEffect transition="in" filter="fade">
                                      <p:cBhvr>
                                        <p:cTn id="14" dur="1000"/>
                                        <p:tgtEl>
                                          <p:spTgt spid="9">
                                            <p:txEl>
                                              <p:pRg st="6" end="6"/>
                                            </p:txEl>
                                          </p:spTgt>
                                        </p:tgtEl>
                                      </p:cBhvr>
                                    </p:animEffect>
                                    <p:anim calcmode="lin" valueType="num">
                                      <p:cBhvr>
                                        <p:cTn id="15" dur="1000" fill="hold"/>
                                        <p:tgtEl>
                                          <p:spTgt spid="9">
                                            <p:txEl>
                                              <p:pRg st="6" end="6"/>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
                                            <p:txEl>
                                              <p:pRg st="7" end="7"/>
                                            </p:txEl>
                                          </p:spTgt>
                                        </p:tgtEl>
                                        <p:attrNameLst>
                                          <p:attrName>style.visibility</p:attrName>
                                        </p:attrNameLst>
                                      </p:cBhvr>
                                      <p:to>
                                        <p:strVal val="visible"/>
                                      </p:to>
                                    </p:set>
                                    <p:animEffect transition="in" filter="fade">
                                      <p:cBhvr>
                                        <p:cTn id="21" dur="1000"/>
                                        <p:tgtEl>
                                          <p:spTgt spid="9">
                                            <p:txEl>
                                              <p:pRg st="7" end="7"/>
                                            </p:txEl>
                                          </p:spTgt>
                                        </p:tgtEl>
                                      </p:cBhvr>
                                    </p:animEffect>
                                    <p:anim calcmode="lin" valueType="num">
                                      <p:cBhvr>
                                        <p:cTn id="22" dur="10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23" dur="10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725282" y="103700"/>
            <a:ext cx="7182547" cy="5539978"/>
          </a:xfrm>
          <a:prstGeom prst="rect">
            <a:avLst/>
          </a:prstGeom>
          <a:noFill/>
        </p:spPr>
        <p:txBody>
          <a:bodyPr wrap="square" rtlCol="0">
            <a:spAutoFit/>
          </a:bodyPr>
          <a:lstStyle/>
          <a:p>
            <a:pPr marL="457200" marR="0" lvl="0" indent="-457200" algn="l" defTabSz="457200" rtl="0" eaLnBrk="1" fontAlgn="auto" latinLnBrk="0" hangingPunct="1">
              <a:lnSpc>
                <a:spcPct val="100000"/>
              </a:lnSpc>
              <a:spcBef>
                <a:spcPts val="0"/>
              </a:spcBef>
              <a:spcAft>
                <a:spcPts val="0"/>
              </a:spcAft>
              <a:buClrTx/>
              <a:buSzTx/>
              <a:buFont typeface="+mj-lt"/>
              <a:buAutoNum type="alphaUcPeriod"/>
              <a:tabLst/>
              <a:defRPr/>
            </a:pPr>
            <a:r>
              <a:rPr kumimoji="0" lang="en-US" sz="24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Withdraw from “every brother” who is disorderly</a:t>
            </a:r>
          </a:p>
          <a:p>
            <a:pPr marL="457200" marR="0" lvl="0" indent="-457200" algn="l" defTabSz="457200" rtl="0" eaLnBrk="1" fontAlgn="auto" latinLnBrk="0" hangingPunct="1">
              <a:lnSpc>
                <a:spcPct val="100000"/>
              </a:lnSpc>
              <a:spcBef>
                <a:spcPts val="0"/>
              </a:spcBef>
              <a:spcAft>
                <a:spcPts val="0"/>
              </a:spcAft>
              <a:buClrTx/>
              <a:buSzTx/>
              <a:buFont typeface="+mj-lt"/>
              <a:buAutoNum type="alphaUcPeriod"/>
              <a:tabLst/>
              <a:defRPr/>
            </a:pPr>
            <a:r>
              <a:rPr kumimoji="0" lang="en-US" sz="24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No exceptions given</a:t>
            </a:r>
          </a:p>
          <a:p>
            <a:pPr marL="457200" marR="0" lvl="0" indent="-457200" algn="l" defTabSz="457200" rtl="0" eaLnBrk="1" fontAlgn="auto" latinLnBrk="0" hangingPunct="1">
              <a:lnSpc>
                <a:spcPct val="100000"/>
              </a:lnSpc>
              <a:spcBef>
                <a:spcPts val="0"/>
              </a:spcBef>
              <a:spcAft>
                <a:spcPts val="0"/>
              </a:spcAft>
              <a:buClrTx/>
              <a:buSzTx/>
              <a:buFont typeface="+mj-lt"/>
              <a:buAutoNum type="alphaUcPeriod"/>
              <a:tabLst/>
              <a:defRPr/>
            </a:pPr>
            <a:r>
              <a:rPr kumimoji="0" lang="en-US" sz="24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If it does not apply to family:</a:t>
            </a:r>
          </a:p>
          <a:p>
            <a:pPr marL="457200" marR="0" lvl="0" indent="-457200" algn="l" defTabSz="457200" rtl="0" eaLnBrk="1" fontAlgn="auto" latinLnBrk="0" hangingPunct="1">
              <a:lnSpc>
                <a:spcPct val="100000"/>
              </a:lnSpc>
              <a:spcBef>
                <a:spcPts val="0"/>
              </a:spcBef>
              <a:spcAft>
                <a:spcPts val="0"/>
              </a:spcAft>
              <a:buClrTx/>
              <a:buSzTx/>
              <a:buFont typeface="+mj-lt"/>
              <a:buAutoNum type="alphaUcPeriod"/>
              <a:tabLst/>
              <a:defRPr/>
            </a:pPr>
            <a:r>
              <a:rPr kumimoji="0" lang="en-US" sz="24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There is to be no respect of persons</a:t>
            </a:r>
          </a:p>
          <a:p>
            <a:pPr marL="457200" marR="0" lvl="0" indent="-457200" algn="l" defTabSz="457200" rtl="0" eaLnBrk="1" fontAlgn="auto" latinLnBrk="0" hangingPunct="1">
              <a:lnSpc>
                <a:spcPct val="100000"/>
              </a:lnSpc>
              <a:spcBef>
                <a:spcPts val="0"/>
              </a:spcBef>
              <a:spcAft>
                <a:spcPts val="0"/>
              </a:spcAft>
              <a:buClrTx/>
              <a:buSzTx/>
              <a:buFont typeface="+mj-lt"/>
              <a:buAutoNum type="alphaUcPeriod"/>
              <a:tabLst/>
              <a:defRPr/>
            </a:pPr>
            <a:r>
              <a:rPr kumimoji="0" lang="en-US" sz="24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Family and close friends will have the greatest impact</a:t>
            </a:r>
          </a:p>
          <a:p>
            <a:pPr marL="457200" marR="0" lvl="0" indent="-457200" algn="l" defTabSz="457200" rtl="0" eaLnBrk="1" fontAlgn="auto" latinLnBrk="0" hangingPunct="1">
              <a:lnSpc>
                <a:spcPct val="100000"/>
              </a:lnSpc>
              <a:spcBef>
                <a:spcPts val="0"/>
              </a:spcBef>
              <a:spcAft>
                <a:spcPts val="0"/>
              </a:spcAft>
              <a:buClrTx/>
              <a:buSzTx/>
              <a:buFont typeface="+mj-lt"/>
              <a:buAutoNum type="alphaUcPeriod"/>
              <a:tabLst/>
              <a:defRPr/>
            </a:pPr>
            <a:r>
              <a:rPr kumimoji="0" lang="en-US" sz="24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Likely that there will be a time – you will have to make a decision about someone in your family</a:t>
            </a:r>
            <a:endParaRPr kumimoji="0" lang="en-US" sz="2400" b="0" i="0" u="none" strike="noStrike" kern="1200" cap="none" spc="0" normalizeH="0" baseline="0" noProof="0" dirty="0">
              <a:ln>
                <a:noFill/>
              </a:ln>
              <a:solidFill>
                <a:srgbClr val="0070C0"/>
              </a:solidFill>
              <a:effectLst/>
              <a:uLnTx/>
              <a:uFillTx/>
              <a:latin typeface="Arial Narrow" panose="020B0606020202030204" pitchFamily="34" charset="0"/>
              <a:ea typeface="+mn-ea"/>
              <a:cs typeface="+mn-cs"/>
            </a:endParaRPr>
          </a:p>
          <a:p>
            <a:pPr marL="914400" marR="0" lvl="1" indent="-4572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2400" b="0" i="1"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Should you decide you can associate &amp; socialize – </a:t>
            </a:r>
          </a:p>
          <a:p>
            <a:pPr marL="1371600" marR="0" lvl="2" indent="-457200" algn="l" defTabSz="457200" rtl="0" eaLnBrk="1" fontAlgn="auto" latinLnBrk="0" hangingPunct="1">
              <a:lnSpc>
                <a:spcPct val="100000"/>
              </a:lnSpc>
              <a:spcBef>
                <a:spcPts val="0"/>
              </a:spcBef>
              <a:spcAft>
                <a:spcPts val="0"/>
              </a:spcAft>
              <a:buClrTx/>
              <a:buSzTx/>
              <a:buFont typeface="+mj-lt"/>
              <a:buAutoNum type="alphaLcPeriod"/>
              <a:tabLst/>
              <a:defRPr/>
            </a:pPr>
            <a:r>
              <a:rPr kumimoji="0" lang="en-US" sz="2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You’re practicing something that I cannot preach “by faith” that it is okay</a:t>
            </a:r>
          </a:p>
          <a:p>
            <a:pPr marL="1371600" marR="0" lvl="2" indent="-457200" algn="l" defTabSz="457200" rtl="0" eaLnBrk="1" fontAlgn="auto" latinLnBrk="0" hangingPunct="1">
              <a:lnSpc>
                <a:spcPct val="100000"/>
              </a:lnSpc>
              <a:spcBef>
                <a:spcPts val="0"/>
              </a:spcBef>
              <a:spcAft>
                <a:spcPts val="0"/>
              </a:spcAft>
              <a:buClrTx/>
              <a:buSzTx/>
              <a:buFont typeface="+mj-lt"/>
              <a:buAutoNum type="alphaLcPeriod"/>
              <a:tabLst/>
              <a:defRPr/>
            </a:pPr>
            <a:r>
              <a:rPr kumimoji="0" lang="en-US" sz="2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The reason: I can’t prove it by God’s book!</a:t>
            </a:r>
          </a:p>
          <a:p>
            <a:pPr marL="914400" marR="0" lvl="1" indent="-4572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2400" b="0" i="1"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Should you decide to associate – don’t put others in a compromising position</a:t>
            </a:r>
          </a:p>
          <a:p>
            <a:pPr marL="914400" marR="0" lvl="1" indent="-4572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2400" b="0" i="1"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Should you decide to associate – YOU may be the very person that keeps him from returning to the Lord!</a:t>
            </a:r>
          </a:p>
        </p:txBody>
      </p:sp>
      <p:sp>
        <p:nvSpPr>
          <p:cNvPr id="5" name="TextBox 4"/>
          <p:cNvSpPr txBox="1"/>
          <p:nvPr/>
        </p:nvSpPr>
        <p:spPr>
          <a:xfrm rot="16200000">
            <a:off x="-2425346" y="3158413"/>
            <a:ext cx="6858003" cy="541174"/>
          </a:xfrm>
          <a:prstGeom prst="rect">
            <a:avLst/>
          </a:prstGeom>
          <a:noFill/>
        </p:spPr>
        <p:txBody>
          <a:bodyPr wrap="square" rtlCol="0">
            <a:spAutoFit/>
          </a:bodyPr>
          <a:lstStyle/>
          <a:p>
            <a:pPr marL="857250" marR="0" lvl="0" indent="-857250" algn="ctr" defTabSz="457200" rtl="0" eaLnBrk="1" fontAlgn="auto" latinLnBrk="0" hangingPunct="1">
              <a:lnSpc>
                <a:spcPts val="3500"/>
              </a:lnSpc>
              <a:spcBef>
                <a:spcPts val="0"/>
              </a:spcBef>
              <a:spcAft>
                <a:spcPts val="0"/>
              </a:spcAft>
              <a:buClrTx/>
              <a:buSzTx/>
              <a:buFont typeface="Wingdings" panose="05000000000000000000" pitchFamily="2" charset="2"/>
              <a:buChar char="§"/>
              <a:tabLst/>
              <a:defRPr/>
            </a:pPr>
            <a:r>
              <a:rPr kumimoji="0" lang="en-US" sz="40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The Family</a:t>
            </a:r>
          </a:p>
        </p:txBody>
      </p:sp>
    </p:spTree>
    <p:extLst>
      <p:ext uri="{BB962C8B-B14F-4D97-AF65-F5344CB8AC3E}">
        <p14:creationId xmlns:p14="http://schemas.microsoft.com/office/powerpoint/2010/main" val="39695449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xEl>
                                              <p:pRg st="6" end="6"/>
                                            </p:txEl>
                                          </p:spTgt>
                                        </p:tgtEl>
                                        <p:attrNameLst>
                                          <p:attrName>style.visibility</p:attrName>
                                        </p:attrNameLst>
                                      </p:cBhvr>
                                      <p:to>
                                        <p:strVal val="visible"/>
                                      </p:to>
                                    </p:set>
                                    <p:animEffect transition="in" filter="fade">
                                      <p:cBhvr>
                                        <p:cTn id="7" dur="1000"/>
                                        <p:tgtEl>
                                          <p:spTgt spid="9">
                                            <p:txEl>
                                              <p:pRg st="6" end="6"/>
                                            </p:txEl>
                                          </p:spTgt>
                                        </p:tgtEl>
                                      </p:cBhvr>
                                    </p:animEffect>
                                    <p:anim calcmode="lin" valueType="num">
                                      <p:cBhvr>
                                        <p:cTn id="8" dur="1000" fill="hold"/>
                                        <p:tgtEl>
                                          <p:spTgt spid="9">
                                            <p:txEl>
                                              <p:pRg st="6" end="6"/>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xEl>
                                              <p:pRg st="7" end="7"/>
                                            </p:txEl>
                                          </p:spTgt>
                                        </p:tgtEl>
                                        <p:attrNameLst>
                                          <p:attrName>style.visibility</p:attrName>
                                        </p:attrNameLst>
                                      </p:cBhvr>
                                      <p:to>
                                        <p:strVal val="visible"/>
                                      </p:to>
                                    </p:set>
                                    <p:animEffect transition="in" filter="fade">
                                      <p:cBhvr>
                                        <p:cTn id="14" dur="1000"/>
                                        <p:tgtEl>
                                          <p:spTgt spid="9">
                                            <p:txEl>
                                              <p:pRg st="7" end="7"/>
                                            </p:txEl>
                                          </p:spTgt>
                                        </p:tgtEl>
                                      </p:cBhvr>
                                    </p:animEffect>
                                    <p:anim calcmode="lin" valueType="num">
                                      <p:cBhvr>
                                        <p:cTn id="15" dur="10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
                                            <p:txEl>
                                              <p:pRg st="8" end="8"/>
                                            </p:txEl>
                                          </p:spTgt>
                                        </p:tgtEl>
                                        <p:attrNameLst>
                                          <p:attrName>style.visibility</p:attrName>
                                        </p:attrNameLst>
                                      </p:cBhvr>
                                      <p:to>
                                        <p:strVal val="visible"/>
                                      </p:to>
                                    </p:set>
                                    <p:animEffect transition="in" filter="fade">
                                      <p:cBhvr>
                                        <p:cTn id="21" dur="1000"/>
                                        <p:tgtEl>
                                          <p:spTgt spid="9">
                                            <p:txEl>
                                              <p:pRg st="8" end="8"/>
                                            </p:txEl>
                                          </p:spTgt>
                                        </p:tgtEl>
                                      </p:cBhvr>
                                    </p:animEffect>
                                    <p:anim calcmode="lin" valueType="num">
                                      <p:cBhvr>
                                        <p:cTn id="22" dur="1000" fill="hold"/>
                                        <p:tgtEl>
                                          <p:spTgt spid="9">
                                            <p:txEl>
                                              <p:pRg st="8" end="8"/>
                                            </p:txEl>
                                          </p:spTgt>
                                        </p:tgtEl>
                                        <p:attrNameLst>
                                          <p:attrName>ppt_x</p:attrName>
                                        </p:attrNameLst>
                                      </p:cBhvr>
                                      <p:tavLst>
                                        <p:tav tm="0">
                                          <p:val>
                                            <p:strVal val="#ppt_x"/>
                                          </p:val>
                                        </p:tav>
                                        <p:tav tm="100000">
                                          <p:val>
                                            <p:strVal val="#ppt_x"/>
                                          </p:val>
                                        </p:tav>
                                      </p:tavLst>
                                    </p:anim>
                                    <p:anim calcmode="lin" valueType="num">
                                      <p:cBhvr>
                                        <p:cTn id="23" dur="1000" fill="hold"/>
                                        <p:tgtEl>
                                          <p:spTgt spid="9">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9">
                                            <p:txEl>
                                              <p:pRg st="9" end="9"/>
                                            </p:txEl>
                                          </p:spTgt>
                                        </p:tgtEl>
                                        <p:attrNameLst>
                                          <p:attrName>style.visibility</p:attrName>
                                        </p:attrNameLst>
                                      </p:cBhvr>
                                      <p:to>
                                        <p:strVal val="visible"/>
                                      </p:to>
                                    </p:set>
                                    <p:animEffect transition="in" filter="fade">
                                      <p:cBhvr>
                                        <p:cTn id="28" dur="1000"/>
                                        <p:tgtEl>
                                          <p:spTgt spid="9">
                                            <p:txEl>
                                              <p:pRg st="9" end="9"/>
                                            </p:txEl>
                                          </p:spTgt>
                                        </p:tgtEl>
                                      </p:cBhvr>
                                    </p:animEffect>
                                    <p:anim calcmode="lin" valueType="num">
                                      <p:cBhvr>
                                        <p:cTn id="29" dur="10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30" dur="10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9">
                                            <p:txEl>
                                              <p:pRg st="10" end="10"/>
                                            </p:txEl>
                                          </p:spTgt>
                                        </p:tgtEl>
                                        <p:attrNameLst>
                                          <p:attrName>style.visibility</p:attrName>
                                        </p:attrNameLst>
                                      </p:cBhvr>
                                      <p:to>
                                        <p:strVal val="visible"/>
                                      </p:to>
                                    </p:set>
                                    <p:animEffect transition="in" filter="fade">
                                      <p:cBhvr>
                                        <p:cTn id="35" dur="1000"/>
                                        <p:tgtEl>
                                          <p:spTgt spid="9">
                                            <p:txEl>
                                              <p:pRg st="10" end="10"/>
                                            </p:txEl>
                                          </p:spTgt>
                                        </p:tgtEl>
                                      </p:cBhvr>
                                    </p:animEffect>
                                    <p:anim calcmode="lin" valueType="num">
                                      <p:cBhvr>
                                        <p:cTn id="36" dur="1000" fill="hold"/>
                                        <p:tgtEl>
                                          <p:spTgt spid="9">
                                            <p:txEl>
                                              <p:pRg st="10" end="10"/>
                                            </p:txEl>
                                          </p:spTgt>
                                        </p:tgtEl>
                                        <p:attrNameLst>
                                          <p:attrName>ppt_x</p:attrName>
                                        </p:attrNameLst>
                                      </p:cBhvr>
                                      <p:tavLst>
                                        <p:tav tm="0">
                                          <p:val>
                                            <p:strVal val="#ppt_x"/>
                                          </p:val>
                                        </p:tav>
                                        <p:tav tm="100000">
                                          <p:val>
                                            <p:strVal val="#ppt_x"/>
                                          </p:val>
                                        </p:tav>
                                      </p:tavLst>
                                    </p:anim>
                                    <p:anim calcmode="lin" valueType="num">
                                      <p:cBhvr>
                                        <p:cTn id="37" dur="1000" fill="hold"/>
                                        <p:tgtEl>
                                          <p:spTgt spid="9">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29728" y="77637"/>
            <a:ext cx="7573993"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70C0"/>
                </a:solidFill>
                <a:effectLst>
                  <a:outerShdw blurRad="38100" dist="38100" dir="2700000" algn="tl">
                    <a:srgbClr val="000000">
                      <a:alpha val="43137"/>
                    </a:srgbClr>
                  </a:outerShdw>
                </a:effectLst>
                <a:uLnTx/>
                <a:uFillTx/>
                <a:latin typeface="Comic Sans MS" panose="030F0702030302020204" pitchFamily="66" charset="0"/>
              </a:rPr>
              <a:t>Saving the Erring, the Church, Our Families, and Ourselves</a:t>
            </a:r>
          </a:p>
        </p:txBody>
      </p:sp>
      <p:sp>
        <p:nvSpPr>
          <p:cNvPr id="4" name="TextBox 3"/>
          <p:cNvSpPr txBox="1"/>
          <p:nvPr/>
        </p:nvSpPr>
        <p:spPr>
          <a:xfrm>
            <a:off x="917880" y="2271977"/>
            <a:ext cx="8050113" cy="3170099"/>
          </a:xfrm>
          <a:prstGeom prst="rect">
            <a:avLst/>
          </a:prstGeom>
          <a:noFill/>
        </p:spPr>
        <p:txBody>
          <a:bodyPr wrap="square" rtlCol="0">
            <a:spAutoFit/>
          </a:bodyPr>
          <a:lstStyle/>
          <a:p>
            <a:pPr marL="571500" marR="0" lvl="0" indent="-571500" algn="l" defTabSz="457200" rtl="0" eaLnBrk="1" fontAlgn="auto" latinLnBrk="0" hangingPunct="1">
              <a:lnSpc>
                <a:spcPct val="100000"/>
              </a:lnSpc>
              <a:spcBef>
                <a:spcPts val="0"/>
              </a:spcBef>
              <a:spcAft>
                <a:spcPts val="0"/>
              </a:spcAft>
              <a:buClrTx/>
              <a:buSzTx/>
              <a:buFont typeface="+mj-lt"/>
              <a:buAutoNum type="romanUcPeriod"/>
              <a:tabLst/>
              <a:defRPr/>
            </a:pPr>
            <a:r>
              <a:rPr kumimoji="0" lang="en-US" sz="40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Arial Narrow" panose="020B0606020202030204" pitchFamily="34" charset="0"/>
                <a:ea typeface="+mn-ea"/>
                <a:cs typeface="+mn-cs"/>
              </a:rPr>
              <a:t>How Should We Treat the Disorderly?</a:t>
            </a:r>
          </a:p>
          <a:p>
            <a:pPr marL="571500" marR="0" lvl="0" indent="-571500" algn="l" defTabSz="457200" rtl="0" eaLnBrk="1" fontAlgn="auto" latinLnBrk="0" hangingPunct="1">
              <a:lnSpc>
                <a:spcPct val="100000"/>
              </a:lnSpc>
              <a:spcBef>
                <a:spcPts val="0"/>
              </a:spcBef>
              <a:spcAft>
                <a:spcPts val="0"/>
              </a:spcAft>
              <a:buClrTx/>
              <a:buSzTx/>
              <a:buFont typeface="+mj-lt"/>
              <a:buAutoNum type="romanUcPeriod"/>
              <a:tabLst/>
              <a:defRPr/>
            </a:pPr>
            <a:endParaRPr kumimoji="0" lang="en-US" sz="20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Arial Narrow" panose="020B0606020202030204" pitchFamily="34" charset="0"/>
              <a:ea typeface="+mn-ea"/>
              <a:cs typeface="+mn-cs"/>
            </a:endParaRPr>
          </a:p>
          <a:p>
            <a:pPr marL="571500" marR="0" lvl="0" indent="-571500" algn="l" defTabSz="457200" rtl="0" eaLnBrk="1" fontAlgn="auto" latinLnBrk="0" hangingPunct="1">
              <a:lnSpc>
                <a:spcPct val="100000"/>
              </a:lnSpc>
              <a:spcBef>
                <a:spcPts val="0"/>
              </a:spcBef>
              <a:spcAft>
                <a:spcPts val="0"/>
              </a:spcAft>
              <a:buClrTx/>
              <a:buSzTx/>
              <a:buFont typeface="+mj-lt"/>
              <a:buAutoNum type="romanUcPeriod"/>
              <a:tabLst/>
              <a:defRPr/>
            </a:pPr>
            <a:r>
              <a:rPr kumimoji="0" lang="en-US" sz="40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Arial Narrow" panose="020B0606020202030204" pitchFamily="34" charset="0"/>
                <a:ea typeface="+mn-ea"/>
                <a:cs typeface="+mn-cs"/>
              </a:rPr>
              <a:t>Does It Apply to Family?</a:t>
            </a:r>
          </a:p>
          <a:p>
            <a:pPr marL="571500" marR="0" lvl="0" indent="-571500" algn="l" defTabSz="457200" rtl="0" eaLnBrk="1" fontAlgn="auto" latinLnBrk="0" hangingPunct="1">
              <a:lnSpc>
                <a:spcPct val="100000"/>
              </a:lnSpc>
              <a:spcBef>
                <a:spcPts val="0"/>
              </a:spcBef>
              <a:spcAft>
                <a:spcPts val="0"/>
              </a:spcAft>
              <a:buClrTx/>
              <a:buSzTx/>
              <a:buFont typeface="+mj-lt"/>
              <a:buAutoNum type="romanUcPeriod"/>
              <a:tabLst/>
              <a:defRPr/>
            </a:pPr>
            <a:endParaRPr kumimoji="0" lang="en-US" sz="20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a:p>
            <a:pPr marL="571500" marR="0" lvl="0" indent="-571500" algn="l" defTabSz="457200" rtl="0" eaLnBrk="1" fontAlgn="auto" latinLnBrk="0" hangingPunct="1">
              <a:lnSpc>
                <a:spcPct val="100000"/>
              </a:lnSpc>
              <a:spcBef>
                <a:spcPts val="0"/>
              </a:spcBef>
              <a:spcAft>
                <a:spcPts val="0"/>
              </a:spcAft>
              <a:buClrTx/>
              <a:buSzTx/>
              <a:buFont typeface="+mj-lt"/>
              <a:buAutoNum type="romanUcPeriod"/>
              <a:tabLst/>
              <a:defRPr/>
            </a:pPr>
            <a:r>
              <a:rPr kumimoji="0" lang="en-US" sz="40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How Do I Deal With One Who Should Have Been Disciplined?</a:t>
            </a:r>
          </a:p>
        </p:txBody>
      </p:sp>
      <p:sp>
        <p:nvSpPr>
          <p:cNvPr id="6" name="Rectangle: Rounded Corners 5">
            <a:extLst>
              <a:ext uri="{FF2B5EF4-FFF2-40B4-BE49-F238E27FC236}">
                <a16:creationId xmlns:a16="http://schemas.microsoft.com/office/drawing/2014/main" id="{F10F133A-1ECD-7E1E-C0D2-FEC6BF3A3983}"/>
              </a:ext>
            </a:extLst>
          </p:cNvPr>
          <p:cNvSpPr/>
          <p:nvPr/>
        </p:nvSpPr>
        <p:spPr>
          <a:xfrm>
            <a:off x="1207699" y="646980"/>
            <a:ext cx="7470476" cy="1248321"/>
          </a:xfrm>
          <a:prstGeom prst="roundRect">
            <a:avLst/>
          </a:prstGeom>
          <a:solidFill>
            <a:srgbClr val="0070C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How to Treat Those Disfellowshipped</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Does it Apply to Family?</a:t>
            </a:r>
          </a:p>
        </p:txBody>
      </p:sp>
    </p:spTree>
    <p:extLst>
      <p:ext uri="{BB962C8B-B14F-4D97-AF65-F5344CB8AC3E}">
        <p14:creationId xmlns:p14="http://schemas.microsoft.com/office/powerpoint/2010/main" val="22012793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rot="16200000">
            <a:off x="-2446301" y="3158412"/>
            <a:ext cx="6858003" cy="541174"/>
          </a:xfrm>
          <a:prstGeom prst="rect">
            <a:avLst/>
          </a:prstGeom>
          <a:noFill/>
        </p:spPr>
        <p:txBody>
          <a:bodyPr wrap="square" rtlCol="0">
            <a:spAutoFit/>
          </a:bodyPr>
          <a:lstStyle/>
          <a:p>
            <a:pPr marL="857250" marR="0" lvl="0" indent="-857250" algn="ctr" defTabSz="457200" rtl="0" eaLnBrk="1" fontAlgn="auto" latinLnBrk="0" hangingPunct="1">
              <a:lnSpc>
                <a:spcPts val="3500"/>
              </a:lnSpc>
              <a:spcBef>
                <a:spcPts val="0"/>
              </a:spcBef>
              <a:spcAft>
                <a:spcPts val="0"/>
              </a:spcAft>
              <a:buClrTx/>
              <a:buSzTx/>
              <a:buFont typeface="+mj-lt"/>
              <a:buAutoNum type="romanUcPeriod" startAt="3"/>
              <a:tabLst/>
              <a:defRPr/>
            </a:pPr>
            <a:r>
              <a:rPr kumimoji="0" lang="en-US" sz="36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How Do I Deal With One Who…</a:t>
            </a:r>
          </a:p>
        </p:txBody>
      </p:sp>
      <p:sp>
        <p:nvSpPr>
          <p:cNvPr id="4" name="Rectangle: Rounded Corners 3"/>
          <p:cNvSpPr/>
          <p:nvPr/>
        </p:nvSpPr>
        <p:spPr>
          <a:xfrm>
            <a:off x="1734512" y="212649"/>
            <a:ext cx="7218102" cy="1541722"/>
          </a:xfrm>
          <a:prstGeom prst="roundRect">
            <a:avLst/>
          </a:prstGeom>
          <a:solidFill>
            <a:schemeClr val="accent4">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Narrow" panose="020B0606020202030204" pitchFamily="34" charset="0"/>
                <a:ea typeface="+mn-ea"/>
                <a:cs typeface="+mn-cs"/>
              </a:rPr>
              <a:t>“What about the wayward Christian who was not withdrawn from (though should have been), should we not socialize or personally withdraw from him?”  </a:t>
            </a:r>
            <a:endParaRPr kumimoji="0" lang="en-US" sz="2400" b="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Narrow" panose="020B0606020202030204" pitchFamily="34" charset="0"/>
              <a:ea typeface="+mn-ea"/>
              <a:cs typeface="+mn-cs"/>
            </a:endParaRPr>
          </a:p>
        </p:txBody>
      </p:sp>
      <p:sp>
        <p:nvSpPr>
          <p:cNvPr id="6" name="TextBox 5"/>
          <p:cNvSpPr txBox="1"/>
          <p:nvPr/>
        </p:nvSpPr>
        <p:spPr>
          <a:xfrm>
            <a:off x="1734512" y="1874727"/>
            <a:ext cx="6921795" cy="4031873"/>
          </a:xfrm>
          <a:prstGeom prst="rect">
            <a:avLst/>
          </a:prstGeom>
          <a:noFill/>
        </p:spPr>
        <p:txBody>
          <a:bodyPr wrap="square" rtlCol="0">
            <a:spAutoFit/>
          </a:bodyPr>
          <a:lstStyle/>
          <a:p>
            <a:pPr marL="457200" marR="0" lvl="0" indent="-4572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24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Could come in several scenarios:</a:t>
            </a:r>
          </a:p>
          <a:p>
            <a:pPr marL="457200" marR="0" lvl="0" indent="-457200" algn="l" defTabSz="457200" rtl="0" eaLnBrk="1" fontAlgn="auto" latinLnBrk="0" hangingPunct="1">
              <a:lnSpc>
                <a:spcPct val="100000"/>
              </a:lnSpc>
              <a:spcBef>
                <a:spcPts val="0"/>
              </a:spcBef>
              <a:spcAft>
                <a:spcPts val="0"/>
              </a:spcAft>
              <a:buClrTx/>
              <a:buSzTx/>
              <a:buFont typeface="+mj-lt"/>
              <a:buAutoNum type="arabicPeriod"/>
              <a:tabLst/>
              <a:defRPr/>
            </a:pPr>
            <a:endParaRPr kumimoji="0" lang="en-US" sz="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a:p>
            <a:pPr marL="914400" marR="0" lvl="1" indent="-457200" algn="l" defTabSz="457200" rtl="0" eaLnBrk="1" fontAlgn="auto" latinLnBrk="0" hangingPunct="1">
              <a:lnSpc>
                <a:spcPct val="100000"/>
              </a:lnSpc>
              <a:spcBef>
                <a:spcPts val="0"/>
              </a:spcBef>
              <a:spcAft>
                <a:spcPts val="0"/>
              </a:spcAft>
              <a:buClrTx/>
              <a:buSzTx/>
              <a:buFont typeface="+mj-lt"/>
              <a:buAutoNum type="alphaLcPeriod"/>
              <a:tabLst/>
              <a:defRPr/>
            </a:pPr>
            <a:r>
              <a:rPr kumimoji="0" lang="en-US" sz="2400" b="0" i="1"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One moves away (faithful at time) places membership in a church in another state – then becomes unfaithful (church there does not withdraw) – then they move back to our area. How should we treat him?</a:t>
            </a:r>
          </a:p>
          <a:p>
            <a:pPr marL="914400" marR="0" lvl="1" indent="-457200" algn="l" defTabSz="457200" rtl="0" eaLnBrk="1" fontAlgn="auto" latinLnBrk="0" hangingPunct="1">
              <a:lnSpc>
                <a:spcPct val="100000"/>
              </a:lnSpc>
              <a:spcBef>
                <a:spcPts val="0"/>
              </a:spcBef>
              <a:spcAft>
                <a:spcPts val="0"/>
              </a:spcAft>
              <a:buClrTx/>
              <a:buSzTx/>
              <a:buFont typeface="+mj-lt"/>
              <a:buAutoNum type="alphaLcPeriod"/>
              <a:tabLst/>
              <a:defRPr/>
            </a:pPr>
            <a:endParaRPr kumimoji="0" lang="en-US" sz="800" b="0" i="1"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a:p>
            <a:pPr marL="914400" marR="0" lvl="1" indent="-457200" algn="l" defTabSz="457200" rtl="0" eaLnBrk="1" fontAlgn="auto" latinLnBrk="0" hangingPunct="1">
              <a:lnSpc>
                <a:spcPct val="100000"/>
              </a:lnSpc>
              <a:spcBef>
                <a:spcPts val="0"/>
              </a:spcBef>
              <a:spcAft>
                <a:spcPts val="0"/>
              </a:spcAft>
              <a:buClrTx/>
              <a:buSzTx/>
              <a:buFont typeface="+mj-lt"/>
              <a:buAutoNum type="alphaLcPeriod"/>
              <a:tabLst/>
              <a:defRPr/>
            </a:pPr>
            <a:r>
              <a:rPr kumimoji="0" lang="en-US" sz="2400" b="0" i="1"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Family member or good friend who worships with a church that does not practice discipline – the friend becomes unfaithful (but was not withdrawn from). Can I associate with him?</a:t>
            </a:r>
            <a:endParaRPr kumimoji="0" lang="en-US" sz="2800" b="0" i="1"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Tree>
    <p:extLst>
      <p:ext uri="{BB962C8B-B14F-4D97-AF65-F5344CB8AC3E}">
        <p14:creationId xmlns:p14="http://schemas.microsoft.com/office/powerpoint/2010/main" val="2982870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animEffect transition="in" filter="fade">
                                      <p:cBhvr>
                                        <p:cTn id="14" dur="1000"/>
                                        <p:tgtEl>
                                          <p:spTgt spid="6">
                                            <p:txEl>
                                              <p:pRg st="2" end="2"/>
                                            </p:txEl>
                                          </p:spTgt>
                                        </p:tgtEl>
                                      </p:cBhvr>
                                    </p:animEffect>
                                    <p:anim calcmode="lin" valueType="num">
                                      <p:cBhvr>
                                        <p:cTn id="15"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animEffect transition="in" filter="fade">
                                      <p:cBhvr>
                                        <p:cTn id="21" dur="1000"/>
                                        <p:tgtEl>
                                          <p:spTgt spid="6">
                                            <p:txEl>
                                              <p:pRg st="4" end="4"/>
                                            </p:txEl>
                                          </p:spTgt>
                                        </p:tgtEl>
                                      </p:cBhvr>
                                    </p:animEffect>
                                    <p:anim calcmode="lin" valueType="num">
                                      <p:cBhvr>
                                        <p:cTn id="22"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bldLvl="5"/>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29728" y="77637"/>
            <a:ext cx="7573993" cy="400110"/>
          </a:xfrm>
          <a:prstGeom prst="rect">
            <a:avLst/>
          </a:prstGeom>
          <a:noFill/>
        </p:spPr>
        <p:txBody>
          <a:bodyPr wrap="square" rtlCol="0">
            <a:spAutoFit/>
          </a:bodyPr>
          <a:lstStyle/>
          <a:p>
            <a:r>
              <a:rPr lang="en-US" sz="2000" dirty="0">
                <a:solidFill>
                  <a:srgbClr val="0070C0"/>
                </a:solidFill>
                <a:effectLst>
                  <a:outerShdw blurRad="38100" dist="38100" dir="2700000" algn="tl">
                    <a:srgbClr val="000000">
                      <a:alpha val="43137"/>
                    </a:srgbClr>
                  </a:outerShdw>
                </a:effectLst>
                <a:latin typeface="Comic Sans MS" panose="030F0702030302020204" pitchFamily="66" charset="0"/>
              </a:rPr>
              <a:t>Saving the Erring, the Church, Our Families, and Ourselves</a:t>
            </a:r>
          </a:p>
        </p:txBody>
      </p:sp>
      <p:sp>
        <p:nvSpPr>
          <p:cNvPr id="3" name="Rectangle: Rounded Corners 2"/>
          <p:cNvSpPr/>
          <p:nvPr/>
        </p:nvSpPr>
        <p:spPr>
          <a:xfrm>
            <a:off x="1207699" y="646980"/>
            <a:ext cx="7470476" cy="1248321"/>
          </a:xfrm>
          <a:prstGeom prst="roundRect">
            <a:avLst/>
          </a:prstGeom>
          <a:solidFill>
            <a:srgbClr val="0070C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How to Treat Those Disfellowshipped</a:t>
            </a:r>
          </a:p>
        </p:txBody>
      </p:sp>
      <p:sp>
        <p:nvSpPr>
          <p:cNvPr id="5" name="TextBox 4"/>
          <p:cNvSpPr txBox="1"/>
          <p:nvPr/>
        </p:nvSpPr>
        <p:spPr>
          <a:xfrm>
            <a:off x="629729" y="2101611"/>
            <a:ext cx="8337396" cy="3816429"/>
          </a:xfrm>
          <a:prstGeom prst="rect">
            <a:avLst/>
          </a:prstGeom>
          <a:noFill/>
        </p:spPr>
        <p:txBody>
          <a:bodyPr wrap="square" rtlCol="0">
            <a:spAutoFit/>
          </a:bodyPr>
          <a:lstStyle/>
          <a:p>
            <a:pPr marL="285750" indent="-285750">
              <a:buFont typeface="Arial" panose="020B0604020202020204" pitchFamily="34" charset="0"/>
              <a:buChar char="•"/>
            </a:pPr>
            <a:r>
              <a:rPr lang="en-US" sz="2800" dirty="0">
                <a:latin typeface="Arial Narrow" panose="020B0606020202030204" pitchFamily="34" charset="0"/>
              </a:rPr>
              <a:t>Two extremes:</a:t>
            </a:r>
          </a:p>
          <a:p>
            <a:pPr marL="914400" lvl="1" indent="-457200">
              <a:buFont typeface="Wingdings" panose="05000000000000000000" pitchFamily="2" charset="2"/>
              <a:buChar char="ü"/>
            </a:pPr>
            <a:r>
              <a:rPr lang="en-US" sz="2400" dirty="0">
                <a:latin typeface="Arial Narrow" panose="020B0606020202030204" pitchFamily="34" charset="0"/>
              </a:rPr>
              <a:t>Treat them like nothing is wrong – same as before</a:t>
            </a:r>
          </a:p>
          <a:p>
            <a:pPr marL="914400" lvl="1" indent="-457200">
              <a:buFont typeface="Wingdings" panose="05000000000000000000" pitchFamily="2" charset="2"/>
              <a:buChar char="ü"/>
            </a:pPr>
            <a:r>
              <a:rPr lang="en-US" sz="2400" dirty="0">
                <a:latin typeface="Arial Narrow" panose="020B0606020202030204" pitchFamily="34" charset="0"/>
              </a:rPr>
              <a:t>Treat them like have some disease – completely avoid and ignore</a:t>
            </a:r>
          </a:p>
          <a:p>
            <a:pPr marL="914400" lvl="1" indent="-457200">
              <a:buFont typeface="Wingdings" panose="05000000000000000000" pitchFamily="2" charset="2"/>
              <a:buChar char="ü"/>
            </a:pPr>
            <a:endParaRPr lang="en-US" sz="1000" dirty="0">
              <a:latin typeface="Arial Narrow" panose="020B0606020202030204" pitchFamily="34" charset="0"/>
            </a:endParaRPr>
          </a:p>
          <a:p>
            <a:pPr marL="457200" indent="-457200">
              <a:buFont typeface="Arial" panose="020B0604020202020204" pitchFamily="34" charset="0"/>
              <a:buChar char="•"/>
            </a:pPr>
            <a:r>
              <a:rPr lang="en-US" sz="2800" dirty="0">
                <a:latin typeface="Arial Narrow" panose="020B0606020202030204" pitchFamily="34" charset="0"/>
              </a:rPr>
              <a:t> When discipline fails – often because members disregard Bible instructions on how to treat those disciplined</a:t>
            </a:r>
          </a:p>
          <a:p>
            <a:pPr marL="457200" indent="-457200">
              <a:buFont typeface="Arial" panose="020B0604020202020204" pitchFamily="34" charset="0"/>
              <a:buChar char="•"/>
            </a:pPr>
            <a:endParaRPr lang="en-US" sz="1000" dirty="0">
              <a:latin typeface="Arial Narrow" panose="020B0606020202030204" pitchFamily="34" charset="0"/>
            </a:endParaRPr>
          </a:p>
          <a:p>
            <a:pPr marL="457200" indent="-457200">
              <a:buFont typeface="Arial" panose="020B0604020202020204" pitchFamily="34" charset="0"/>
              <a:buChar char="•"/>
            </a:pPr>
            <a:r>
              <a:rPr lang="en-US" sz="2800" dirty="0">
                <a:latin typeface="Arial Narrow" panose="020B0606020202030204" pitchFamily="34" charset="0"/>
              </a:rPr>
              <a:t>How the erring are treated </a:t>
            </a:r>
            <a:r>
              <a:rPr lang="en-US" sz="2800" i="1" dirty="0">
                <a:latin typeface="Arial Narrow" panose="020B0606020202030204" pitchFamily="34" charset="0"/>
              </a:rPr>
              <a:t>after</a:t>
            </a:r>
            <a:r>
              <a:rPr lang="en-US" sz="2800" dirty="0">
                <a:latin typeface="Arial Narrow" panose="020B0606020202030204" pitchFamily="34" charset="0"/>
              </a:rPr>
              <a:t> withdrawal – can make a world of difference in whether they come back!</a:t>
            </a:r>
          </a:p>
          <a:p>
            <a:pPr marL="914400" lvl="1" indent="-457200">
              <a:buFont typeface="Wingdings" panose="05000000000000000000" pitchFamily="2" charset="2"/>
              <a:buChar char="ü"/>
            </a:pPr>
            <a:endParaRPr lang="en-US" sz="1000" dirty="0">
              <a:latin typeface="Arial Narrow" panose="020B0606020202030204" pitchFamily="34" charset="0"/>
            </a:endParaRPr>
          </a:p>
        </p:txBody>
      </p:sp>
    </p:spTree>
    <p:extLst>
      <p:ext uri="{BB962C8B-B14F-4D97-AF65-F5344CB8AC3E}">
        <p14:creationId xmlns:p14="http://schemas.microsoft.com/office/powerpoint/2010/main" val="18141395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1000"/>
                                        <p:tgtEl>
                                          <p:spTgt spid="5">
                                            <p:txEl>
                                              <p:pRg st="1" end="1"/>
                                            </p:txEl>
                                          </p:spTgt>
                                        </p:tgtEl>
                                      </p:cBhvr>
                                    </p:animEffect>
                                    <p:anim calcmode="lin" valueType="num">
                                      <p:cBhvr>
                                        <p:cTn id="13"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1000"/>
                                        <p:tgtEl>
                                          <p:spTgt spid="5">
                                            <p:txEl>
                                              <p:pRg st="2" end="2"/>
                                            </p:txEl>
                                          </p:spTgt>
                                        </p:tgtEl>
                                      </p:cBhvr>
                                    </p:animEffect>
                                    <p:anim calcmode="lin" valueType="num">
                                      <p:cBhvr>
                                        <p:cTn id="18"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5">
                                            <p:txEl>
                                              <p:pRg st="4" end="4"/>
                                            </p:txEl>
                                          </p:spTgt>
                                        </p:tgtEl>
                                        <p:attrNameLst>
                                          <p:attrName>style.visibility</p:attrName>
                                        </p:attrNameLst>
                                      </p:cBhvr>
                                      <p:to>
                                        <p:strVal val="visible"/>
                                      </p:to>
                                    </p:set>
                                    <p:animEffect transition="in" filter="fade">
                                      <p:cBhvr>
                                        <p:cTn id="24" dur="1000"/>
                                        <p:tgtEl>
                                          <p:spTgt spid="5">
                                            <p:txEl>
                                              <p:pRg st="4" end="4"/>
                                            </p:txEl>
                                          </p:spTgt>
                                        </p:tgtEl>
                                      </p:cBhvr>
                                    </p:animEffect>
                                    <p:anim calcmode="lin" valueType="num">
                                      <p:cBhvr>
                                        <p:cTn id="25"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animEffect transition="in" filter="fade">
                                      <p:cBhvr>
                                        <p:cTn id="31" dur="1000"/>
                                        <p:tgtEl>
                                          <p:spTgt spid="5">
                                            <p:txEl>
                                              <p:pRg st="6" end="6"/>
                                            </p:txEl>
                                          </p:spTgt>
                                        </p:tgtEl>
                                      </p:cBhvr>
                                    </p:animEffect>
                                    <p:anim calcmode="lin" valueType="num">
                                      <p:cBhvr>
                                        <p:cTn id="32"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33"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p:cNvSpPr/>
          <p:nvPr/>
        </p:nvSpPr>
        <p:spPr>
          <a:xfrm>
            <a:off x="1734512" y="212649"/>
            <a:ext cx="7218102" cy="1541722"/>
          </a:xfrm>
          <a:prstGeom prst="roundRect">
            <a:avLst/>
          </a:prstGeom>
          <a:solidFill>
            <a:schemeClr val="accent4">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Narrow" panose="020B0606020202030204" pitchFamily="34" charset="0"/>
                <a:ea typeface="+mn-ea"/>
                <a:cs typeface="+mn-cs"/>
              </a:rPr>
              <a:t>“What about the wayward Christian who was not withdrawn from (though should have been), should we not socialize or personally withdraw from him?”  </a:t>
            </a:r>
            <a:endParaRPr kumimoji="0" lang="en-US" sz="2400" b="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Narrow" panose="020B0606020202030204" pitchFamily="34" charset="0"/>
              <a:ea typeface="+mn-ea"/>
              <a:cs typeface="+mn-cs"/>
            </a:endParaRPr>
          </a:p>
        </p:txBody>
      </p:sp>
      <p:sp>
        <p:nvSpPr>
          <p:cNvPr id="6" name="TextBox 5"/>
          <p:cNvSpPr txBox="1"/>
          <p:nvPr/>
        </p:nvSpPr>
        <p:spPr>
          <a:xfrm>
            <a:off x="1734512" y="1874727"/>
            <a:ext cx="6921795" cy="3877985"/>
          </a:xfrm>
          <a:prstGeom prst="rect">
            <a:avLst/>
          </a:prstGeom>
          <a:noFill/>
        </p:spPr>
        <p:txBody>
          <a:bodyPr wrap="square" rtlCol="0">
            <a:spAutoFit/>
          </a:bodyPr>
          <a:lstStyle/>
          <a:p>
            <a:pPr marL="457200" marR="0" lvl="0" indent="-4572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24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Could come in several scenarios:</a:t>
            </a:r>
          </a:p>
          <a:p>
            <a:pPr marL="914400" marR="0" lvl="1" indent="-457200" algn="l" defTabSz="457200" rtl="0" eaLnBrk="1" fontAlgn="auto" latinLnBrk="0" hangingPunct="1">
              <a:lnSpc>
                <a:spcPct val="100000"/>
              </a:lnSpc>
              <a:spcBef>
                <a:spcPts val="0"/>
              </a:spcBef>
              <a:spcAft>
                <a:spcPts val="0"/>
              </a:spcAft>
              <a:buClrTx/>
              <a:buSzTx/>
              <a:buFont typeface="+mj-lt"/>
              <a:buAutoNum type="alphaLcPeriod"/>
              <a:tabLst/>
              <a:defRPr/>
            </a:pPr>
            <a:endParaRPr kumimoji="0" lang="en-US" sz="10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a:p>
            <a:pPr marL="457200" marR="0" lvl="0" indent="-4572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24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There is a principle of how to treat the erring to win him back to the Lord (1 Cor. 5; 2 Thess. 3)</a:t>
            </a:r>
          </a:p>
          <a:p>
            <a:pPr marL="914400" marR="0" lvl="1" indent="-457200" algn="l" defTabSz="457200" rtl="0" eaLnBrk="1" fontAlgn="auto" latinLnBrk="0" hangingPunct="1">
              <a:lnSpc>
                <a:spcPct val="100000"/>
              </a:lnSpc>
              <a:spcBef>
                <a:spcPts val="0"/>
              </a:spcBef>
              <a:spcAft>
                <a:spcPts val="0"/>
              </a:spcAft>
              <a:buClrTx/>
              <a:buSzTx/>
              <a:buFont typeface="+mj-lt"/>
              <a:buAutoNum type="alphaLcPeriod"/>
              <a:tabLst/>
              <a:defRPr/>
            </a:pPr>
            <a:r>
              <a:rPr kumimoji="0" lang="en-US" sz="2400" b="0" i="1"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Not saying the church can now withdraw</a:t>
            </a:r>
          </a:p>
          <a:p>
            <a:pPr marL="914400" marR="0" lvl="1" indent="-457200" algn="l" defTabSz="457200" rtl="0" eaLnBrk="1" fontAlgn="auto" latinLnBrk="0" hangingPunct="1">
              <a:lnSpc>
                <a:spcPct val="100000"/>
              </a:lnSpc>
              <a:spcBef>
                <a:spcPts val="0"/>
              </a:spcBef>
              <a:spcAft>
                <a:spcPts val="0"/>
              </a:spcAft>
              <a:buClrTx/>
              <a:buSzTx/>
              <a:buFont typeface="+mj-lt"/>
              <a:buAutoNum type="alphaLcPeriod"/>
              <a:tabLst/>
              <a:defRPr/>
            </a:pPr>
            <a:r>
              <a:rPr kumimoji="0" lang="en-US" sz="2400" b="0" i="1"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Are saying – as an individual I can practice not keeping company with the wayward</a:t>
            </a:r>
          </a:p>
          <a:p>
            <a:pPr marL="457200" marR="0" lvl="0" indent="-457200" algn="l" defTabSz="457200" rtl="0" eaLnBrk="1" fontAlgn="auto" latinLnBrk="0" hangingPunct="1">
              <a:lnSpc>
                <a:spcPct val="100000"/>
              </a:lnSpc>
              <a:spcBef>
                <a:spcPts val="0"/>
              </a:spcBef>
              <a:spcAft>
                <a:spcPts val="0"/>
              </a:spcAft>
              <a:buClrTx/>
              <a:buSzTx/>
              <a:buFont typeface="+mj-lt"/>
              <a:buAutoNum type="arabicPeriod"/>
              <a:tabLst/>
              <a:defRPr/>
            </a:pPr>
            <a:endParaRPr kumimoji="0" lang="en-US" sz="10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a:p>
            <a:pPr marL="457200" marR="0" lvl="0" indent="-4572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24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To do otherwise, seems to work against efforts to reach the erring one</a:t>
            </a:r>
          </a:p>
          <a:p>
            <a:pPr marL="457200" marR="0" lvl="0" indent="-457200" algn="l" defTabSz="457200" rtl="0" eaLnBrk="1" fontAlgn="auto" latinLnBrk="0" hangingPunct="1">
              <a:lnSpc>
                <a:spcPct val="100000"/>
              </a:lnSpc>
              <a:spcBef>
                <a:spcPts val="0"/>
              </a:spcBef>
              <a:spcAft>
                <a:spcPts val="0"/>
              </a:spcAft>
              <a:buClrTx/>
              <a:buSzTx/>
              <a:buFont typeface="+mj-lt"/>
              <a:buAutoNum type="arabicPeriod"/>
              <a:tabLst/>
              <a:defRPr/>
            </a:pPr>
            <a:endParaRPr kumimoji="0" lang="en-US" sz="10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a:p>
            <a:pPr marL="457200" marR="0" lvl="0" indent="-4572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24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To think socializing will help win them – contradicts text!</a:t>
            </a:r>
          </a:p>
        </p:txBody>
      </p:sp>
      <p:sp>
        <p:nvSpPr>
          <p:cNvPr id="2" name="TextBox 1">
            <a:extLst>
              <a:ext uri="{FF2B5EF4-FFF2-40B4-BE49-F238E27FC236}">
                <a16:creationId xmlns:a16="http://schemas.microsoft.com/office/drawing/2014/main" id="{19C6D99E-3F93-EB68-4B11-CAE37864E3C8}"/>
              </a:ext>
            </a:extLst>
          </p:cNvPr>
          <p:cNvSpPr txBox="1"/>
          <p:nvPr/>
        </p:nvSpPr>
        <p:spPr>
          <a:xfrm rot="16200000">
            <a:off x="-2446301" y="3158412"/>
            <a:ext cx="6858003" cy="541174"/>
          </a:xfrm>
          <a:prstGeom prst="rect">
            <a:avLst/>
          </a:prstGeom>
          <a:noFill/>
        </p:spPr>
        <p:txBody>
          <a:bodyPr wrap="square" rtlCol="0">
            <a:spAutoFit/>
          </a:bodyPr>
          <a:lstStyle/>
          <a:p>
            <a:pPr marL="857250" marR="0" lvl="0" indent="-857250" algn="ctr" defTabSz="457200" rtl="0" eaLnBrk="1" fontAlgn="auto" latinLnBrk="0" hangingPunct="1">
              <a:lnSpc>
                <a:spcPts val="3500"/>
              </a:lnSpc>
              <a:spcBef>
                <a:spcPts val="0"/>
              </a:spcBef>
              <a:spcAft>
                <a:spcPts val="0"/>
              </a:spcAft>
              <a:buClrTx/>
              <a:buSzTx/>
              <a:buFont typeface="+mj-lt"/>
              <a:buAutoNum type="romanUcPeriod" startAt="3"/>
              <a:tabLst/>
              <a:defRPr/>
            </a:pPr>
            <a:r>
              <a:rPr kumimoji="0" lang="en-US" sz="36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How Do I Deal With One Who…</a:t>
            </a:r>
          </a:p>
        </p:txBody>
      </p:sp>
    </p:spTree>
    <p:extLst>
      <p:ext uri="{BB962C8B-B14F-4D97-AF65-F5344CB8AC3E}">
        <p14:creationId xmlns:p14="http://schemas.microsoft.com/office/powerpoint/2010/main" val="40823796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animEffect transition="in" filter="fade">
                                      <p:cBhvr>
                                        <p:cTn id="7" dur="1000"/>
                                        <p:tgtEl>
                                          <p:spTgt spid="6">
                                            <p:txEl>
                                              <p:pRg st="3" end="3"/>
                                            </p:txEl>
                                          </p:spTgt>
                                        </p:tgtEl>
                                      </p:cBhvr>
                                    </p:animEffect>
                                    <p:anim calcmode="lin" valueType="num">
                                      <p:cBhvr>
                                        <p:cTn id="8"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xEl>
                                              <p:pRg st="4" end="4"/>
                                            </p:txEl>
                                          </p:spTgt>
                                        </p:tgtEl>
                                        <p:attrNameLst>
                                          <p:attrName>style.visibility</p:attrName>
                                        </p:attrNameLst>
                                      </p:cBhvr>
                                      <p:to>
                                        <p:strVal val="visible"/>
                                      </p:to>
                                    </p:set>
                                    <p:animEffect transition="in" filter="fade">
                                      <p:cBhvr>
                                        <p:cTn id="14" dur="1000"/>
                                        <p:tgtEl>
                                          <p:spTgt spid="6">
                                            <p:txEl>
                                              <p:pRg st="4" end="4"/>
                                            </p:txEl>
                                          </p:spTgt>
                                        </p:tgtEl>
                                      </p:cBhvr>
                                    </p:animEffect>
                                    <p:anim calcmode="lin" valueType="num">
                                      <p:cBhvr>
                                        <p:cTn id="15"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xEl>
                                              <p:pRg st="6" end="6"/>
                                            </p:txEl>
                                          </p:spTgt>
                                        </p:tgtEl>
                                        <p:attrNameLst>
                                          <p:attrName>style.visibility</p:attrName>
                                        </p:attrNameLst>
                                      </p:cBhvr>
                                      <p:to>
                                        <p:strVal val="visible"/>
                                      </p:to>
                                    </p:set>
                                    <p:animEffect transition="in" filter="fade">
                                      <p:cBhvr>
                                        <p:cTn id="21" dur="1000"/>
                                        <p:tgtEl>
                                          <p:spTgt spid="6">
                                            <p:txEl>
                                              <p:pRg st="6" end="6"/>
                                            </p:txEl>
                                          </p:spTgt>
                                        </p:tgtEl>
                                      </p:cBhvr>
                                    </p:animEffect>
                                    <p:anim calcmode="lin" valueType="num">
                                      <p:cBhvr>
                                        <p:cTn id="22"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xEl>
                                              <p:pRg st="8" end="8"/>
                                            </p:txEl>
                                          </p:spTgt>
                                        </p:tgtEl>
                                        <p:attrNameLst>
                                          <p:attrName>style.visibility</p:attrName>
                                        </p:attrNameLst>
                                      </p:cBhvr>
                                      <p:to>
                                        <p:strVal val="visible"/>
                                      </p:to>
                                    </p:set>
                                    <p:animEffect transition="in" filter="fade">
                                      <p:cBhvr>
                                        <p:cTn id="28" dur="1000"/>
                                        <p:tgtEl>
                                          <p:spTgt spid="6">
                                            <p:txEl>
                                              <p:pRg st="8" end="8"/>
                                            </p:txEl>
                                          </p:spTgt>
                                        </p:tgtEl>
                                      </p:cBhvr>
                                    </p:animEffect>
                                    <p:anim calcmode="lin" valueType="num">
                                      <p:cBhvr>
                                        <p:cTn id="29" dur="1000" fill="hold"/>
                                        <p:tgtEl>
                                          <p:spTgt spid="6">
                                            <p:txEl>
                                              <p:pRg st="8" end="8"/>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bldLvl="5"/>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29728" y="77637"/>
            <a:ext cx="7573993"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70C0"/>
                </a:solidFill>
                <a:effectLst>
                  <a:outerShdw blurRad="38100" dist="38100" dir="2700000" algn="tl">
                    <a:srgbClr val="000000">
                      <a:alpha val="43137"/>
                    </a:srgbClr>
                  </a:outerShdw>
                </a:effectLst>
                <a:uLnTx/>
                <a:uFillTx/>
                <a:latin typeface="Comic Sans MS" panose="030F0702030302020204" pitchFamily="66" charset="0"/>
              </a:rPr>
              <a:t>Saving the Erring, the Church, Our Families, and Ourselves</a:t>
            </a:r>
          </a:p>
        </p:txBody>
      </p:sp>
      <p:sp>
        <p:nvSpPr>
          <p:cNvPr id="4" name="TextBox 3"/>
          <p:cNvSpPr txBox="1"/>
          <p:nvPr/>
        </p:nvSpPr>
        <p:spPr>
          <a:xfrm>
            <a:off x="917880" y="2271977"/>
            <a:ext cx="8050113" cy="3170099"/>
          </a:xfrm>
          <a:prstGeom prst="rect">
            <a:avLst/>
          </a:prstGeom>
          <a:noFill/>
        </p:spPr>
        <p:txBody>
          <a:bodyPr wrap="square" rtlCol="0">
            <a:spAutoFit/>
          </a:bodyPr>
          <a:lstStyle/>
          <a:p>
            <a:pPr marL="571500" marR="0" lvl="0" indent="-571500" algn="l" defTabSz="457200" rtl="0" eaLnBrk="1" fontAlgn="auto" latinLnBrk="0" hangingPunct="1">
              <a:lnSpc>
                <a:spcPct val="100000"/>
              </a:lnSpc>
              <a:spcBef>
                <a:spcPts val="0"/>
              </a:spcBef>
              <a:spcAft>
                <a:spcPts val="0"/>
              </a:spcAft>
              <a:buClrTx/>
              <a:buSzTx/>
              <a:buFont typeface="+mj-lt"/>
              <a:buAutoNum type="romanUcPeriod"/>
              <a:tabLst/>
              <a:defRPr/>
            </a:pPr>
            <a:r>
              <a:rPr kumimoji="0" lang="en-US" sz="4000" b="0" i="0" u="none" strike="noStrike" kern="1200" cap="none" spc="0" normalizeH="0" baseline="0" noProof="0" dirty="0">
                <a:ln>
                  <a:noFill/>
                </a:ln>
                <a:uLnTx/>
                <a:uFillTx/>
                <a:latin typeface="Arial Narrow" panose="020B0606020202030204" pitchFamily="34" charset="0"/>
                <a:ea typeface="+mn-ea"/>
                <a:cs typeface="+mn-cs"/>
              </a:rPr>
              <a:t>How Should We Treat the Disorderly?</a:t>
            </a:r>
          </a:p>
          <a:p>
            <a:pPr marL="571500" marR="0" lvl="0" indent="-571500" algn="l" defTabSz="457200" rtl="0" eaLnBrk="1" fontAlgn="auto" latinLnBrk="0" hangingPunct="1">
              <a:lnSpc>
                <a:spcPct val="100000"/>
              </a:lnSpc>
              <a:spcBef>
                <a:spcPts val="0"/>
              </a:spcBef>
              <a:spcAft>
                <a:spcPts val="0"/>
              </a:spcAft>
              <a:buClrTx/>
              <a:buSzTx/>
              <a:buFont typeface="+mj-lt"/>
              <a:buAutoNum type="romanUcPeriod"/>
              <a:tabLst/>
              <a:defRPr/>
            </a:pPr>
            <a:endParaRPr kumimoji="0" lang="en-US" sz="2000" b="0" i="0" u="none" strike="noStrike" kern="1200" cap="none" spc="0" normalizeH="0" baseline="0" noProof="0" dirty="0">
              <a:ln>
                <a:noFill/>
              </a:ln>
              <a:uLnTx/>
              <a:uFillTx/>
              <a:latin typeface="Arial Narrow" panose="020B0606020202030204" pitchFamily="34" charset="0"/>
              <a:ea typeface="+mn-ea"/>
              <a:cs typeface="+mn-cs"/>
            </a:endParaRPr>
          </a:p>
          <a:p>
            <a:pPr marL="571500" marR="0" lvl="0" indent="-571500" algn="l" defTabSz="457200" rtl="0" eaLnBrk="1" fontAlgn="auto" latinLnBrk="0" hangingPunct="1">
              <a:lnSpc>
                <a:spcPct val="100000"/>
              </a:lnSpc>
              <a:spcBef>
                <a:spcPts val="0"/>
              </a:spcBef>
              <a:spcAft>
                <a:spcPts val="0"/>
              </a:spcAft>
              <a:buClrTx/>
              <a:buSzTx/>
              <a:buFont typeface="+mj-lt"/>
              <a:buAutoNum type="romanUcPeriod"/>
              <a:tabLst/>
              <a:defRPr/>
            </a:pPr>
            <a:r>
              <a:rPr kumimoji="0" lang="en-US" sz="4000" b="0" i="0" u="none" strike="noStrike" kern="1200" cap="none" spc="0" normalizeH="0" baseline="0" noProof="0" dirty="0">
                <a:ln>
                  <a:noFill/>
                </a:ln>
                <a:uLnTx/>
                <a:uFillTx/>
                <a:latin typeface="Arial Narrow" panose="020B0606020202030204" pitchFamily="34" charset="0"/>
                <a:ea typeface="+mn-ea"/>
                <a:cs typeface="+mn-cs"/>
              </a:rPr>
              <a:t>Does It Apply to Family?</a:t>
            </a:r>
          </a:p>
          <a:p>
            <a:pPr marL="571500" marR="0" lvl="0" indent="-571500" algn="l" defTabSz="457200" rtl="0" eaLnBrk="1" fontAlgn="auto" latinLnBrk="0" hangingPunct="1">
              <a:lnSpc>
                <a:spcPct val="100000"/>
              </a:lnSpc>
              <a:spcBef>
                <a:spcPts val="0"/>
              </a:spcBef>
              <a:spcAft>
                <a:spcPts val="0"/>
              </a:spcAft>
              <a:buClrTx/>
              <a:buSzTx/>
              <a:buFont typeface="+mj-lt"/>
              <a:buAutoNum type="romanUcPeriod"/>
              <a:tabLst/>
              <a:defRPr/>
            </a:pPr>
            <a:endParaRPr kumimoji="0" lang="en-US" sz="2000" b="0" i="0" u="none" strike="noStrike" kern="1200" cap="none" spc="0" normalizeH="0" baseline="0" noProof="0" dirty="0">
              <a:ln>
                <a:noFill/>
              </a:ln>
              <a:uLnTx/>
              <a:uFillTx/>
              <a:latin typeface="Arial Narrow" panose="020B0606020202030204" pitchFamily="34" charset="0"/>
              <a:ea typeface="+mn-ea"/>
              <a:cs typeface="+mn-cs"/>
            </a:endParaRPr>
          </a:p>
          <a:p>
            <a:pPr marL="571500" marR="0" lvl="0" indent="-571500" algn="l" defTabSz="457200" rtl="0" eaLnBrk="1" fontAlgn="auto" latinLnBrk="0" hangingPunct="1">
              <a:lnSpc>
                <a:spcPct val="100000"/>
              </a:lnSpc>
              <a:spcBef>
                <a:spcPts val="0"/>
              </a:spcBef>
              <a:spcAft>
                <a:spcPts val="0"/>
              </a:spcAft>
              <a:buClrTx/>
              <a:buSzTx/>
              <a:buFont typeface="+mj-lt"/>
              <a:buAutoNum type="romanUcPeriod"/>
              <a:tabLst/>
              <a:defRPr/>
            </a:pPr>
            <a:r>
              <a:rPr kumimoji="0" lang="en-US" sz="4000" b="0" i="0" u="none" strike="noStrike" kern="1200" cap="none" spc="0" normalizeH="0" baseline="0" noProof="0" dirty="0">
                <a:ln>
                  <a:noFill/>
                </a:ln>
                <a:uLnTx/>
                <a:uFillTx/>
                <a:latin typeface="Arial Narrow" panose="020B0606020202030204" pitchFamily="34" charset="0"/>
                <a:ea typeface="+mn-ea"/>
                <a:cs typeface="+mn-cs"/>
              </a:rPr>
              <a:t>How Do I Deal With One Who Should Have Been Disciplined?</a:t>
            </a:r>
          </a:p>
        </p:txBody>
      </p:sp>
      <p:sp>
        <p:nvSpPr>
          <p:cNvPr id="6" name="Rectangle: Rounded Corners 5">
            <a:extLst>
              <a:ext uri="{FF2B5EF4-FFF2-40B4-BE49-F238E27FC236}">
                <a16:creationId xmlns:a16="http://schemas.microsoft.com/office/drawing/2014/main" id="{F10F133A-1ECD-7E1E-C0D2-FEC6BF3A3983}"/>
              </a:ext>
            </a:extLst>
          </p:cNvPr>
          <p:cNvSpPr/>
          <p:nvPr/>
        </p:nvSpPr>
        <p:spPr>
          <a:xfrm>
            <a:off x="1207699" y="646980"/>
            <a:ext cx="7470476" cy="1248321"/>
          </a:xfrm>
          <a:prstGeom prst="roundRect">
            <a:avLst/>
          </a:prstGeom>
          <a:solidFill>
            <a:srgbClr val="0070C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How to Treat Those Disfellowshipped</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Does it Apply to Family?</a:t>
            </a:r>
          </a:p>
        </p:txBody>
      </p:sp>
    </p:spTree>
    <p:extLst>
      <p:ext uri="{BB962C8B-B14F-4D97-AF65-F5344CB8AC3E}">
        <p14:creationId xmlns:p14="http://schemas.microsoft.com/office/powerpoint/2010/main" val="6830270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52003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p:cNvSpPr/>
          <p:nvPr/>
        </p:nvSpPr>
        <p:spPr>
          <a:xfrm>
            <a:off x="1207699" y="646980"/>
            <a:ext cx="7470476" cy="1157597"/>
          </a:xfrm>
          <a:prstGeom prst="roundRect">
            <a:avLst/>
          </a:prstGeom>
          <a:solidFill>
            <a:srgbClr val="0070C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Does it Apply to Family?</a:t>
            </a:r>
          </a:p>
        </p:txBody>
      </p:sp>
      <p:sp>
        <p:nvSpPr>
          <p:cNvPr id="5" name="TextBox 4"/>
          <p:cNvSpPr txBox="1"/>
          <p:nvPr/>
        </p:nvSpPr>
        <p:spPr>
          <a:xfrm>
            <a:off x="864248" y="1973810"/>
            <a:ext cx="8048375" cy="3970318"/>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Withdrawal from the disorderly is never pleasant</a:t>
            </a:r>
          </a:p>
          <a:p>
            <a:pPr marL="800100" marR="0" lvl="1" indent="-342900" algn="l"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2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It </a:t>
            </a:r>
            <a:r>
              <a:rPr kumimoji="0" lang="en-US" sz="2200" b="0" i="1"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should</a:t>
            </a:r>
            <a:r>
              <a:rPr kumimoji="0" lang="en-US" sz="2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 be a time of sadness (1 Cor. 5:1-2)</a:t>
            </a:r>
          </a:p>
          <a:p>
            <a:pPr marL="800100" marR="0" lvl="1" indent="-342900" algn="l"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2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Especially true if it is someone in your family</a:t>
            </a:r>
          </a:p>
          <a:p>
            <a:pPr marL="800100" marR="0" lvl="1" indent="-342900" algn="l"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US" sz="16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Do the requirements of the text still apply even though it is family?</a:t>
            </a:r>
          </a:p>
          <a:p>
            <a:pPr marL="800100" marR="0" lvl="1" indent="-342900" algn="l"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2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What if it is a brother, sister, son, or daughter?</a:t>
            </a:r>
          </a:p>
          <a:p>
            <a:pPr marL="800100" marR="0" lvl="1" indent="-342900" algn="l"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2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Can you still continue with family activities?</a:t>
            </a:r>
          </a:p>
          <a:p>
            <a:pPr marL="800100" marR="0" lvl="1" indent="-342900" algn="l"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2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Can you associate at family gatherings?</a:t>
            </a:r>
          </a:p>
          <a:p>
            <a:pPr marL="800100" marR="0" lvl="1" indent="-342900" algn="l"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2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Could it be that if families continue association – </a:t>
            </a:r>
            <a:r>
              <a:rPr kumimoji="0" lang="en-US" sz="2200" b="0" i="0" u="sng" strike="noStrike" kern="1200" cap="none" spc="0" normalizeH="0" baseline="0" noProof="0" dirty="0">
                <a:ln>
                  <a:noFill/>
                </a:ln>
                <a:solidFill>
                  <a:prstClr val="black"/>
                </a:solidFill>
                <a:effectLst/>
                <a:uLnTx/>
                <a:uFillTx/>
                <a:latin typeface="Arial Narrow" panose="020B0606020202030204" pitchFamily="34" charset="0"/>
                <a:ea typeface="+mn-ea"/>
                <a:cs typeface="+mn-cs"/>
              </a:rPr>
              <a:t>that</a:t>
            </a:r>
            <a:r>
              <a:rPr kumimoji="0" lang="en-US" sz="2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 is what will actually bring them back?</a:t>
            </a:r>
          </a:p>
        </p:txBody>
      </p:sp>
      <p:sp>
        <p:nvSpPr>
          <p:cNvPr id="4" name="TextBox 3">
            <a:extLst>
              <a:ext uri="{FF2B5EF4-FFF2-40B4-BE49-F238E27FC236}">
                <a16:creationId xmlns:a16="http://schemas.microsoft.com/office/drawing/2014/main" id="{DD3E63E6-AA9A-5D8C-D8FF-7A79ADA7CA4F}"/>
              </a:ext>
            </a:extLst>
          </p:cNvPr>
          <p:cNvSpPr txBox="1"/>
          <p:nvPr/>
        </p:nvSpPr>
        <p:spPr>
          <a:xfrm>
            <a:off x="629728" y="77637"/>
            <a:ext cx="7573993" cy="400110"/>
          </a:xfrm>
          <a:prstGeom prst="rect">
            <a:avLst/>
          </a:prstGeom>
          <a:noFill/>
        </p:spPr>
        <p:txBody>
          <a:bodyPr wrap="square" rtlCol="0">
            <a:spAutoFit/>
          </a:bodyPr>
          <a:lstStyle/>
          <a:p>
            <a:r>
              <a:rPr lang="en-US" sz="2000" dirty="0">
                <a:solidFill>
                  <a:srgbClr val="0070C0"/>
                </a:solidFill>
                <a:effectLst>
                  <a:outerShdw blurRad="38100" dist="38100" dir="2700000" algn="tl">
                    <a:srgbClr val="000000">
                      <a:alpha val="43137"/>
                    </a:srgbClr>
                  </a:outerShdw>
                </a:effectLst>
                <a:latin typeface="Comic Sans MS" panose="030F0702030302020204" pitchFamily="66" charset="0"/>
              </a:rPr>
              <a:t>Saving the Erring, the Church, Our Families, and Ourselves</a:t>
            </a:r>
          </a:p>
        </p:txBody>
      </p:sp>
    </p:spTree>
    <p:extLst>
      <p:ext uri="{BB962C8B-B14F-4D97-AF65-F5344CB8AC3E}">
        <p14:creationId xmlns:p14="http://schemas.microsoft.com/office/powerpoint/2010/main" val="16240668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Effect transition="in" filter="fade">
                                      <p:cBhvr>
                                        <p:cTn id="28" dur="1000"/>
                                        <p:tgtEl>
                                          <p:spTgt spid="5">
                                            <p:txEl>
                                              <p:pRg st="4" end="4"/>
                                            </p:txEl>
                                          </p:spTgt>
                                        </p:tgtEl>
                                      </p:cBhvr>
                                    </p:animEffect>
                                    <p:anim calcmode="lin" valueType="num">
                                      <p:cBhvr>
                                        <p:cTn id="29"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Effect transition="in" filter="fade">
                                      <p:cBhvr>
                                        <p:cTn id="35" dur="1000"/>
                                        <p:tgtEl>
                                          <p:spTgt spid="5">
                                            <p:txEl>
                                              <p:pRg st="5" end="5"/>
                                            </p:txEl>
                                          </p:spTgt>
                                        </p:tgtEl>
                                      </p:cBhvr>
                                    </p:animEffect>
                                    <p:anim calcmode="lin" valueType="num">
                                      <p:cBhvr>
                                        <p:cTn id="36"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fade">
                                      <p:cBhvr>
                                        <p:cTn id="42" dur="1000"/>
                                        <p:tgtEl>
                                          <p:spTgt spid="5">
                                            <p:txEl>
                                              <p:pRg st="6" end="6"/>
                                            </p:txEl>
                                          </p:spTgt>
                                        </p:tgtEl>
                                      </p:cBhvr>
                                    </p:animEffect>
                                    <p:anim calcmode="lin" valueType="num">
                                      <p:cBhvr>
                                        <p:cTn id="43"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5">
                                            <p:txEl>
                                              <p:pRg st="7" end="7"/>
                                            </p:txEl>
                                          </p:spTgt>
                                        </p:tgtEl>
                                        <p:attrNameLst>
                                          <p:attrName>style.visibility</p:attrName>
                                        </p:attrNameLst>
                                      </p:cBhvr>
                                      <p:to>
                                        <p:strVal val="visible"/>
                                      </p:to>
                                    </p:set>
                                    <p:animEffect transition="in" filter="fade">
                                      <p:cBhvr>
                                        <p:cTn id="49" dur="1000"/>
                                        <p:tgtEl>
                                          <p:spTgt spid="5">
                                            <p:txEl>
                                              <p:pRg st="7" end="7"/>
                                            </p:txEl>
                                          </p:spTgt>
                                        </p:tgtEl>
                                      </p:cBhvr>
                                    </p:animEffect>
                                    <p:anim calcmode="lin" valueType="num">
                                      <p:cBhvr>
                                        <p:cTn id="50"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5">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5">
                                            <p:txEl>
                                              <p:pRg st="8" end="8"/>
                                            </p:txEl>
                                          </p:spTgt>
                                        </p:tgtEl>
                                        <p:attrNameLst>
                                          <p:attrName>style.visibility</p:attrName>
                                        </p:attrNameLst>
                                      </p:cBhvr>
                                      <p:to>
                                        <p:strVal val="visible"/>
                                      </p:to>
                                    </p:set>
                                    <p:animEffect transition="in" filter="fade">
                                      <p:cBhvr>
                                        <p:cTn id="56" dur="1000"/>
                                        <p:tgtEl>
                                          <p:spTgt spid="5">
                                            <p:txEl>
                                              <p:pRg st="8" end="8"/>
                                            </p:txEl>
                                          </p:spTgt>
                                        </p:tgtEl>
                                      </p:cBhvr>
                                    </p:animEffect>
                                    <p:anim calcmode="lin" valueType="num">
                                      <p:cBhvr>
                                        <p:cTn id="57" dur="1000" fill="hold"/>
                                        <p:tgtEl>
                                          <p:spTgt spid="5">
                                            <p:txEl>
                                              <p:pRg st="8" end="8"/>
                                            </p:txEl>
                                          </p:spTgt>
                                        </p:tgtEl>
                                        <p:attrNameLst>
                                          <p:attrName>ppt_x</p:attrName>
                                        </p:attrNameLst>
                                      </p:cBhvr>
                                      <p:tavLst>
                                        <p:tav tm="0">
                                          <p:val>
                                            <p:strVal val="#ppt_x"/>
                                          </p:val>
                                        </p:tav>
                                        <p:tav tm="100000">
                                          <p:val>
                                            <p:strVal val="#ppt_x"/>
                                          </p:val>
                                        </p:tav>
                                      </p:tavLst>
                                    </p:anim>
                                    <p:anim calcmode="lin" valueType="num">
                                      <p:cBhvr>
                                        <p:cTn id="58" dur="1000" fill="hold"/>
                                        <p:tgtEl>
                                          <p:spTgt spid="5">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5"/>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29728" y="77637"/>
            <a:ext cx="7573993"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70C0"/>
                </a:solidFill>
                <a:effectLst>
                  <a:outerShdw blurRad="38100" dist="38100" dir="2700000" algn="tl">
                    <a:srgbClr val="000000">
                      <a:alpha val="43137"/>
                    </a:srgbClr>
                  </a:outerShdw>
                </a:effectLst>
                <a:uLnTx/>
                <a:uFillTx/>
                <a:latin typeface="Comic Sans MS" panose="030F0702030302020204" pitchFamily="66" charset="0"/>
                <a:ea typeface="+mn-ea"/>
                <a:cs typeface="+mn-cs"/>
              </a:rPr>
              <a:t>Saving the Erring, the Church, Our Families, and Ourselves</a:t>
            </a:r>
          </a:p>
        </p:txBody>
      </p:sp>
      <p:sp>
        <p:nvSpPr>
          <p:cNvPr id="4" name="TextBox 3"/>
          <p:cNvSpPr txBox="1"/>
          <p:nvPr/>
        </p:nvSpPr>
        <p:spPr>
          <a:xfrm>
            <a:off x="917880" y="2271977"/>
            <a:ext cx="8050113" cy="3170099"/>
          </a:xfrm>
          <a:prstGeom prst="rect">
            <a:avLst/>
          </a:prstGeom>
          <a:noFill/>
        </p:spPr>
        <p:txBody>
          <a:bodyPr wrap="square" rtlCol="0">
            <a:spAutoFit/>
          </a:bodyPr>
          <a:lstStyle/>
          <a:p>
            <a:pPr marL="571500" marR="0" lvl="0" indent="-571500" algn="l" defTabSz="457200" rtl="0" eaLnBrk="1" fontAlgn="auto" latinLnBrk="0" hangingPunct="1">
              <a:lnSpc>
                <a:spcPct val="100000"/>
              </a:lnSpc>
              <a:spcBef>
                <a:spcPts val="0"/>
              </a:spcBef>
              <a:spcAft>
                <a:spcPts val="0"/>
              </a:spcAft>
              <a:buClrTx/>
              <a:buSzTx/>
              <a:buFont typeface="+mj-lt"/>
              <a:buAutoNum type="romanUcPeriod"/>
              <a:tabLst/>
              <a:defRPr/>
            </a:pPr>
            <a:r>
              <a:rPr kumimoji="0" lang="en-US" sz="40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How Should We Treat the Disorderly?</a:t>
            </a:r>
          </a:p>
          <a:p>
            <a:pPr marL="571500" marR="0" lvl="0" indent="-571500" algn="l" defTabSz="457200" rtl="0" eaLnBrk="1" fontAlgn="auto" latinLnBrk="0" hangingPunct="1">
              <a:lnSpc>
                <a:spcPct val="100000"/>
              </a:lnSpc>
              <a:spcBef>
                <a:spcPts val="0"/>
              </a:spcBef>
              <a:spcAft>
                <a:spcPts val="0"/>
              </a:spcAft>
              <a:buClrTx/>
              <a:buSzTx/>
              <a:buFont typeface="+mj-lt"/>
              <a:buAutoNum type="romanUcPeriod"/>
              <a:tabLst/>
              <a:defRPr/>
            </a:pPr>
            <a:endParaRPr kumimoji="0" lang="en-US" sz="20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a:p>
            <a:pPr marL="571500" marR="0" lvl="0" indent="-571500" algn="l" defTabSz="457200" rtl="0" eaLnBrk="1" fontAlgn="auto" latinLnBrk="0" hangingPunct="1">
              <a:lnSpc>
                <a:spcPct val="100000"/>
              </a:lnSpc>
              <a:spcBef>
                <a:spcPts val="0"/>
              </a:spcBef>
              <a:spcAft>
                <a:spcPts val="0"/>
              </a:spcAft>
              <a:buClrTx/>
              <a:buSzTx/>
              <a:buFont typeface="+mj-lt"/>
              <a:buAutoNum type="romanUcPeriod"/>
              <a:tabLst/>
              <a:defRPr/>
            </a:pPr>
            <a:r>
              <a:rPr kumimoji="0" lang="en-US" sz="40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Does It Apply to Family?</a:t>
            </a:r>
          </a:p>
          <a:p>
            <a:pPr marL="571500" marR="0" lvl="0" indent="-571500" algn="l" defTabSz="457200" rtl="0" eaLnBrk="1" fontAlgn="auto" latinLnBrk="0" hangingPunct="1">
              <a:lnSpc>
                <a:spcPct val="100000"/>
              </a:lnSpc>
              <a:spcBef>
                <a:spcPts val="0"/>
              </a:spcBef>
              <a:spcAft>
                <a:spcPts val="0"/>
              </a:spcAft>
              <a:buClrTx/>
              <a:buSzTx/>
              <a:buFont typeface="+mj-lt"/>
              <a:buAutoNum type="romanUcPeriod"/>
              <a:tabLst/>
              <a:defRPr/>
            </a:pPr>
            <a:endParaRPr kumimoji="0" lang="en-US" sz="20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a:p>
            <a:pPr marL="571500" marR="0" lvl="0" indent="-571500" algn="l" defTabSz="457200" rtl="0" eaLnBrk="1" fontAlgn="auto" latinLnBrk="0" hangingPunct="1">
              <a:lnSpc>
                <a:spcPct val="100000"/>
              </a:lnSpc>
              <a:spcBef>
                <a:spcPts val="0"/>
              </a:spcBef>
              <a:spcAft>
                <a:spcPts val="0"/>
              </a:spcAft>
              <a:buClrTx/>
              <a:buSzTx/>
              <a:buFont typeface="+mj-lt"/>
              <a:buAutoNum type="romanUcPeriod"/>
              <a:tabLst/>
              <a:defRPr/>
            </a:pPr>
            <a:r>
              <a:rPr kumimoji="0" lang="en-US" sz="40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How Do I Deal With One Who Should Have Been Disciplined?</a:t>
            </a:r>
          </a:p>
        </p:txBody>
      </p:sp>
      <p:sp>
        <p:nvSpPr>
          <p:cNvPr id="6" name="Rectangle: Rounded Corners 5">
            <a:extLst>
              <a:ext uri="{FF2B5EF4-FFF2-40B4-BE49-F238E27FC236}">
                <a16:creationId xmlns:a16="http://schemas.microsoft.com/office/drawing/2014/main" id="{F10F133A-1ECD-7E1E-C0D2-FEC6BF3A3983}"/>
              </a:ext>
            </a:extLst>
          </p:cNvPr>
          <p:cNvSpPr/>
          <p:nvPr/>
        </p:nvSpPr>
        <p:spPr>
          <a:xfrm>
            <a:off x="1207699" y="646980"/>
            <a:ext cx="7470476" cy="1248321"/>
          </a:xfrm>
          <a:prstGeom prst="roundRect">
            <a:avLst/>
          </a:prstGeom>
          <a:solidFill>
            <a:srgbClr val="0070C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How to Treat Those Disfellowshipped</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Does it Apply to Family?</a:t>
            </a:r>
          </a:p>
        </p:txBody>
      </p:sp>
    </p:spTree>
    <p:extLst>
      <p:ext uri="{BB962C8B-B14F-4D97-AF65-F5344CB8AC3E}">
        <p14:creationId xmlns:p14="http://schemas.microsoft.com/office/powerpoint/2010/main" val="16387579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29728" y="77637"/>
            <a:ext cx="7573993"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70C0"/>
                </a:solidFill>
                <a:effectLst>
                  <a:outerShdw blurRad="38100" dist="38100" dir="2700000" algn="tl">
                    <a:srgbClr val="000000">
                      <a:alpha val="43137"/>
                    </a:srgbClr>
                  </a:outerShdw>
                </a:effectLst>
                <a:uLnTx/>
                <a:uFillTx/>
                <a:latin typeface="Comic Sans MS" panose="030F0702030302020204" pitchFamily="66" charset="0"/>
                <a:ea typeface="+mn-ea"/>
                <a:cs typeface="+mn-cs"/>
              </a:rPr>
              <a:t>Saving the Erring, the Church, Our Families, and Ourselves</a:t>
            </a:r>
          </a:p>
        </p:txBody>
      </p:sp>
      <p:sp>
        <p:nvSpPr>
          <p:cNvPr id="4" name="TextBox 3"/>
          <p:cNvSpPr txBox="1"/>
          <p:nvPr/>
        </p:nvSpPr>
        <p:spPr>
          <a:xfrm>
            <a:off x="917880" y="2271977"/>
            <a:ext cx="8050113" cy="3170099"/>
          </a:xfrm>
          <a:prstGeom prst="rect">
            <a:avLst/>
          </a:prstGeom>
          <a:noFill/>
        </p:spPr>
        <p:txBody>
          <a:bodyPr wrap="square" rtlCol="0">
            <a:spAutoFit/>
          </a:bodyPr>
          <a:lstStyle/>
          <a:p>
            <a:pPr marL="571500" marR="0" lvl="0" indent="-571500" algn="l" defTabSz="457200" rtl="0" eaLnBrk="1" fontAlgn="auto" latinLnBrk="0" hangingPunct="1">
              <a:lnSpc>
                <a:spcPct val="100000"/>
              </a:lnSpc>
              <a:spcBef>
                <a:spcPts val="0"/>
              </a:spcBef>
              <a:spcAft>
                <a:spcPts val="0"/>
              </a:spcAft>
              <a:buClrTx/>
              <a:buSzTx/>
              <a:buFont typeface="+mj-lt"/>
              <a:buAutoNum type="romanUcPeriod"/>
              <a:tabLst/>
              <a:defRPr/>
            </a:pPr>
            <a:r>
              <a:rPr kumimoji="0" lang="en-US" sz="40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How Should We Treat the Disorderly?</a:t>
            </a:r>
          </a:p>
          <a:p>
            <a:pPr marL="571500" marR="0" lvl="0" indent="-571500" algn="l" defTabSz="457200" rtl="0" eaLnBrk="1" fontAlgn="auto" latinLnBrk="0" hangingPunct="1">
              <a:lnSpc>
                <a:spcPct val="100000"/>
              </a:lnSpc>
              <a:spcBef>
                <a:spcPts val="0"/>
              </a:spcBef>
              <a:spcAft>
                <a:spcPts val="0"/>
              </a:spcAft>
              <a:buClrTx/>
              <a:buSzTx/>
              <a:buFont typeface="+mj-lt"/>
              <a:buAutoNum type="romanUcPeriod"/>
              <a:tabLst/>
              <a:defRPr/>
            </a:pPr>
            <a:endParaRPr kumimoji="0" lang="en-US" sz="20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a:p>
            <a:pPr marL="571500" marR="0" lvl="0" indent="-571500" algn="l" defTabSz="457200" rtl="0" eaLnBrk="1" fontAlgn="auto" latinLnBrk="0" hangingPunct="1">
              <a:lnSpc>
                <a:spcPct val="100000"/>
              </a:lnSpc>
              <a:spcBef>
                <a:spcPts val="0"/>
              </a:spcBef>
              <a:spcAft>
                <a:spcPts val="0"/>
              </a:spcAft>
              <a:buClrTx/>
              <a:buSzTx/>
              <a:buFont typeface="+mj-lt"/>
              <a:buAutoNum type="romanUcPeriod"/>
              <a:tabLst/>
              <a:defRPr/>
            </a:pPr>
            <a:r>
              <a:rPr kumimoji="0" lang="en-US" sz="40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Arial Narrow" panose="020B0606020202030204" pitchFamily="34" charset="0"/>
                <a:ea typeface="+mn-ea"/>
                <a:cs typeface="+mn-cs"/>
              </a:rPr>
              <a:t>Does It Apply to Family?</a:t>
            </a:r>
          </a:p>
          <a:p>
            <a:pPr marL="571500" marR="0" lvl="0" indent="-571500" algn="l" defTabSz="457200" rtl="0" eaLnBrk="1" fontAlgn="auto" latinLnBrk="0" hangingPunct="1">
              <a:lnSpc>
                <a:spcPct val="100000"/>
              </a:lnSpc>
              <a:spcBef>
                <a:spcPts val="0"/>
              </a:spcBef>
              <a:spcAft>
                <a:spcPts val="0"/>
              </a:spcAft>
              <a:buClrTx/>
              <a:buSzTx/>
              <a:buFont typeface="+mj-lt"/>
              <a:buAutoNum type="romanUcPeriod"/>
              <a:tabLst/>
              <a:defRPr/>
            </a:pPr>
            <a:endParaRPr kumimoji="0" lang="en-US" sz="20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Arial Narrow" panose="020B0606020202030204" pitchFamily="34" charset="0"/>
              <a:ea typeface="+mn-ea"/>
              <a:cs typeface="+mn-cs"/>
            </a:endParaRPr>
          </a:p>
          <a:p>
            <a:pPr marL="571500" marR="0" lvl="0" indent="-571500" algn="l" defTabSz="457200" rtl="0" eaLnBrk="1" fontAlgn="auto" latinLnBrk="0" hangingPunct="1">
              <a:lnSpc>
                <a:spcPct val="100000"/>
              </a:lnSpc>
              <a:spcBef>
                <a:spcPts val="0"/>
              </a:spcBef>
              <a:spcAft>
                <a:spcPts val="0"/>
              </a:spcAft>
              <a:buClrTx/>
              <a:buSzTx/>
              <a:buFont typeface="+mj-lt"/>
              <a:buAutoNum type="romanUcPeriod"/>
              <a:tabLst/>
              <a:defRPr/>
            </a:pPr>
            <a:r>
              <a:rPr kumimoji="0" lang="en-US" sz="40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Arial Narrow" panose="020B0606020202030204" pitchFamily="34" charset="0"/>
                <a:ea typeface="+mn-ea"/>
                <a:cs typeface="+mn-cs"/>
              </a:rPr>
              <a:t>How Do I Deal With One Who Should Have Been Disciplined?</a:t>
            </a:r>
          </a:p>
        </p:txBody>
      </p:sp>
      <p:sp>
        <p:nvSpPr>
          <p:cNvPr id="6" name="Rectangle: Rounded Corners 5">
            <a:extLst>
              <a:ext uri="{FF2B5EF4-FFF2-40B4-BE49-F238E27FC236}">
                <a16:creationId xmlns:a16="http://schemas.microsoft.com/office/drawing/2014/main" id="{F10F133A-1ECD-7E1E-C0D2-FEC6BF3A3983}"/>
              </a:ext>
            </a:extLst>
          </p:cNvPr>
          <p:cNvSpPr/>
          <p:nvPr/>
        </p:nvSpPr>
        <p:spPr>
          <a:xfrm>
            <a:off x="1207699" y="646980"/>
            <a:ext cx="7470476" cy="1248321"/>
          </a:xfrm>
          <a:prstGeom prst="roundRect">
            <a:avLst/>
          </a:prstGeom>
          <a:solidFill>
            <a:srgbClr val="0070C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How to Treat Those Disfellowshipped</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Does it Apply to Family?</a:t>
            </a:r>
          </a:p>
        </p:txBody>
      </p:sp>
    </p:spTree>
    <p:extLst>
      <p:ext uri="{BB962C8B-B14F-4D97-AF65-F5344CB8AC3E}">
        <p14:creationId xmlns:p14="http://schemas.microsoft.com/office/powerpoint/2010/main" val="34005874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rot="16200000">
            <a:off x="-2574971" y="3039919"/>
            <a:ext cx="6858003" cy="778162"/>
          </a:xfrm>
          <a:prstGeom prst="rect">
            <a:avLst/>
          </a:prstGeom>
          <a:noFill/>
        </p:spPr>
        <p:txBody>
          <a:bodyPr wrap="square" rtlCol="0">
            <a:spAutoFit/>
          </a:bodyPr>
          <a:lstStyle/>
          <a:p>
            <a:pPr marL="571500" marR="0" lvl="0" indent="-571500" algn="ctr" defTabSz="457200" rtl="0" eaLnBrk="1" fontAlgn="auto" latinLnBrk="0" hangingPunct="1">
              <a:lnSpc>
                <a:spcPct val="150000"/>
              </a:lnSpc>
              <a:spcBef>
                <a:spcPts val="0"/>
              </a:spcBef>
              <a:spcAft>
                <a:spcPts val="0"/>
              </a:spcAft>
              <a:buClrTx/>
              <a:buSzTx/>
              <a:buFont typeface="+mj-lt"/>
              <a:buAutoNum type="romanUcPeriod"/>
              <a:tabLst/>
              <a:defRPr/>
            </a:pPr>
            <a:r>
              <a:rPr kumimoji="0" lang="en-US" sz="3400" b="0" i="0" u="none" strike="noStrike" kern="1200" cap="none" spc="0" normalizeH="0" baseline="0" noProof="0" dirty="0">
                <a:ln>
                  <a:noFill/>
                </a:ln>
                <a:solidFill>
                  <a:prstClr val="black"/>
                </a:solidFill>
                <a:effectLst/>
                <a:uLnTx/>
                <a:uFillTx/>
                <a:latin typeface="Arial Narrow" panose="020B0606020202030204" pitchFamily="34" charset="0"/>
              </a:rPr>
              <a:t>How Should We Treat the Disorderly?</a:t>
            </a:r>
            <a:endParaRPr kumimoji="0" lang="en-US" sz="3400" i="0" u="none" strike="noStrike" kern="1200" cap="none" spc="0" normalizeH="0" baseline="0" noProof="0" dirty="0">
              <a:ln>
                <a:noFill/>
              </a:ln>
              <a:effectLst/>
              <a:uLnTx/>
              <a:uFillTx/>
              <a:latin typeface="Arial Narrow" panose="020B0606020202030204" pitchFamily="34" charset="0"/>
            </a:endParaRPr>
          </a:p>
        </p:txBody>
      </p:sp>
      <p:sp>
        <p:nvSpPr>
          <p:cNvPr id="4" name="TextBox 3"/>
          <p:cNvSpPr txBox="1"/>
          <p:nvPr/>
        </p:nvSpPr>
        <p:spPr>
          <a:xfrm>
            <a:off x="1725283" y="103700"/>
            <a:ext cx="7030528" cy="3046988"/>
          </a:xfrm>
          <a:prstGeom prst="rect">
            <a:avLst/>
          </a:prstGeom>
          <a:noFill/>
        </p:spPr>
        <p:txBody>
          <a:bodyPr wrap="square" rtlCol="0">
            <a:spAutoFit/>
          </a:bodyPr>
          <a:lstStyle/>
          <a:p>
            <a:pPr marL="457200" marR="0" lvl="0" indent="-457200" algn="l" defTabSz="457200" rtl="0" eaLnBrk="1" fontAlgn="auto" latinLnBrk="0" hangingPunct="1">
              <a:lnSpc>
                <a:spcPct val="100000"/>
              </a:lnSpc>
              <a:spcBef>
                <a:spcPts val="0"/>
              </a:spcBef>
              <a:spcAft>
                <a:spcPts val="0"/>
              </a:spcAft>
              <a:buClrTx/>
              <a:buSzTx/>
              <a:buFont typeface="+mj-lt"/>
              <a:buAutoNum type="alphaUcPeriod"/>
              <a:tabLst/>
              <a:defRPr/>
            </a:pPr>
            <a:r>
              <a:rPr lang="en-US" sz="2400" b="1" dirty="0">
                <a:solidFill>
                  <a:prstClr val="black"/>
                </a:solidFill>
                <a:latin typeface="Arial Narrow" panose="020B0606020202030204" pitchFamily="34" charset="0"/>
              </a:rPr>
              <a:t>Principles</a:t>
            </a:r>
            <a:endParaRPr lang="en-US" sz="2400" i="1" dirty="0">
              <a:solidFill>
                <a:srgbClr val="0070C0"/>
              </a:solidFill>
              <a:latin typeface="Arial Narrow" panose="020B0606020202030204" pitchFamily="34" charset="0"/>
            </a:endParaRPr>
          </a:p>
          <a:p>
            <a:pPr marL="914400" lvl="1" indent="-457200">
              <a:buFont typeface="+mj-lt"/>
              <a:buAutoNum type="arabicPeriod"/>
            </a:pPr>
            <a:r>
              <a:rPr kumimoji="0" lang="en-US" sz="2400" i="1" u="none" strike="noStrike" kern="1200" cap="none" spc="0" normalizeH="0" baseline="0" noProof="0" dirty="0">
                <a:ln>
                  <a:noFill/>
                </a:ln>
                <a:solidFill>
                  <a:prstClr val="black"/>
                </a:solidFill>
                <a:effectLst/>
                <a:uLnTx/>
                <a:uFillTx/>
                <a:latin typeface="Arial Narrow" panose="020B0606020202030204" pitchFamily="34" charset="0"/>
              </a:rPr>
              <a:t>Demonstrate that you are trying</a:t>
            </a:r>
            <a:r>
              <a:rPr kumimoji="0" lang="en-US" sz="2400" i="1" u="none" strike="noStrike" kern="1200" cap="none" spc="0" normalizeH="0" noProof="0" dirty="0">
                <a:ln>
                  <a:noFill/>
                </a:ln>
                <a:solidFill>
                  <a:prstClr val="black"/>
                </a:solidFill>
                <a:effectLst/>
                <a:uLnTx/>
                <a:uFillTx/>
                <a:latin typeface="Arial Narrow" panose="020B0606020202030204" pitchFamily="34" charset="0"/>
              </a:rPr>
              <a:t> to save him (Matt. 18:15-17)</a:t>
            </a:r>
          </a:p>
          <a:p>
            <a:pPr marL="914400" lvl="1" indent="-457200">
              <a:buFont typeface="+mj-lt"/>
              <a:buAutoNum type="arabicPeriod"/>
            </a:pPr>
            <a:r>
              <a:rPr lang="en-US" sz="2400" i="1" dirty="0">
                <a:solidFill>
                  <a:prstClr val="black"/>
                </a:solidFill>
                <a:latin typeface="Arial Narrow" panose="020B0606020202030204" pitchFamily="34" charset="0"/>
              </a:rPr>
              <a:t>Treat him as a heathen &amp; publican (Matt.18:17)</a:t>
            </a:r>
          </a:p>
          <a:p>
            <a:pPr marL="1371600" lvl="2" indent="-457200">
              <a:buFont typeface="+mj-lt"/>
              <a:buAutoNum type="alphaLcPeriod"/>
            </a:pPr>
            <a:r>
              <a:rPr lang="en-US" sz="2400" dirty="0">
                <a:solidFill>
                  <a:prstClr val="black"/>
                </a:solidFill>
                <a:latin typeface="Arial Narrow" panose="020B0606020202030204" pitchFamily="34" charset="0"/>
              </a:rPr>
              <a:t>As one living a wicked life</a:t>
            </a:r>
          </a:p>
          <a:p>
            <a:pPr marL="1371600" lvl="2" indent="-457200">
              <a:buFont typeface="+mj-lt"/>
              <a:buAutoNum type="alphaLcPeriod"/>
            </a:pPr>
            <a:r>
              <a:rPr lang="en-US" sz="2400" dirty="0">
                <a:solidFill>
                  <a:prstClr val="black"/>
                </a:solidFill>
                <a:latin typeface="Arial Narrow" panose="020B0606020202030204" pitchFamily="34" charset="0"/>
              </a:rPr>
              <a:t>Don’t do anything to show approval</a:t>
            </a:r>
          </a:p>
          <a:p>
            <a:pPr marL="1371600" lvl="2" indent="-457200">
              <a:buFont typeface="+mj-lt"/>
              <a:buAutoNum type="alphaLcPeriod"/>
            </a:pPr>
            <a:r>
              <a:rPr lang="en-US" sz="2400" dirty="0">
                <a:solidFill>
                  <a:prstClr val="black"/>
                </a:solidFill>
                <a:latin typeface="Arial Narrow" panose="020B0606020202030204" pitchFamily="34" charset="0"/>
              </a:rPr>
              <a:t>Let him know he is viewed in same class as one outside the fold of God</a:t>
            </a:r>
          </a:p>
        </p:txBody>
      </p:sp>
    </p:spTree>
    <p:extLst>
      <p:ext uri="{BB962C8B-B14F-4D97-AF65-F5344CB8AC3E}">
        <p14:creationId xmlns:p14="http://schemas.microsoft.com/office/powerpoint/2010/main" val="32832088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anim calcmode="lin" valueType="num">
                                      <p:cBhvr>
                                        <p:cTn id="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fade">
                                      <p:cBhvr>
                                        <p:cTn id="21" dur="1000"/>
                                        <p:tgtEl>
                                          <p:spTgt spid="4">
                                            <p:txEl>
                                              <p:pRg st="3" end="3"/>
                                            </p:txEl>
                                          </p:spTgt>
                                        </p:tgtEl>
                                      </p:cBhvr>
                                    </p:animEffect>
                                    <p:anim calcmode="lin" valueType="num">
                                      <p:cBhvr>
                                        <p:cTn id="22"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Effect transition="in" filter="fade">
                                      <p:cBhvr>
                                        <p:cTn id="28" dur="1000"/>
                                        <p:tgtEl>
                                          <p:spTgt spid="4">
                                            <p:txEl>
                                              <p:pRg st="4" end="4"/>
                                            </p:txEl>
                                          </p:spTgt>
                                        </p:tgtEl>
                                      </p:cBhvr>
                                    </p:animEffect>
                                    <p:anim calcmode="lin" valueType="num">
                                      <p:cBhvr>
                                        <p:cTn id="29"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Effect transition="in" filter="fade">
                                      <p:cBhvr>
                                        <p:cTn id="35" dur="1000"/>
                                        <p:tgtEl>
                                          <p:spTgt spid="4">
                                            <p:txEl>
                                              <p:pRg st="5" end="5"/>
                                            </p:txEl>
                                          </p:spTgt>
                                        </p:tgtEl>
                                      </p:cBhvr>
                                    </p:animEffect>
                                    <p:anim calcmode="lin" valueType="num">
                                      <p:cBhvr>
                                        <p:cTn id="36"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25283" y="103700"/>
            <a:ext cx="7030528" cy="4524315"/>
          </a:xfrm>
          <a:prstGeom prst="rect">
            <a:avLst/>
          </a:prstGeom>
          <a:noFill/>
        </p:spPr>
        <p:txBody>
          <a:bodyPr wrap="square" rtlCol="0">
            <a:spAutoFit/>
          </a:bodyPr>
          <a:lstStyle/>
          <a:p>
            <a:pPr marL="457200" marR="0" lvl="0" indent="-457200" algn="l" defTabSz="457200" rtl="0" eaLnBrk="1" fontAlgn="auto" latinLnBrk="0" hangingPunct="1">
              <a:lnSpc>
                <a:spcPct val="100000"/>
              </a:lnSpc>
              <a:spcBef>
                <a:spcPts val="0"/>
              </a:spcBef>
              <a:spcAft>
                <a:spcPts val="0"/>
              </a:spcAft>
              <a:buClrTx/>
              <a:buSzTx/>
              <a:buFont typeface="+mj-lt"/>
              <a:buAutoNum type="alphaUcPeriod"/>
              <a:tabLst/>
              <a:defRPr/>
            </a:pPr>
            <a:r>
              <a:rPr lang="en-US" sz="2400" b="1" dirty="0">
                <a:solidFill>
                  <a:prstClr val="black"/>
                </a:solidFill>
                <a:latin typeface="Arial Narrow" panose="020B0606020202030204" pitchFamily="34" charset="0"/>
              </a:rPr>
              <a:t>Principles</a:t>
            </a:r>
            <a:endParaRPr lang="en-US" sz="2400" i="1" dirty="0">
              <a:solidFill>
                <a:srgbClr val="0070C0"/>
              </a:solidFill>
              <a:latin typeface="Arial Narrow" panose="020B0606020202030204" pitchFamily="34" charset="0"/>
            </a:endParaRPr>
          </a:p>
          <a:p>
            <a:pPr marL="914400" lvl="1" indent="-457200">
              <a:buFont typeface="+mj-lt"/>
              <a:buAutoNum type="arabicPeriod"/>
            </a:pPr>
            <a:r>
              <a:rPr kumimoji="0" lang="en-US" sz="2400" i="1" u="none" strike="noStrike" kern="1200" cap="none" spc="0" normalizeH="0" baseline="0" noProof="0" dirty="0">
                <a:ln>
                  <a:noFill/>
                </a:ln>
                <a:solidFill>
                  <a:prstClr val="black"/>
                </a:solidFill>
                <a:effectLst/>
                <a:uLnTx/>
                <a:uFillTx/>
                <a:latin typeface="Arial Narrow" panose="020B0606020202030204" pitchFamily="34" charset="0"/>
              </a:rPr>
              <a:t>Demonstrate that you are trying</a:t>
            </a:r>
            <a:r>
              <a:rPr kumimoji="0" lang="en-US" sz="2400" i="1" u="none" strike="noStrike" kern="1200" cap="none" spc="0" normalizeH="0" noProof="0" dirty="0">
                <a:ln>
                  <a:noFill/>
                </a:ln>
                <a:solidFill>
                  <a:prstClr val="black"/>
                </a:solidFill>
                <a:effectLst/>
                <a:uLnTx/>
                <a:uFillTx/>
                <a:latin typeface="Arial Narrow" panose="020B0606020202030204" pitchFamily="34" charset="0"/>
              </a:rPr>
              <a:t> to save him (Matt. 18:15-17)</a:t>
            </a:r>
          </a:p>
          <a:p>
            <a:pPr marL="914400" lvl="1" indent="-457200">
              <a:buFont typeface="+mj-lt"/>
              <a:buAutoNum type="arabicPeriod"/>
            </a:pPr>
            <a:r>
              <a:rPr lang="en-US" sz="2400" i="1" dirty="0">
                <a:solidFill>
                  <a:prstClr val="black"/>
                </a:solidFill>
                <a:latin typeface="Arial Narrow" panose="020B0606020202030204" pitchFamily="34" charset="0"/>
              </a:rPr>
              <a:t>Treat him as a heathen &amp; publican (Matt.18:17)</a:t>
            </a:r>
          </a:p>
          <a:p>
            <a:pPr marL="914400" lvl="1" indent="-457200">
              <a:buFont typeface="+mj-lt"/>
              <a:buAutoNum type="arabicPeriod"/>
            </a:pPr>
            <a:r>
              <a:rPr lang="en-US" sz="2400" i="1" dirty="0">
                <a:solidFill>
                  <a:prstClr val="black"/>
                </a:solidFill>
                <a:latin typeface="Arial Narrow" panose="020B0606020202030204" pitchFamily="34" charset="0"/>
              </a:rPr>
              <a:t>Avoid him (Rom. 16:17)</a:t>
            </a:r>
          </a:p>
          <a:p>
            <a:pPr marL="1371600" lvl="2" indent="-457200">
              <a:buFont typeface="+mj-lt"/>
              <a:buAutoNum type="alphaLcPeriod"/>
            </a:pPr>
            <a:r>
              <a:rPr lang="en-US" sz="2400" dirty="0">
                <a:solidFill>
                  <a:prstClr val="black"/>
                </a:solidFill>
                <a:latin typeface="Arial Narrow" panose="020B0606020202030204" pitchFamily="34" charset="0"/>
              </a:rPr>
              <a:t>Cannot mean totally avoid (not even to speak) for we are to admonish him (2 Thess. 3:15)</a:t>
            </a:r>
          </a:p>
          <a:p>
            <a:pPr marL="1371600" lvl="2" indent="-457200">
              <a:buFont typeface="+mj-lt"/>
              <a:buAutoNum type="alphaLcPeriod"/>
            </a:pPr>
            <a:r>
              <a:rPr lang="en-US" sz="2400" dirty="0">
                <a:solidFill>
                  <a:prstClr val="black"/>
                </a:solidFill>
                <a:latin typeface="Arial Narrow" panose="020B0606020202030204" pitchFamily="34" charset="0"/>
              </a:rPr>
              <a:t>Means: “turn aside” (Vincent)</a:t>
            </a:r>
          </a:p>
          <a:p>
            <a:pPr marL="1371600" lvl="2" indent="-457200">
              <a:buFont typeface="+mj-lt"/>
              <a:buAutoNum type="alphaLcPeriod"/>
            </a:pPr>
            <a:r>
              <a:rPr lang="en-US" sz="2400" dirty="0">
                <a:solidFill>
                  <a:prstClr val="black"/>
                </a:solidFill>
                <a:latin typeface="Arial Narrow" panose="020B0606020202030204" pitchFamily="34" charset="0"/>
              </a:rPr>
              <a:t>Same word: Rom. 3:12; 1 Pet.3:11 “turned”</a:t>
            </a:r>
          </a:p>
          <a:p>
            <a:pPr marL="1371600" lvl="2" indent="-457200">
              <a:buFont typeface="+mj-lt"/>
              <a:buAutoNum type="alphaLcPeriod"/>
            </a:pPr>
            <a:r>
              <a:rPr lang="en-US" sz="2400" dirty="0">
                <a:solidFill>
                  <a:prstClr val="black"/>
                </a:solidFill>
                <a:latin typeface="Arial Narrow" panose="020B0606020202030204" pitchFamily="34" charset="0"/>
              </a:rPr>
              <a:t>ASV: “turn away from them”</a:t>
            </a:r>
          </a:p>
          <a:p>
            <a:pPr marL="1371600" lvl="2" indent="-457200">
              <a:buFont typeface="+mj-lt"/>
              <a:buAutoNum type="alphaLcPeriod"/>
            </a:pPr>
            <a:r>
              <a:rPr lang="en-US" sz="2400" dirty="0">
                <a:solidFill>
                  <a:prstClr val="black"/>
                </a:solidFill>
                <a:latin typeface="Arial Narrow" panose="020B0606020202030204" pitchFamily="34" charset="0"/>
              </a:rPr>
              <a:t>Not associate with him – do not socialize – do not be under their influence</a:t>
            </a:r>
          </a:p>
        </p:txBody>
      </p:sp>
      <p:sp>
        <p:nvSpPr>
          <p:cNvPr id="2" name="TextBox 1">
            <a:extLst>
              <a:ext uri="{FF2B5EF4-FFF2-40B4-BE49-F238E27FC236}">
                <a16:creationId xmlns:a16="http://schemas.microsoft.com/office/drawing/2014/main" id="{1444CC57-A382-40CE-9D37-28A3E5D51F23}"/>
              </a:ext>
            </a:extLst>
          </p:cNvPr>
          <p:cNvSpPr txBox="1"/>
          <p:nvPr/>
        </p:nvSpPr>
        <p:spPr>
          <a:xfrm rot="16200000">
            <a:off x="-2574971" y="3039919"/>
            <a:ext cx="6858003" cy="778162"/>
          </a:xfrm>
          <a:prstGeom prst="rect">
            <a:avLst/>
          </a:prstGeom>
          <a:noFill/>
        </p:spPr>
        <p:txBody>
          <a:bodyPr wrap="square" rtlCol="0">
            <a:spAutoFit/>
          </a:bodyPr>
          <a:lstStyle/>
          <a:p>
            <a:pPr marL="571500" marR="0" lvl="0" indent="-571500" algn="ctr" defTabSz="457200" rtl="0" eaLnBrk="1" fontAlgn="auto" latinLnBrk="0" hangingPunct="1">
              <a:lnSpc>
                <a:spcPct val="150000"/>
              </a:lnSpc>
              <a:spcBef>
                <a:spcPts val="0"/>
              </a:spcBef>
              <a:spcAft>
                <a:spcPts val="0"/>
              </a:spcAft>
              <a:buClrTx/>
              <a:buSzTx/>
              <a:buFont typeface="+mj-lt"/>
              <a:buAutoNum type="romanUcPeriod"/>
              <a:tabLst/>
              <a:defRPr/>
            </a:pPr>
            <a:r>
              <a:rPr kumimoji="0" lang="en-US" sz="3400" b="0" i="0" u="none" strike="noStrike" kern="1200" cap="none" spc="0" normalizeH="0" baseline="0" noProof="0" dirty="0">
                <a:ln>
                  <a:noFill/>
                </a:ln>
                <a:solidFill>
                  <a:prstClr val="black"/>
                </a:solidFill>
                <a:effectLst/>
                <a:uLnTx/>
                <a:uFillTx/>
                <a:latin typeface="Arial Narrow" panose="020B0606020202030204" pitchFamily="34" charset="0"/>
              </a:rPr>
              <a:t>How Should We Treat the Disorderly?</a:t>
            </a:r>
            <a:endParaRPr kumimoji="0" lang="en-US" sz="3400" i="0" u="none" strike="noStrike" kern="1200" cap="none" spc="0" normalizeH="0" baseline="0" noProof="0" dirty="0">
              <a:ln>
                <a:noFill/>
              </a:ln>
              <a:effectLst/>
              <a:uLnTx/>
              <a:uFillTx/>
              <a:latin typeface="Arial Narrow" panose="020B0606020202030204" pitchFamily="34" charset="0"/>
            </a:endParaRPr>
          </a:p>
        </p:txBody>
      </p:sp>
    </p:spTree>
    <p:extLst>
      <p:ext uri="{BB962C8B-B14F-4D97-AF65-F5344CB8AC3E}">
        <p14:creationId xmlns:p14="http://schemas.microsoft.com/office/powerpoint/2010/main" val="32334869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animEffect transition="in" filter="fade">
                                      <p:cBhvr>
                                        <p:cTn id="7" dur="1000"/>
                                        <p:tgtEl>
                                          <p:spTgt spid="4">
                                            <p:txEl>
                                              <p:pRg st="4" end="4"/>
                                            </p:txEl>
                                          </p:spTgt>
                                        </p:tgtEl>
                                      </p:cBhvr>
                                    </p:animEffect>
                                    <p:anim calcmode="lin" valueType="num">
                                      <p:cBhvr>
                                        <p:cTn id="8"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5" end="5"/>
                                            </p:txEl>
                                          </p:spTgt>
                                        </p:tgtEl>
                                        <p:attrNameLst>
                                          <p:attrName>style.visibility</p:attrName>
                                        </p:attrNameLst>
                                      </p:cBhvr>
                                      <p:to>
                                        <p:strVal val="visible"/>
                                      </p:to>
                                    </p:set>
                                    <p:animEffect transition="in" filter="fade">
                                      <p:cBhvr>
                                        <p:cTn id="14" dur="1000"/>
                                        <p:tgtEl>
                                          <p:spTgt spid="4">
                                            <p:txEl>
                                              <p:pRg st="5" end="5"/>
                                            </p:txEl>
                                          </p:spTgt>
                                        </p:tgtEl>
                                      </p:cBhvr>
                                    </p:animEffect>
                                    <p:anim calcmode="lin" valueType="num">
                                      <p:cBhvr>
                                        <p:cTn id="15"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animEffect transition="in" filter="fade">
                                      <p:cBhvr>
                                        <p:cTn id="21" dur="1000"/>
                                        <p:tgtEl>
                                          <p:spTgt spid="4">
                                            <p:txEl>
                                              <p:pRg st="6" end="6"/>
                                            </p:txEl>
                                          </p:spTgt>
                                        </p:tgtEl>
                                      </p:cBhvr>
                                    </p:animEffect>
                                    <p:anim calcmode="lin" valueType="num">
                                      <p:cBhvr>
                                        <p:cTn id="22"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7" end="7"/>
                                            </p:txEl>
                                          </p:spTgt>
                                        </p:tgtEl>
                                        <p:attrNameLst>
                                          <p:attrName>style.visibility</p:attrName>
                                        </p:attrNameLst>
                                      </p:cBhvr>
                                      <p:to>
                                        <p:strVal val="visible"/>
                                      </p:to>
                                    </p:set>
                                    <p:animEffect transition="in" filter="fade">
                                      <p:cBhvr>
                                        <p:cTn id="28" dur="1000"/>
                                        <p:tgtEl>
                                          <p:spTgt spid="4">
                                            <p:txEl>
                                              <p:pRg st="7" end="7"/>
                                            </p:txEl>
                                          </p:spTgt>
                                        </p:tgtEl>
                                      </p:cBhvr>
                                    </p:animEffect>
                                    <p:anim calcmode="lin" valueType="num">
                                      <p:cBhvr>
                                        <p:cTn id="29"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
                                            <p:txEl>
                                              <p:pRg st="8" end="8"/>
                                            </p:txEl>
                                          </p:spTgt>
                                        </p:tgtEl>
                                        <p:attrNameLst>
                                          <p:attrName>style.visibility</p:attrName>
                                        </p:attrNameLst>
                                      </p:cBhvr>
                                      <p:to>
                                        <p:strVal val="visible"/>
                                      </p:to>
                                    </p:set>
                                    <p:animEffect transition="in" filter="fade">
                                      <p:cBhvr>
                                        <p:cTn id="35" dur="1000"/>
                                        <p:tgtEl>
                                          <p:spTgt spid="4">
                                            <p:txEl>
                                              <p:pRg st="8" end="8"/>
                                            </p:txEl>
                                          </p:spTgt>
                                        </p:tgtEl>
                                      </p:cBhvr>
                                    </p:animEffect>
                                    <p:anim calcmode="lin" valueType="num">
                                      <p:cBhvr>
                                        <p:cTn id="36"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1_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3.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Crop</Template>
  <TotalTime>22986</TotalTime>
  <Words>3832</Words>
  <Application>Microsoft Office PowerPoint</Application>
  <PresentationFormat>On-screen Show (4:3)</PresentationFormat>
  <Paragraphs>516</Paragraphs>
  <Slides>42</Slides>
  <Notes>30</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42</vt:i4>
      </vt:variant>
    </vt:vector>
  </HeadingPairs>
  <TitlesOfParts>
    <vt:vector size="52" baseType="lpstr">
      <vt:lpstr>Comic Sans MS</vt:lpstr>
      <vt:lpstr>Calibri</vt:lpstr>
      <vt:lpstr>Arial</vt:lpstr>
      <vt:lpstr>Franklin Gothic Book</vt:lpstr>
      <vt:lpstr>Wingdings</vt:lpstr>
      <vt:lpstr>Aptos SemiBold</vt:lpstr>
      <vt:lpstr>Arial Narrow</vt:lpstr>
      <vt:lpstr>Crop</vt:lpstr>
      <vt:lpstr>1_Crop</vt:lpstr>
      <vt:lpstr>10_Office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Donnie V. Rader</dc:creator>
  <cp:lastModifiedBy>Donnie V. Rader</cp:lastModifiedBy>
  <cp:revision>313</cp:revision>
  <cp:lastPrinted>2023-09-27T19:23:45Z</cp:lastPrinted>
  <dcterms:created xsi:type="dcterms:W3CDTF">2016-11-30T03:26:17Z</dcterms:created>
  <dcterms:modified xsi:type="dcterms:W3CDTF">2023-09-27T20:04:48Z</dcterms:modified>
</cp:coreProperties>
</file>