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9" r:id="rId3"/>
    <p:sldId id="258"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BB63"/>
    <a:srgbClr val="D0B17A"/>
    <a:srgbClr val="3A302A"/>
    <a:srgbClr val="4533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97" d="100"/>
          <a:sy n="97" d="100"/>
        </p:scale>
        <p:origin x="13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91A791-9A8E-4620-8F05-50E9B9FD9D4C}" type="datetimeFigureOut">
              <a:rPr lang="en-US" smtClean="0"/>
              <a:t>12/31/2016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C59B4A-BB18-456A-9CC7-E3BE4E2E7AC2}" type="slidenum">
              <a:rPr lang="en-US" smtClean="0"/>
              <a:t>‹#›</a:t>
            </a:fld>
            <a:endParaRPr lang="en-US"/>
          </a:p>
        </p:txBody>
      </p:sp>
    </p:spTree>
    <p:extLst>
      <p:ext uri="{BB962C8B-B14F-4D97-AF65-F5344CB8AC3E}">
        <p14:creationId xmlns:p14="http://schemas.microsoft.com/office/powerpoint/2010/main" val="1002526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both a consequence and function of increasing faith, Christians will dedicate themselves to seeking the lost.  Because of our faith, we understand the tragedy of souls that are lost, we are certain that the power of the gospel of Christ can save, and so we are zealous and courageous in seeking the lost!</a:t>
            </a:r>
          </a:p>
        </p:txBody>
      </p:sp>
      <p:sp>
        <p:nvSpPr>
          <p:cNvPr id="4" name="Slide Number Placeholder 3"/>
          <p:cNvSpPr>
            <a:spLocks noGrp="1"/>
          </p:cNvSpPr>
          <p:nvPr>
            <p:ph type="sldNum" sz="quarter" idx="10"/>
          </p:nvPr>
        </p:nvSpPr>
        <p:spPr/>
        <p:txBody>
          <a:bodyPr/>
          <a:lstStyle/>
          <a:p>
            <a:fld id="{7CC59B4A-BB18-456A-9CC7-E3BE4E2E7AC2}" type="slidenum">
              <a:rPr lang="en-US" smtClean="0"/>
              <a:t>1</a:t>
            </a:fld>
            <a:endParaRPr lang="en-US"/>
          </a:p>
        </p:txBody>
      </p:sp>
    </p:spTree>
    <p:extLst>
      <p:ext uri="{BB962C8B-B14F-4D97-AF65-F5344CB8AC3E}">
        <p14:creationId xmlns:p14="http://schemas.microsoft.com/office/powerpoint/2010/main" val="281595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186580C5-66A5-47AD-B9F1-285AD6298DC7}" type="datetimeFigureOut">
              <a:rPr lang="en-US" smtClean="0"/>
              <a:t>12/31/2016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E6C88B-674B-40B9-837F-EECB0052A07B}" type="slidenum">
              <a:rPr lang="en-US" smtClean="0"/>
              <a:t>‹#›</a:t>
            </a:fld>
            <a:endParaRPr lang="en-US"/>
          </a:p>
        </p:txBody>
      </p:sp>
    </p:spTree>
    <p:extLst>
      <p:ext uri="{BB962C8B-B14F-4D97-AF65-F5344CB8AC3E}">
        <p14:creationId xmlns:p14="http://schemas.microsoft.com/office/powerpoint/2010/main" val="3784608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6580C5-66A5-47AD-B9F1-285AD6298DC7}" type="datetimeFigureOut">
              <a:rPr lang="en-US" smtClean="0"/>
              <a:t>12/31/2016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E6C88B-674B-40B9-837F-EECB0052A07B}" type="slidenum">
              <a:rPr lang="en-US" smtClean="0"/>
              <a:t>‹#›</a:t>
            </a:fld>
            <a:endParaRPr lang="en-US"/>
          </a:p>
        </p:txBody>
      </p:sp>
    </p:spTree>
    <p:extLst>
      <p:ext uri="{BB962C8B-B14F-4D97-AF65-F5344CB8AC3E}">
        <p14:creationId xmlns:p14="http://schemas.microsoft.com/office/powerpoint/2010/main" val="1677235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6580C5-66A5-47AD-B9F1-285AD6298DC7}" type="datetimeFigureOut">
              <a:rPr lang="en-US" smtClean="0"/>
              <a:t>12/31/2016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E6C88B-674B-40B9-837F-EECB0052A07B}" type="slidenum">
              <a:rPr lang="en-US" smtClean="0"/>
              <a:t>‹#›</a:t>
            </a:fld>
            <a:endParaRPr lang="en-US"/>
          </a:p>
        </p:txBody>
      </p:sp>
    </p:spTree>
    <p:extLst>
      <p:ext uri="{BB962C8B-B14F-4D97-AF65-F5344CB8AC3E}">
        <p14:creationId xmlns:p14="http://schemas.microsoft.com/office/powerpoint/2010/main" val="331877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6580C5-66A5-47AD-B9F1-285AD6298DC7}" type="datetimeFigureOut">
              <a:rPr lang="en-US" smtClean="0"/>
              <a:t>12/31/2016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E6C88B-674B-40B9-837F-EECB0052A07B}" type="slidenum">
              <a:rPr lang="en-US" smtClean="0"/>
              <a:t>‹#›</a:t>
            </a:fld>
            <a:endParaRPr lang="en-US"/>
          </a:p>
        </p:txBody>
      </p:sp>
    </p:spTree>
    <p:extLst>
      <p:ext uri="{BB962C8B-B14F-4D97-AF65-F5344CB8AC3E}">
        <p14:creationId xmlns:p14="http://schemas.microsoft.com/office/powerpoint/2010/main" val="552836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86580C5-66A5-47AD-B9F1-285AD6298DC7}" type="datetimeFigureOut">
              <a:rPr lang="en-US" smtClean="0"/>
              <a:t>12/31/2016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E6C88B-674B-40B9-837F-EECB0052A07B}" type="slidenum">
              <a:rPr lang="en-US" smtClean="0"/>
              <a:t>‹#›</a:t>
            </a:fld>
            <a:endParaRPr lang="en-US"/>
          </a:p>
        </p:txBody>
      </p:sp>
    </p:spTree>
    <p:extLst>
      <p:ext uri="{BB962C8B-B14F-4D97-AF65-F5344CB8AC3E}">
        <p14:creationId xmlns:p14="http://schemas.microsoft.com/office/powerpoint/2010/main" val="3893907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86580C5-66A5-47AD-B9F1-285AD6298DC7}" type="datetimeFigureOut">
              <a:rPr lang="en-US" smtClean="0"/>
              <a:t>12/31/2016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E6C88B-674B-40B9-837F-EECB0052A07B}" type="slidenum">
              <a:rPr lang="en-US" smtClean="0"/>
              <a:t>‹#›</a:t>
            </a:fld>
            <a:endParaRPr lang="en-US"/>
          </a:p>
        </p:txBody>
      </p:sp>
    </p:spTree>
    <p:extLst>
      <p:ext uri="{BB962C8B-B14F-4D97-AF65-F5344CB8AC3E}">
        <p14:creationId xmlns:p14="http://schemas.microsoft.com/office/powerpoint/2010/main" val="976114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86580C5-66A5-47AD-B9F1-285AD6298DC7}" type="datetimeFigureOut">
              <a:rPr lang="en-US" smtClean="0"/>
              <a:t>12/31/2016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E6C88B-674B-40B9-837F-EECB0052A07B}" type="slidenum">
              <a:rPr lang="en-US" smtClean="0"/>
              <a:t>‹#›</a:t>
            </a:fld>
            <a:endParaRPr lang="en-US"/>
          </a:p>
        </p:txBody>
      </p:sp>
    </p:spTree>
    <p:extLst>
      <p:ext uri="{BB962C8B-B14F-4D97-AF65-F5344CB8AC3E}">
        <p14:creationId xmlns:p14="http://schemas.microsoft.com/office/powerpoint/2010/main" val="1528428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86580C5-66A5-47AD-B9F1-285AD6298DC7}" type="datetimeFigureOut">
              <a:rPr lang="en-US" smtClean="0"/>
              <a:t>12/31/2016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E6C88B-674B-40B9-837F-EECB0052A07B}" type="slidenum">
              <a:rPr lang="en-US" smtClean="0"/>
              <a:t>‹#›</a:t>
            </a:fld>
            <a:endParaRPr lang="en-US"/>
          </a:p>
        </p:txBody>
      </p:sp>
    </p:spTree>
    <p:extLst>
      <p:ext uri="{BB962C8B-B14F-4D97-AF65-F5344CB8AC3E}">
        <p14:creationId xmlns:p14="http://schemas.microsoft.com/office/powerpoint/2010/main" val="2803577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6580C5-66A5-47AD-B9F1-285AD6298DC7}" type="datetimeFigureOut">
              <a:rPr lang="en-US" smtClean="0"/>
              <a:t>12/31/2016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E6C88B-674B-40B9-837F-EECB0052A07B}" type="slidenum">
              <a:rPr lang="en-US" smtClean="0"/>
              <a:t>‹#›</a:t>
            </a:fld>
            <a:endParaRPr lang="en-US"/>
          </a:p>
        </p:txBody>
      </p:sp>
    </p:spTree>
    <p:extLst>
      <p:ext uri="{BB962C8B-B14F-4D97-AF65-F5344CB8AC3E}">
        <p14:creationId xmlns:p14="http://schemas.microsoft.com/office/powerpoint/2010/main" val="991512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86580C5-66A5-47AD-B9F1-285AD6298DC7}" type="datetimeFigureOut">
              <a:rPr lang="en-US" smtClean="0"/>
              <a:t>12/31/2016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E6C88B-674B-40B9-837F-EECB0052A07B}" type="slidenum">
              <a:rPr lang="en-US" smtClean="0"/>
              <a:t>‹#›</a:t>
            </a:fld>
            <a:endParaRPr lang="en-US"/>
          </a:p>
        </p:txBody>
      </p:sp>
    </p:spTree>
    <p:extLst>
      <p:ext uri="{BB962C8B-B14F-4D97-AF65-F5344CB8AC3E}">
        <p14:creationId xmlns:p14="http://schemas.microsoft.com/office/powerpoint/2010/main" val="4007249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86580C5-66A5-47AD-B9F1-285AD6298DC7}" type="datetimeFigureOut">
              <a:rPr lang="en-US" smtClean="0"/>
              <a:t>12/31/2016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E6C88B-674B-40B9-837F-EECB0052A07B}" type="slidenum">
              <a:rPr lang="en-US" smtClean="0"/>
              <a:t>‹#›</a:t>
            </a:fld>
            <a:endParaRPr lang="en-US"/>
          </a:p>
        </p:txBody>
      </p:sp>
    </p:spTree>
    <p:extLst>
      <p:ext uri="{BB962C8B-B14F-4D97-AF65-F5344CB8AC3E}">
        <p14:creationId xmlns:p14="http://schemas.microsoft.com/office/powerpoint/2010/main" val="1890987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86580C5-66A5-47AD-B9F1-285AD6298DC7}" type="datetimeFigureOut">
              <a:rPr lang="en-US" smtClean="0"/>
              <a:t>12/31/2016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0E6C88B-674B-40B9-837F-EECB0052A07B}" type="slidenum">
              <a:rPr lang="en-US" smtClean="0"/>
              <a:t>‹#›</a:t>
            </a:fld>
            <a:endParaRPr lang="en-US"/>
          </a:p>
        </p:txBody>
      </p:sp>
    </p:spTree>
    <p:extLst>
      <p:ext uri="{BB962C8B-B14F-4D97-AF65-F5344CB8AC3E}">
        <p14:creationId xmlns:p14="http://schemas.microsoft.com/office/powerpoint/2010/main" val="1020471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seeking the los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278265">
            <a:off x="1207424" y="611078"/>
            <a:ext cx="7045993" cy="445007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rot="21277489">
            <a:off x="1998384" y="4504976"/>
            <a:ext cx="5858576" cy="730924"/>
          </a:xfrm>
        </p:spPr>
        <p:txBody>
          <a:bodyPr>
            <a:normAutofit/>
            <a:scene3d>
              <a:camera prst="orthographicFront"/>
              <a:lightRig rig="soft" dir="t">
                <a:rot lat="0" lon="0" rev="15600000"/>
              </a:lightRig>
            </a:scene3d>
            <a:sp3d extrusionH="57150" prstMaterial="softEdge">
              <a:bevelT w="25400" h="38100"/>
            </a:sp3d>
          </a:bodyPr>
          <a:lstStyle/>
          <a:p>
            <a:r>
              <a:rPr lang="en-US" sz="3600" b="1" i="1" dirty="0">
                <a:ln/>
                <a:solidFill>
                  <a:srgbClr val="D0B17A"/>
                </a:solidFill>
                <a:latin typeface="Eras Medium ITC" panose="020B0602030504020804" pitchFamily="34" charset="0"/>
              </a:rPr>
              <a:t>and pointing to Jesus! </a:t>
            </a:r>
          </a:p>
        </p:txBody>
      </p:sp>
      <p:sp>
        <p:nvSpPr>
          <p:cNvPr id="5" name="TextBox 4"/>
          <p:cNvSpPr txBox="1"/>
          <p:nvPr/>
        </p:nvSpPr>
        <p:spPr>
          <a:xfrm rot="21234883">
            <a:off x="1166048" y="1038509"/>
            <a:ext cx="6825710" cy="646331"/>
          </a:xfrm>
          <a:prstGeom prst="rect">
            <a:avLst/>
          </a:prstGeom>
          <a:noFill/>
        </p:spPr>
        <p:txBody>
          <a:bodyPr wrap="square" rtlCol="0">
            <a:spAutoFit/>
          </a:bodyPr>
          <a:lstStyle/>
          <a:p>
            <a:pPr algn="ctr"/>
            <a:r>
              <a:rPr lang="en-US" sz="3600" dirty="0">
                <a:solidFill>
                  <a:srgbClr val="3A302A"/>
                </a:solidFill>
                <a:latin typeface="Arial Narrow" panose="020B0606020202030204" pitchFamily="34" charset="0"/>
              </a:rPr>
              <a:t>OUR THEME AT EASTSIDE FOR 2017</a:t>
            </a:r>
          </a:p>
        </p:txBody>
      </p:sp>
      <p:sp>
        <p:nvSpPr>
          <p:cNvPr id="7" name="TextBox 6"/>
          <p:cNvSpPr txBox="1"/>
          <p:nvPr/>
        </p:nvSpPr>
        <p:spPr>
          <a:xfrm rot="21288648">
            <a:off x="1506401" y="5271312"/>
            <a:ext cx="7101272" cy="992579"/>
          </a:xfrm>
          <a:prstGeom prst="rect">
            <a:avLst/>
          </a:prstGeom>
          <a:gradFill flip="none" rotWithShape="1">
            <a:gsLst>
              <a:gs pos="0">
                <a:schemeClr val="accent4">
                  <a:lumMod val="20000"/>
                  <a:lumOff val="80000"/>
                </a:schemeClr>
              </a:gs>
              <a:gs pos="40000">
                <a:schemeClr val="accent1">
                  <a:lumMod val="20000"/>
                  <a:lumOff val="80000"/>
                </a:schemeClr>
              </a:gs>
              <a:gs pos="0">
                <a:srgbClr val="E7BB63"/>
              </a:gs>
              <a:gs pos="99000">
                <a:schemeClr val="bg2">
                  <a:lumMod val="25000"/>
                </a:schemeClr>
              </a:gs>
            </a:gsLst>
            <a:lin ang="5400000" scaled="1"/>
            <a:tileRect/>
          </a:gradFill>
        </p:spPr>
        <p:txBody>
          <a:bodyPr wrap="square" rtlCol="0">
            <a:spAutoFit/>
          </a:bodyPr>
          <a:lstStyle/>
          <a:p>
            <a:pPr algn="ctr">
              <a:lnSpc>
                <a:spcPct val="90000"/>
              </a:lnSpc>
            </a:pPr>
            <a:r>
              <a:rPr lang="en-US" sz="2400" dirty="0">
                <a:solidFill>
                  <a:srgbClr val="3A302A"/>
                </a:solidFill>
                <a:latin typeface="Arial Narrow" panose="020B0606020202030204" pitchFamily="34" charset="0"/>
              </a:rPr>
              <a:t>“Shining as lights in the world, holding forth the word of life” </a:t>
            </a:r>
            <a:r>
              <a:rPr lang="en-US" sz="2800" dirty="0">
                <a:solidFill>
                  <a:srgbClr val="3A302A"/>
                </a:solidFill>
                <a:latin typeface="Arial Narrow" panose="020B0606020202030204" pitchFamily="34" charset="0"/>
              </a:rPr>
              <a:t> (</a:t>
            </a:r>
            <a:r>
              <a:rPr lang="en-US" sz="2400" dirty="0">
                <a:solidFill>
                  <a:srgbClr val="3A302A"/>
                </a:solidFill>
                <a:latin typeface="Arial Narrow" panose="020B0606020202030204" pitchFamily="34" charset="0"/>
              </a:rPr>
              <a:t>Philippians 2:15-16)</a:t>
            </a:r>
          </a:p>
          <a:p>
            <a:pPr algn="ctr">
              <a:lnSpc>
                <a:spcPct val="90000"/>
              </a:lnSpc>
            </a:pPr>
            <a:endParaRPr lang="en-US" sz="700" dirty="0">
              <a:solidFill>
                <a:srgbClr val="3A302A"/>
              </a:solidFill>
              <a:latin typeface="Arial Narrow" panose="020B0606020202030204" pitchFamily="34" charset="0"/>
            </a:endParaRPr>
          </a:p>
        </p:txBody>
      </p:sp>
    </p:spTree>
    <p:extLst>
      <p:ext uri="{BB962C8B-B14F-4D97-AF65-F5344CB8AC3E}">
        <p14:creationId xmlns:p14="http://schemas.microsoft.com/office/powerpoint/2010/main" val="2717944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seeking the lo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15054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133307" y="836377"/>
            <a:ext cx="6825710" cy="646331"/>
          </a:xfrm>
          <a:prstGeom prst="rect">
            <a:avLst/>
          </a:prstGeom>
          <a:noFill/>
        </p:spPr>
        <p:txBody>
          <a:bodyPr wrap="square" rtlCol="0">
            <a:spAutoFit/>
          </a:bodyPr>
          <a:lstStyle/>
          <a:p>
            <a:pPr algn="ctr"/>
            <a:r>
              <a:rPr lang="en-US" sz="3600" dirty="0">
                <a:solidFill>
                  <a:srgbClr val="3A302A"/>
                </a:solidFill>
                <a:latin typeface="Arial Narrow" panose="020B0606020202030204" pitchFamily="34" charset="0"/>
              </a:rPr>
              <a:t>INCREASED FAITH FOR </a:t>
            </a:r>
          </a:p>
        </p:txBody>
      </p:sp>
    </p:spTree>
    <p:extLst>
      <p:ext uri="{BB962C8B-B14F-4D97-AF65-F5344CB8AC3E}">
        <p14:creationId xmlns:p14="http://schemas.microsoft.com/office/powerpoint/2010/main" val="2709431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solidFill>
                  <a:schemeClr val="accent1">
                    <a:lumMod val="40000"/>
                    <a:lumOff val="60000"/>
                  </a:schemeClr>
                </a:solidFill>
                <a:latin typeface="Arial Narrow" panose="020B0606020202030204" pitchFamily="34" charset="0"/>
              </a:rPr>
              <a:t>INCREASED FAITH FOR </a:t>
            </a:r>
            <a:br>
              <a:rPr lang="en-US" sz="4000" dirty="0">
                <a:solidFill>
                  <a:schemeClr val="accent1">
                    <a:lumMod val="40000"/>
                    <a:lumOff val="60000"/>
                  </a:schemeClr>
                </a:solidFill>
                <a:latin typeface="Arial Narrow" panose="020B0606020202030204" pitchFamily="34" charset="0"/>
              </a:rPr>
            </a:br>
            <a:r>
              <a:rPr lang="en-US" sz="4800" dirty="0">
                <a:solidFill>
                  <a:schemeClr val="accent1">
                    <a:lumMod val="40000"/>
                    <a:lumOff val="60000"/>
                  </a:schemeClr>
                </a:solidFill>
                <a:latin typeface="Arial" panose="020B0604020202020204" pitchFamily="34" charset="0"/>
                <a:cs typeface="Arial" panose="020B0604020202020204" pitchFamily="34" charset="0"/>
              </a:rPr>
              <a:t>SEEKING THE LOST</a:t>
            </a:r>
            <a:endParaRPr lang="en-US" sz="4000"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46509" y="1815999"/>
            <a:ext cx="8450981" cy="4613676"/>
          </a:xfrm>
        </p:spPr>
        <p:txBody>
          <a:bodyPr>
            <a:normAutofit/>
          </a:bodyPr>
          <a:lstStyle/>
          <a:p>
            <a:pPr marL="0" indent="0" algn="ctr">
              <a:buNone/>
            </a:pPr>
            <a:r>
              <a:rPr lang="en-US" sz="3200" b="1" dirty="0">
                <a:solidFill>
                  <a:schemeClr val="accent1">
                    <a:lumMod val="60000"/>
                    <a:lumOff val="40000"/>
                  </a:schemeClr>
                </a:solidFill>
              </a:rPr>
              <a:t>We must believe that people are REALLY lost!</a:t>
            </a:r>
            <a:endParaRPr lang="en-US" sz="800" b="1" dirty="0">
              <a:solidFill>
                <a:schemeClr val="accent1">
                  <a:lumMod val="60000"/>
                  <a:lumOff val="40000"/>
                </a:schemeClr>
              </a:solidFill>
            </a:endParaRPr>
          </a:p>
          <a:p>
            <a:pPr marL="0" indent="0" algn="ctr">
              <a:buNone/>
            </a:pPr>
            <a:r>
              <a:rPr lang="en-US" sz="800" b="1" dirty="0">
                <a:solidFill>
                  <a:schemeClr val="accent1">
                    <a:lumMod val="60000"/>
                    <a:lumOff val="40000"/>
                  </a:schemeClr>
                </a:solidFill>
              </a:rPr>
              <a:t> </a:t>
            </a:r>
          </a:p>
          <a:p>
            <a:pPr marL="231775" indent="-231775"/>
            <a:r>
              <a:rPr lang="en-US" sz="3200" b="1" dirty="0">
                <a:solidFill>
                  <a:schemeClr val="bg1"/>
                </a:solidFill>
              </a:rPr>
              <a:t>Souls are lost in SIN! </a:t>
            </a:r>
            <a:r>
              <a:rPr lang="en-US" sz="3200" dirty="0">
                <a:solidFill>
                  <a:schemeClr val="accent1">
                    <a:lumMod val="40000"/>
                    <a:lumOff val="60000"/>
                  </a:schemeClr>
                </a:solidFill>
              </a:rPr>
              <a:t>(Romans 5:12; 3:23; 6:23)</a:t>
            </a:r>
          </a:p>
          <a:p>
            <a:pPr marL="231775" indent="-231775"/>
            <a:r>
              <a:rPr lang="en-US" sz="3200" b="1" dirty="0">
                <a:solidFill>
                  <a:schemeClr val="bg1"/>
                </a:solidFill>
              </a:rPr>
              <a:t>They may be lost even though they are religious </a:t>
            </a:r>
            <a:r>
              <a:rPr lang="en-US" sz="3200" dirty="0">
                <a:solidFill>
                  <a:schemeClr val="accent1">
                    <a:lumMod val="40000"/>
                    <a:lumOff val="60000"/>
                  </a:schemeClr>
                </a:solidFill>
              </a:rPr>
              <a:t>(Matthew 3:7-8)</a:t>
            </a:r>
          </a:p>
          <a:p>
            <a:pPr marL="231775" indent="-231775"/>
            <a:r>
              <a:rPr lang="en-US" sz="3200" b="1" dirty="0">
                <a:solidFill>
                  <a:schemeClr val="bg1"/>
                </a:solidFill>
              </a:rPr>
              <a:t>They may be lost even though they have experienced or attained great things </a:t>
            </a:r>
            <a:r>
              <a:rPr lang="en-US" sz="3200" dirty="0">
                <a:solidFill>
                  <a:schemeClr val="accent1">
                    <a:lumMod val="40000"/>
                    <a:lumOff val="60000"/>
                  </a:schemeClr>
                </a:solidFill>
              </a:rPr>
              <a:t>(Luke 9:25)</a:t>
            </a:r>
          </a:p>
          <a:p>
            <a:pPr marL="231775" indent="-231775"/>
            <a:r>
              <a:rPr lang="en-US" sz="3200" b="1" dirty="0">
                <a:solidFill>
                  <a:schemeClr val="bg1"/>
                </a:solidFill>
              </a:rPr>
              <a:t>Judgment is surely coming! </a:t>
            </a:r>
            <a:r>
              <a:rPr lang="en-US" sz="3200" dirty="0">
                <a:solidFill>
                  <a:schemeClr val="accent1">
                    <a:lumMod val="40000"/>
                    <a:lumOff val="60000"/>
                  </a:schemeClr>
                </a:solidFill>
              </a:rPr>
              <a:t>(John 4:12; Matthew 10:28; 2 Corinthians 5:10-11)</a:t>
            </a:r>
          </a:p>
        </p:txBody>
      </p:sp>
      <p:cxnSp>
        <p:nvCxnSpPr>
          <p:cNvPr id="5" name="Straight Connector 4"/>
          <p:cNvCxnSpPr/>
          <p:nvPr/>
        </p:nvCxnSpPr>
        <p:spPr>
          <a:xfrm flipH="1">
            <a:off x="1318160" y="2422566"/>
            <a:ext cx="6507678" cy="3562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127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solidFill>
                  <a:schemeClr val="accent1">
                    <a:lumMod val="40000"/>
                    <a:lumOff val="60000"/>
                  </a:schemeClr>
                </a:solidFill>
                <a:latin typeface="Arial Narrow" panose="020B0606020202030204" pitchFamily="34" charset="0"/>
              </a:rPr>
              <a:t>INCREASED FAITH FOR </a:t>
            </a:r>
            <a:br>
              <a:rPr lang="en-US" sz="4000" dirty="0">
                <a:solidFill>
                  <a:schemeClr val="accent1">
                    <a:lumMod val="40000"/>
                    <a:lumOff val="60000"/>
                  </a:schemeClr>
                </a:solidFill>
                <a:latin typeface="Arial Narrow" panose="020B0606020202030204" pitchFamily="34" charset="0"/>
              </a:rPr>
            </a:br>
            <a:r>
              <a:rPr lang="en-US" sz="4800" dirty="0">
                <a:solidFill>
                  <a:schemeClr val="accent1">
                    <a:lumMod val="40000"/>
                    <a:lumOff val="60000"/>
                  </a:schemeClr>
                </a:solidFill>
                <a:latin typeface="Arial" panose="020B0604020202020204" pitchFamily="34" charset="0"/>
                <a:cs typeface="Arial" panose="020B0604020202020204" pitchFamily="34" charset="0"/>
              </a:rPr>
              <a:t>SEEKING THE LOST</a:t>
            </a:r>
            <a:endParaRPr lang="en-US" sz="4000"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65647" y="1825624"/>
            <a:ext cx="7812706" cy="4613676"/>
          </a:xfrm>
        </p:spPr>
        <p:txBody>
          <a:bodyPr>
            <a:normAutofit/>
          </a:bodyPr>
          <a:lstStyle/>
          <a:p>
            <a:pPr marL="0" indent="0" algn="ctr">
              <a:buNone/>
            </a:pPr>
            <a:r>
              <a:rPr lang="en-US" sz="3200" b="1" dirty="0">
                <a:solidFill>
                  <a:schemeClr val="accent1">
                    <a:lumMod val="60000"/>
                    <a:lumOff val="40000"/>
                  </a:schemeClr>
                </a:solidFill>
              </a:rPr>
              <a:t>We must have FAITH in the gospel                            and in Jesus’ power to save!</a:t>
            </a:r>
            <a:endParaRPr lang="en-US" sz="900" b="1" dirty="0">
              <a:solidFill>
                <a:schemeClr val="accent1">
                  <a:lumMod val="60000"/>
                  <a:lumOff val="40000"/>
                </a:schemeClr>
              </a:solidFill>
            </a:endParaRPr>
          </a:p>
          <a:p>
            <a:pPr marL="0" indent="0" algn="ctr">
              <a:buNone/>
            </a:pPr>
            <a:r>
              <a:rPr lang="en-US" sz="900" b="1" dirty="0">
                <a:solidFill>
                  <a:schemeClr val="accent1">
                    <a:lumMod val="60000"/>
                    <a:lumOff val="40000"/>
                  </a:schemeClr>
                </a:solidFill>
              </a:rPr>
              <a:t> </a:t>
            </a:r>
          </a:p>
          <a:p>
            <a:pPr marL="231775" indent="-231775"/>
            <a:r>
              <a:rPr lang="en-US" sz="3200" b="1" dirty="0">
                <a:solidFill>
                  <a:schemeClr val="bg1"/>
                </a:solidFill>
              </a:rPr>
              <a:t>Jesus came to save! </a:t>
            </a:r>
            <a:r>
              <a:rPr lang="en-US" sz="3200" dirty="0">
                <a:solidFill>
                  <a:schemeClr val="accent1">
                    <a:lumMod val="40000"/>
                    <a:lumOff val="60000"/>
                  </a:schemeClr>
                </a:solidFill>
              </a:rPr>
              <a:t>(Matthew 1:21)</a:t>
            </a:r>
          </a:p>
          <a:p>
            <a:pPr marL="231775" indent="-231775"/>
            <a:r>
              <a:rPr lang="en-US" sz="3200" b="1" dirty="0">
                <a:solidFill>
                  <a:schemeClr val="bg1"/>
                </a:solidFill>
              </a:rPr>
              <a:t>He is the One and only way to God                             </a:t>
            </a:r>
            <a:r>
              <a:rPr lang="en-US" sz="3200" dirty="0">
                <a:solidFill>
                  <a:schemeClr val="accent1">
                    <a:lumMod val="40000"/>
                    <a:lumOff val="60000"/>
                  </a:schemeClr>
                </a:solidFill>
              </a:rPr>
              <a:t>(John 14:6;  1 Timothy 2:3-5; Acts 4:12)</a:t>
            </a:r>
          </a:p>
          <a:p>
            <a:pPr marL="231775" indent="-231775"/>
            <a:endParaRPr lang="en-US" sz="3200" dirty="0">
              <a:solidFill>
                <a:schemeClr val="accent1">
                  <a:lumMod val="40000"/>
                  <a:lumOff val="60000"/>
                </a:schemeClr>
              </a:solidFill>
            </a:endParaRPr>
          </a:p>
        </p:txBody>
      </p:sp>
      <p:cxnSp>
        <p:nvCxnSpPr>
          <p:cNvPr id="4" name="Straight Connector 3"/>
          <p:cNvCxnSpPr/>
          <p:nvPr/>
        </p:nvCxnSpPr>
        <p:spPr>
          <a:xfrm flipH="1">
            <a:off x="1318161" y="2838203"/>
            <a:ext cx="6507678" cy="3562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2670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solidFill>
                  <a:schemeClr val="accent1">
                    <a:lumMod val="40000"/>
                    <a:lumOff val="60000"/>
                  </a:schemeClr>
                </a:solidFill>
                <a:latin typeface="Arial Narrow" panose="020B0606020202030204" pitchFamily="34" charset="0"/>
              </a:rPr>
              <a:t>INCREASED FAITH FOR </a:t>
            </a:r>
            <a:br>
              <a:rPr lang="en-US" sz="4000" dirty="0">
                <a:solidFill>
                  <a:schemeClr val="accent1">
                    <a:lumMod val="40000"/>
                    <a:lumOff val="60000"/>
                  </a:schemeClr>
                </a:solidFill>
                <a:latin typeface="Arial Narrow" panose="020B0606020202030204" pitchFamily="34" charset="0"/>
              </a:rPr>
            </a:br>
            <a:r>
              <a:rPr lang="en-US" sz="4800" dirty="0">
                <a:solidFill>
                  <a:schemeClr val="accent1">
                    <a:lumMod val="40000"/>
                    <a:lumOff val="60000"/>
                  </a:schemeClr>
                </a:solidFill>
                <a:latin typeface="Arial" panose="020B0604020202020204" pitchFamily="34" charset="0"/>
                <a:cs typeface="Arial" panose="020B0604020202020204" pitchFamily="34" charset="0"/>
              </a:rPr>
              <a:t>SEEKING THE LOST</a:t>
            </a:r>
            <a:endParaRPr lang="en-US" sz="4000"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65647" y="1825624"/>
            <a:ext cx="7812706" cy="4613676"/>
          </a:xfrm>
        </p:spPr>
        <p:txBody>
          <a:bodyPr>
            <a:normAutofit/>
          </a:bodyPr>
          <a:lstStyle/>
          <a:p>
            <a:pPr marL="0" indent="0" algn="ctr">
              <a:buNone/>
            </a:pPr>
            <a:r>
              <a:rPr lang="en-US" sz="3200" b="1" dirty="0">
                <a:solidFill>
                  <a:schemeClr val="accent1">
                    <a:lumMod val="60000"/>
                    <a:lumOff val="40000"/>
                  </a:schemeClr>
                </a:solidFill>
              </a:rPr>
              <a:t>Faith will enable us to have the                     zeal and courage to reach the lost!</a:t>
            </a:r>
            <a:endParaRPr lang="en-US" sz="900" b="1" dirty="0">
              <a:solidFill>
                <a:schemeClr val="accent1">
                  <a:lumMod val="60000"/>
                  <a:lumOff val="40000"/>
                </a:schemeClr>
              </a:solidFill>
            </a:endParaRPr>
          </a:p>
          <a:p>
            <a:pPr marL="0" indent="0" algn="ctr">
              <a:buNone/>
            </a:pPr>
            <a:r>
              <a:rPr lang="en-US" sz="900" b="1" dirty="0">
                <a:solidFill>
                  <a:schemeClr val="accent1">
                    <a:lumMod val="60000"/>
                    <a:lumOff val="40000"/>
                  </a:schemeClr>
                </a:solidFill>
              </a:rPr>
              <a:t> </a:t>
            </a:r>
          </a:p>
          <a:p>
            <a:pPr marL="231775" indent="-231775"/>
            <a:r>
              <a:rPr lang="en-US" sz="3200" b="1" dirty="0">
                <a:solidFill>
                  <a:schemeClr val="bg1"/>
                </a:solidFill>
              </a:rPr>
              <a:t>It starts with a love for souls                    </a:t>
            </a:r>
            <a:r>
              <a:rPr lang="en-US" sz="3200" dirty="0">
                <a:solidFill>
                  <a:schemeClr val="accent1">
                    <a:lumMod val="40000"/>
                    <a:lumOff val="60000"/>
                  </a:schemeClr>
                </a:solidFill>
              </a:rPr>
              <a:t>(Romans 9:1-3; 10:1; Matthew 10:27-28)</a:t>
            </a:r>
          </a:p>
          <a:p>
            <a:pPr marL="231775" indent="-231775"/>
            <a:r>
              <a:rPr lang="en-US" sz="3200" b="1" dirty="0">
                <a:solidFill>
                  <a:schemeClr val="bg1"/>
                </a:solidFill>
              </a:rPr>
              <a:t>Courage comes from faith in God’s enabling power </a:t>
            </a:r>
            <a:r>
              <a:rPr lang="en-US" sz="3200" dirty="0">
                <a:solidFill>
                  <a:schemeClr val="accent1">
                    <a:lumMod val="40000"/>
                    <a:lumOff val="60000"/>
                  </a:schemeClr>
                </a:solidFill>
              </a:rPr>
              <a:t>(Ephesians 6:19-20; Colossians 4:3-4)</a:t>
            </a:r>
          </a:p>
          <a:p>
            <a:pPr marL="231775" indent="-231775"/>
            <a:endParaRPr lang="en-US" sz="3200" dirty="0">
              <a:solidFill>
                <a:schemeClr val="accent1">
                  <a:lumMod val="40000"/>
                  <a:lumOff val="60000"/>
                </a:schemeClr>
              </a:solidFill>
            </a:endParaRPr>
          </a:p>
        </p:txBody>
      </p:sp>
      <p:cxnSp>
        <p:nvCxnSpPr>
          <p:cNvPr id="4" name="Straight Connector 3"/>
          <p:cNvCxnSpPr/>
          <p:nvPr/>
        </p:nvCxnSpPr>
        <p:spPr>
          <a:xfrm flipH="1">
            <a:off x="1318161" y="2838203"/>
            <a:ext cx="6507678" cy="3562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9593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329</TotalTime>
  <Words>265</Words>
  <Application>Microsoft Office PowerPoint</Application>
  <PresentationFormat>On-screen Show (4:3)</PresentationFormat>
  <Paragraphs>23</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Arial Narrow</vt:lpstr>
      <vt:lpstr>Calibri</vt:lpstr>
      <vt:lpstr>Calibri Light</vt:lpstr>
      <vt:lpstr>Eras Medium ITC</vt:lpstr>
      <vt:lpstr>Office Theme</vt:lpstr>
      <vt:lpstr>and pointing to Jesus! </vt:lpstr>
      <vt:lpstr>PowerPoint Presentation</vt:lpstr>
      <vt:lpstr>INCREASED FAITH FOR  SEEKING THE LOST</vt:lpstr>
      <vt:lpstr>INCREASED FAITH FOR  SEEKING THE LOST</vt:lpstr>
      <vt:lpstr>INCREASED FAITH FOR  SEEKING THE LOST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Seeking the Lost       Jesus</dc:title>
  <dc:creator>user</dc:creator>
  <cp:lastModifiedBy>user</cp:lastModifiedBy>
  <cp:revision>25</cp:revision>
  <dcterms:created xsi:type="dcterms:W3CDTF">2016-11-22T19:59:19Z</dcterms:created>
  <dcterms:modified xsi:type="dcterms:W3CDTF">2016-12-31T17:13:57Z</dcterms:modified>
</cp:coreProperties>
</file>