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69" r:id="rId3"/>
    <p:sldId id="256" r:id="rId4"/>
    <p:sldId id="271" r:id="rId5"/>
    <p:sldId id="27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D5002-EDB9-4331-8260-7F7742D25308}" type="datetimeFigureOut">
              <a:rPr lang="en-US" smtClean="0"/>
              <a:t>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1F01D-72DF-41E7-A48F-253D09290422}" type="slidenum">
              <a:rPr lang="en-US" smtClean="0"/>
              <a:t>‹#›</a:t>
            </a:fld>
            <a:endParaRPr lang="en-US"/>
          </a:p>
        </p:txBody>
      </p:sp>
    </p:spTree>
    <p:extLst>
      <p:ext uri="{BB962C8B-B14F-4D97-AF65-F5344CB8AC3E}">
        <p14:creationId xmlns:p14="http://schemas.microsoft.com/office/powerpoint/2010/main" val="249428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To be TRANSFORMED we must avoid being CONFORMED to the world.  Our worldly minds must be changed – renewed by being replaced with the mind of  Christ.</a:t>
            </a:r>
          </a:p>
          <a:p>
            <a:pPr algn="l"/>
            <a:r>
              <a:rPr lang="en-US" b="0" i="0" dirty="0">
                <a:solidFill>
                  <a:srgbClr val="000000"/>
                </a:solidFill>
                <a:effectLst/>
                <a:latin typeface="Arial" panose="020B0604020202020204" pitchFamily="34" charset="0"/>
              </a:rPr>
              <a:t>Three aspects of transformation are much needed among Christians today and would help us at Eastside.</a:t>
            </a:r>
          </a:p>
          <a:p>
            <a:pPr algn="l">
              <a:buFont typeface="+mj-lt"/>
              <a:buAutoNum type="arabicPeriod"/>
            </a:pPr>
            <a:r>
              <a:rPr lang="en-US" b="1" i="0" dirty="0">
                <a:solidFill>
                  <a:srgbClr val="000000"/>
                </a:solidFill>
                <a:effectLst/>
                <a:latin typeface="Arial" panose="020B0604020202020204" pitchFamily="34" charset="0"/>
              </a:rPr>
              <a:t>Do not be conformed to the world</a:t>
            </a:r>
            <a:r>
              <a:rPr lang="en-US" b="0" i="0" dirty="0">
                <a:solidFill>
                  <a:srgbClr val="000000"/>
                </a:solidFill>
                <a:effectLst/>
                <a:latin typeface="Arial" panose="020B0604020202020204" pitchFamily="34" charset="0"/>
              </a:rPr>
              <a:t>.  We cannot allow the world to compress us into its mold.  We cannot allow ourselves to be so lacking in moral fiber and spiritual stability that we are swayed by every new craze, social movement, or ideological fashion that comes down the pike. </a:t>
            </a:r>
          </a:p>
          <a:p>
            <a:pPr algn="l">
              <a:buFont typeface="+mj-lt"/>
              <a:buAutoNum type="arabicPeriod"/>
            </a:pPr>
            <a:r>
              <a:rPr lang="en-US" b="1" i="0" dirty="0">
                <a:solidFill>
                  <a:srgbClr val="000000"/>
                </a:solidFill>
                <a:effectLst/>
                <a:latin typeface="Arial" panose="020B0604020202020204" pitchFamily="34" charset="0"/>
              </a:rPr>
              <a:t>Be transformed by the renewing of your mind</a:t>
            </a:r>
            <a:r>
              <a:rPr lang="en-US" b="0" i="0" dirty="0">
                <a:solidFill>
                  <a:srgbClr val="000000"/>
                </a:solidFill>
                <a:effectLst/>
                <a:latin typeface="Arial" panose="020B0604020202020204" pitchFamily="34" charset="0"/>
              </a:rPr>
              <a:t>.  The process of transformation begins in the mind.  If we don't think different, we'll never really be different. I believe our thinking needs to be challenged and changed by the knowledge of Christ and His word.</a:t>
            </a:r>
          </a:p>
          <a:p>
            <a:pPr algn="l">
              <a:buFont typeface="+mj-lt"/>
              <a:buAutoNum type="arabicPeriod"/>
            </a:pPr>
            <a:r>
              <a:rPr lang="en-US" b="1" i="0" dirty="0">
                <a:solidFill>
                  <a:srgbClr val="000000"/>
                </a:solidFill>
                <a:effectLst/>
                <a:latin typeface="Arial" panose="020B0604020202020204" pitchFamily="34" charset="0"/>
              </a:rPr>
              <a:t>Put God's will into practice.</a:t>
            </a:r>
            <a:r>
              <a:rPr lang="en-US" b="0" i="0" dirty="0">
                <a:solidFill>
                  <a:srgbClr val="000000"/>
                </a:solidFill>
                <a:effectLst/>
                <a:latin typeface="Arial" panose="020B0604020202020204" pitchFamily="34" charset="0"/>
              </a:rPr>
              <a:t>  We must test, experience, and use our knowledge of God's will in practical and discernable ways in our lives.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13BE53-4861-4F51-B5CD-F04232FF48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46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9C57D-0D9D-4B80-B81E-C8B130830D12}"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406474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9C57D-0D9D-4B80-B81E-C8B130830D12}"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397622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9C57D-0D9D-4B80-B81E-C8B130830D12}"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182590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478C1-7FA0-439B-9541-5C66BDC5C8BE}"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406027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478C1-7FA0-439B-9541-5C66BDC5C8BE}"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148101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478C1-7FA0-439B-9541-5C66BDC5C8BE}"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155226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478C1-7FA0-439B-9541-5C66BDC5C8BE}"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383111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478C1-7FA0-439B-9541-5C66BDC5C8BE}"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63250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478C1-7FA0-439B-9541-5C66BDC5C8BE}"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06225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478C1-7FA0-439B-9541-5C66BDC5C8BE}"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88733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478C1-7FA0-439B-9541-5C66BDC5C8BE}"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415532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9C57D-0D9D-4B80-B81E-C8B130830D12}"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672148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478C1-7FA0-439B-9541-5C66BDC5C8BE}"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08312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478C1-7FA0-439B-9541-5C66BDC5C8BE}"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14150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478C1-7FA0-439B-9541-5C66BDC5C8BE}"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3C9D-3FBB-4ADE-8916-C0C8EE572FC1}" type="slidenum">
              <a:rPr lang="en-US" smtClean="0"/>
              <a:t>‹#›</a:t>
            </a:fld>
            <a:endParaRPr lang="en-US"/>
          </a:p>
        </p:txBody>
      </p:sp>
    </p:spTree>
    <p:extLst>
      <p:ext uri="{BB962C8B-B14F-4D97-AF65-F5344CB8AC3E}">
        <p14:creationId xmlns:p14="http://schemas.microsoft.com/office/powerpoint/2010/main" val="218809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9C57D-0D9D-4B80-B81E-C8B130830D12}"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225175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9C57D-0D9D-4B80-B81E-C8B130830D12}"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323703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9C57D-0D9D-4B80-B81E-C8B130830D12}"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51160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9C57D-0D9D-4B80-B81E-C8B130830D12}"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401071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9C57D-0D9D-4B80-B81E-C8B130830D12}"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437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9C57D-0D9D-4B80-B81E-C8B130830D12}"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300400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9C57D-0D9D-4B80-B81E-C8B130830D12}"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FF52F-B270-481D-944C-98C8DCB7418B}" type="slidenum">
              <a:rPr lang="en-US" smtClean="0"/>
              <a:t>‹#›</a:t>
            </a:fld>
            <a:endParaRPr lang="en-US"/>
          </a:p>
        </p:txBody>
      </p:sp>
    </p:spTree>
    <p:extLst>
      <p:ext uri="{BB962C8B-B14F-4D97-AF65-F5344CB8AC3E}">
        <p14:creationId xmlns:p14="http://schemas.microsoft.com/office/powerpoint/2010/main" val="308969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C57D-0D9D-4B80-B81E-C8B130830D12}" type="datetimeFigureOut">
              <a:rPr lang="en-US" smtClean="0"/>
              <a:t>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FF52F-B270-481D-944C-98C8DCB7418B}" type="slidenum">
              <a:rPr lang="en-US" smtClean="0"/>
              <a:t>‹#›</a:t>
            </a:fld>
            <a:endParaRPr lang="en-US"/>
          </a:p>
        </p:txBody>
      </p:sp>
    </p:spTree>
    <p:extLst>
      <p:ext uri="{BB962C8B-B14F-4D97-AF65-F5344CB8AC3E}">
        <p14:creationId xmlns:p14="http://schemas.microsoft.com/office/powerpoint/2010/main" val="154722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478C1-7FA0-439B-9541-5C66BDC5C8BE}" type="datetimeFigureOut">
              <a:rPr lang="en-US" smtClean="0"/>
              <a:t>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03C9D-3FBB-4ADE-8916-C0C8EE572FC1}" type="slidenum">
              <a:rPr lang="en-US" smtClean="0"/>
              <a:t>‹#›</a:t>
            </a:fld>
            <a:endParaRPr lang="en-US"/>
          </a:p>
        </p:txBody>
      </p:sp>
    </p:spTree>
    <p:extLst>
      <p:ext uri="{BB962C8B-B14F-4D97-AF65-F5344CB8AC3E}">
        <p14:creationId xmlns:p14="http://schemas.microsoft.com/office/powerpoint/2010/main" val="1045839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97874-1219-49AA-9EC3-832CC312851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7902"/>
                    </a14:imgEffect>
                    <a14:imgEffect>
                      <a14:saturation sat="131000"/>
                    </a14:imgEffect>
                    <a14:imgEffect>
                      <a14:brightnessContrast bright="25000" contrast="-9000"/>
                    </a14:imgEffect>
                  </a14:imgLayer>
                </a14:imgProps>
              </a:ext>
              <a:ext uri="{28A0092B-C50C-407E-A947-70E740481C1C}">
                <a14:useLocalDpi xmlns:a14="http://schemas.microsoft.com/office/drawing/2010/main" val="0"/>
              </a:ext>
            </a:extLst>
          </a:blip>
          <a:stretch>
            <a:fillRect/>
          </a:stretch>
        </p:blipFill>
        <p:spPr>
          <a:xfrm>
            <a:off x="0" y="2340014"/>
            <a:ext cx="8148320" cy="4669524"/>
          </a:xfrm>
          <a:prstGeom prst="rect">
            <a:avLst/>
          </a:prstGeom>
        </p:spPr>
      </p:pic>
      <p:sp>
        <p:nvSpPr>
          <p:cNvPr id="4" name="Title 3">
            <a:extLst>
              <a:ext uri="{FF2B5EF4-FFF2-40B4-BE49-F238E27FC236}">
                <a16:creationId xmlns:a16="http://schemas.microsoft.com/office/drawing/2014/main" id="{85A6E40A-387B-4433-AF66-270EB6B5A2F2}"/>
              </a:ext>
            </a:extLst>
          </p:cNvPr>
          <p:cNvSpPr>
            <a:spLocks noGrp="1"/>
          </p:cNvSpPr>
          <p:nvPr>
            <p:ph type="ctrTitle"/>
          </p:nvPr>
        </p:nvSpPr>
        <p:spPr>
          <a:xfrm>
            <a:off x="121296" y="637219"/>
            <a:ext cx="8887407" cy="1127993"/>
          </a:xfrm>
        </p:spPr>
        <p:txBody>
          <a:bodyPr>
            <a:normAutofit/>
          </a:bodyPr>
          <a:lstStyle/>
          <a:p>
            <a:r>
              <a:rPr kumimoji="0" lang="en-US" sz="6600" b="0" i="0" u="none" strike="noStrike" kern="1200" cap="none" spc="0" normalizeH="0" baseline="0" noProof="0" dirty="0">
                <a:ln w="12700" cmpd="sng">
                  <a:solidFill>
                    <a:schemeClr val="tx1"/>
                  </a:solidFill>
                  <a:prstDash val="solid"/>
                </a:ln>
                <a:gradFill>
                  <a:gsLst>
                    <a:gs pos="6803">
                      <a:srgbClr val="ED7D31">
                        <a:lumMod val="50000"/>
                      </a:srgbClr>
                    </a:gs>
                    <a:gs pos="30000">
                      <a:srgbClr val="ED7D31">
                        <a:lumMod val="75000"/>
                      </a:srgbClr>
                    </a:gs>
                    <a:gs pos="69000">
                      <a:srgbClr val="FFC000"/>
                    </a:gs>
                    <a:gs pos="96000">
                      <a:srgbClr val="FFC000">
                        <a:lumMod val="60000"/>
                        <a:lumOff val="40000"/>
                      </a:srgbClr>
                    </a:gs>
                  </a:gsLst>
                  <a:lin ang="5400000"/>
                </a:gradFill>
                <a:effectLst>
                  <a:glow rad="63500">
                    <a:schemeClr val="tx1">
                      <a:alpha val="40000"/>
                    </a:schemeClr>
                  </a:glow>
                </a:effectLst>
                <a:uLnTx/>
                <a:uFillTx/>
                <a:latin typeface="Eras Bold ITC" panose="020B0907030504020204" pitchFamily="34" charset="0"/>
              </a:rPr>
              <a:t>Be Transformed</a:t>
            </a:r>
            <a:endParaRPr lang="en-US" sz="6600" dirty="0">
              <a:ln w="12700">
                <a:solidFill>
                  <a:schemeClr val="tx1"/>
                </a:solidFill>
              </a:ln>
              <a:gradFill>
                <a:gsLst>
                  <a:gs pos="6803">
                    <a:srgbClr val="ED7D31">
                      <a:lumMod val="50000"/>
                    </a:srgbClr>
                  </a:gs>
                  <a:gs pos="30000">
                    <a:srgbClr val="ED7D31">
                      <a:lumMod val="75000"/>
                    </a:srgbClr>
                  </a:gs>
                  <a:gs pos="69000">
                    <a:srgbClr val="FFC000"/>
                  </a:gs>
                  <a:gs pos="96000">
                    <a:srgbClr val="FFC000">
                      <a:lumMod val="60000"/>
                      <a:lumOff val="40000"/>
                    </a:srgbClr>
                  </a:gs>
                </a:gsLst>
                <a:lin ang="5400000"/>
              </a:gradFill>
              <a:effectLst>
                <a:glow rad="63500">
                  <a:schemeClr val="tx1">
                    <a:alpha val="40000"/>
                  </a:schemeClr>
                </a:glow>
              </a:effectLst>
            </a:endParaRPr>
          </a:p>
        </p:txBody>
      </p:sp>
      <p:sp>
        <p:nvSpPr>
          <p:cNvPr id="5" name="Subtitle 4">
            <a:extLst>
              <a:ext uri="{FF2B5EF4-FFF2-40B4-BE49-F238E27FC236}">
                <a16:creationId xmlns:a16="http://schemas.microsoft.com/office/drawing/2014/main" id="{71201D88-17CD-4248-AB7F-4E88D0735708}"/>
              </a:ext>
            </a:extLst>
          </p:cNvPr>
          <p:cNvSpPr>
            <a:spLocks noGrp="1"/>
          </p:cNvSpPr>
          <p:nvPr>
            <p:ph type="subTitle" idx="1"/>
          </p:nvPr>
        </p:nvSpPr>
        <p:spPr>
          <a:xfrm>
            <a:off x="1136000" y="1765212"/>
            <a:ext cx="6858000" cy="710989"/>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1B2911"/>
                </a:solidFill>
                <a:effectLst/>
                <a:uLnTx/>
                <a:uFillTx/>
                <a:latin typeface="Pristina" panose="03060402040406080204" pitchFamily="66" charset="0"/>
                <a:ea typeface="+mn-ea"/>
                <a:cs typeface="+mn-cs"/>
              </a:rPr>
              <a:t>“…by the renewing of your mind” (Romans 12:2) </a:t>
            </a:r>
          </a:p>
          <a:p>
            <a:endParaRPr lang="en-US" dirty="0"/>
          </a:p>
        </p:txBody>
      </p:sp>
      <p:sp>
        <p:nvSpPr>
          <p:cNvPr id="8" name="TextBox 7">
            <a:extLst>
              <a:ext uri="{FF2B5EF4-FFF2-40B4-BE49-F238E27FC236}">
                <a16:creationId xmlns:a16="http://schemas.microsoft.com/office/drawing/2014/main" id="{37EF86D2-63A8-4B57-80A0-ACBE62467DE0}"/>
              </a:ext>
            </a:extLst>
          </p:cNvPr>
          <p:cNvSpPr txBox="1"/>
          <p:nvPr/>
        </p:nvSpPr>
        <p:spPr>
          <a:xfrm>
            <a:off x="6909026" y="5572624"/>
            <a:ext cx="2169950"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6">
                    <a:lumMod val="40000"/>
                    <a:lumOff val="60000"/>
                  </a:schemeClr>
                </a:solidFill>
                <a:effectLst/>
                <a:uLnTx/>
                <a:uFillTx/>
                <a:latin typeface="The Hand Extrablack" panose="03070A02030502020204" pitchFamily="66" charset="0"/>
                <a:ea typeface="+mn-ea"/>
                <a:cs typeface="+mn-cs"/>
              </a:rPr>
              <a:t>Eastside’s Theme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6">
                    <a:lumMod val="40000"/>
                    <a:lumOff val="60000"/>
                  </a:schemeClr>
                </a:solidFill>
                <a:effectLst/>
                <a:uLnTx/>
                <a:uFillTx/>
                <a:latin typeface="The Hand Extrablack" panose="03070A02030502020204" pitchFamily="66" charset="0"/>
                <a:ea typeface="+mn-ea"/>
                <a:cs typeface="+mn-cs"/>
              </a:rPr>
              <a:t>2 0 2 1</a:t>
            </a:r>
          </a:p>
        </p:txBody>
      </p:sp>
    </p:spTree>
    <p:extLst>
      <p:ext uri="{BB962C8B-B14F-4D97-AF65-F5344CB8AC3E}">
        <p14:creationId xmlns:p14="http://schemas.microsoft.com/office/powerpoint/2010/main" val="36410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D6A370-E605-4D70-839A-CB4B6E2EAC7C}"/>
              </a:ext>
            </a:extLst>
          </p:cNvPr>
          <p:cNvSpPr>
            <a:spLocks noGrp="1"/>
          </p:cNvSpPr>
          <p:nvPr>
            <p:ph type="title"/>
          </p:nvPr>
        </p:nvSpPr>
        <p:spPr>
          <a:xfrm>
            <a:off x="628651" y="194095"/>
            <a:ext cx="8198109" cy="1448093"/>
          </a:xfrm>
        </p:spPr>
        <p:txBody>
          <a:bodyPr>
            <a:noAutofit/>
          </a:bodyPr>
          <a:lstStyle/>
          <a:p>
            <a:pPr algn="ctr"/>
            <a:r>
              <a:rPr lang="en-US" sz="3600" dirty="0">
                <a:solidFill>
                  <a:srgbClr val="18404C"/>
                </a:solidFill>
                <a:effectLst>
                  <a:glow rad="101600">
                    <a:schemeClr val="bg2">
                      <a:alpha val="60000"/>
                    </a:schemeClr>
                  </a:glow>
                </a:effectLst>
                <a:latin typeface="Eras Bold ITC" panose="020B0907030504020204" pitchFamily="34" charset="0"/>
              </a:rPr>
              <a:t>To be </a:t>
            </a:r>
            <a:r>
              <a:rPr lang="en-US" sz="3600" dirty="0">
                <a:solidFill>
                  <a:schemeClr val="accent2">
                    <a:lumMod val="50000"/>
                  </a:schemeClr>
                </a:solidFill>
                <a:effectLst>
                  <a:glow rad="101600">
                    <a:schemeClr val="bg2">
                      <a:alpha val="60000"/>
                    </a:schemeClr>
                  </a:glow>
                </a:effectLst>
                <a:latin typeface="Eras Bold ITC" panose="020B0907030504020204" pitchFamily="34" charset="0"/>
              </a:rPr>
              <a:t>Transformed</a:t>
            </a:r>
            <a:r>
              <a:rPr lang="en-US" sz="3600" dirty="0">
                <a:solidFill>
                  <a:srgbClr val="18404C"/>
                </a:solidFill>
                <a:effectLst>
                  <a:glow rad="101600">
                    <a:schemeClr val="bg2">
                      <a:alpha val="60000"/>
                    </a:schemeClr>
                  </a:glow>
                </a:effectLst>
                <a:latin typeface="Eras Bold ITC" panose="020B0907030504020204" pitchFamily="34" charset="0"/>
              </a:rPr>
              <a:t> we must         not be </a:t>
            </a:r>
            <a:r>
              <a:rPr lang="en-US" sz="3600" dirty="0">
                <a:solidFill>
                  <a:schemeClr val="accent2">
                    <a:lumMod val="50000"/>
                  </a:schemeClr>
                </a:solidFill>
                <a:effectLst>
                  <a:glow rad="101600">
                    <a:schemeClr val="bg2">
                      <a:alpha val="60000"/>
                    </a:schemeClr>
                  </a:glow>
                </a:effectLst>
                <a:latin typeface="Eras Bold ITC" panose="020B0907030504020204" pitchFamily="34" charset="0"/>
              </a:rPr>
              <a:t>Conformed</a:t>
            </a:r>
            <a:r>
              <a:rPr lang="en-US" sz="3600" dirty="0">
                <a:solidFill>
                  <a:srgbClr val="18404C"/>
                </a:solidFill>
                <a:effectLst>
                  <a:glow rad="101600">
                    <a:schemeClr val="bg2">
                      <a:alpha val="60000"/>
                    </a:schemeClr>
                  </a:glow>
                </a:effectLst>
                <a:latin typeface="Eras Bold ITC" panose="020B0907030504020204" pitchFamily="34" charset="0"/>
              </a:rPr>
              <a:t> to the World</a:t>
            </a:r>
            <a:endParaRPr lang="en-US" sz="3600" dirty="0">
              <a:solidFill>
                <a:srgbClr val="18404C"/>
              </a:solidFill>
              <a:effectLst>
                <a:glow rad="101600">
                  <a:schemeClr val="bg2">
                    <a:alpha val="60000"/>
                  </a:schemeClr>
                </a:glow>
              </a:effectLst>
            </a:endParaRPr>
          </a:p>
        </p:txBody>
      </p:sp>
      <p:sp>
        <p:nvSpPr>
          <p:cNvPr id="6" name="Content Placeholder 5">
            <a:extLst>
              <a:ext uri="{FF2B5EF4-FFF2-40B4-BE49-F238E27FC236}">
                <a16:creationId xmlns:a16="http://schemas.microsoft.com/office/drawing/2014/main" id="{79C27E8C-2245-4890-8636-B2CB5989FE3B}"/>
              </a:ext>
            </a:extLst>
          </p:cNvPr>
          <p:cNvSpPr>
            <a:spLocks noGrp="1"/>
          </p:cNvSpPr>
          <p:nvPr>
            <p:ph idx="1"/>
          </p:nvPr>
        </p:nvSpPr>
        <p:spPr>
          <a:xfrm>
            <a:off x="811762" y="1642188"/>
            <a:ext cx="7703587" cy="4534775"/>
          </a:xfrm>
        </p:spPr>
        <p:txBody>
          <a:bodyPr/>
          <a:lstStyle/>
          <a:p>
            <a:r>
              <a:rPr lang="en-US" b="1" dirty="0"/>
              <a:t>The world is under the influence of Satan.     	  </a:t>
            </a:r>
            <a:r>
              <a:rPr lang="en-US" dirty="0"/>
              <a:t>(1 John 5:19; Ephesians 6:12)</a:t>
            </a:r>
          </a:p>
          <a:p>
            <a:r>
              <a:rPr lang="en-US" b="1" dirty="0"/>
              <a:t>Many live their lives attuned to the world.</a:t>
            </a:r>
            <a:r>
              <a:rPr lang="en-US" dirty="0"/>
              <a:t> (Philippians 3:17-19)</a:t>
            </a:r>
          </a:p>
          <a:p>
            <a:r>
              <a:rPr lang="en-US" b="1" dirty="0"/>
              <a:t>Christians are not “of the world.” 		       </a:t>
            </a:r>
            <a:r>
              <a:rPr lang="en-US" dirty="0"/>
              <a:t>(John 17:15-16; 1 Corinthians 5:10)</a:t>
            </a:r>
          </a:p>
          <a:p>
            <a:r>
              <a:rPr lang="en-US" b="1" dirty="0"/>
              <a:t>The world does not determine who we are.   </a:t>
            </a:r>
            <a:r>
              <a:rPr lang="en-US" dirty="0"/>
              <a:t>(Psalm 1:1; 2 Corinthians 6:14-18; Proverbs 29:27)</a:t>
            </a:r>
          </a:p>
        </p:txBody>
      </p:sp>
      <p:pic>
        <p:nvPicPr>
          <p:cNvPr id="8" name="Picture 7">
            <a:extLst>
              <a:ext uri="{FF2B5EF4-FFF2-40B4-BE49-F238E27FC236}">
                <a16:creationId xmlns:a16="http://schemas.microsoft.com/office/drawing/2014/main" id="{E07BA569-17BC-4AFE-AD27-E0113099DF06}"/>
              </a:ext>
            </a:extLst>
          </p:cNvPr>
          <p:cNvPicPr>
            <a:picLocks noChangeAspect="1"/>
          </p:cNvPicPr>
          <p:nvPr/>
        </p:nvPicPr>
        <p:blipFill>
          <a:blip r:embed="rId2"/>
          <a:stretch>
            <a:fillRect/>
          </a:stretch>
        </p:blipFill>
        <p:spPr>
          <a:xfrm flipH="1">
            <a:off x="6923156" y="5409907"/>
            <a:ext cx="2220844" cy="1448093"/>
          </a:xfrm>
          <a:prstGeom prst="rect">
            <a:avLst/>
          </a:prstGeom>
        </p:spPr>
      </p:pic>
    </p:spTree>
    <p:extLst>
      <p:ext uri="{BB962C8B-B14F-4D97-AF65-F5344CB8AC3E}">
        <p14:creationId xmlns:p14="http://schemas.microsoft.com/office/powerpoint/2010/main" val="2620926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D6A370-E605-4D70-839A-CB4B6E2EAC7C}"/>
              </a:ext>
            </a:extLst>
          </p:cNvPr>
          <p:cNvSpPr>
            <a:spLocks noGrp="1"/>
          </p:cNvSpPr>
          <p:nvPr>
            <p:ph type="title"/>
          </p:nvPr>
        </p:nvSpPr>
        <p:spPr>
          <a:xfrm>
            <a:off x="628650" y="270588"/>
            <a:ext cx="8198109" cy="1448093"/>
          </a:xfrm>
        </p:spPr>
        <p:txBody>
          <a:bodyPr>
            <a:noAutofit/>
          </a:bodyPr>
          <a:lstStyle/>
          <a:p>
            <a:pPr algn="ctr"/>
            <a:r>
              <a:rPr lang="en-US" sz="4000" dirty="0">
                <a:solidFill>
                  <a:srgbClr val="18404C"/>
                </a:solidFill>
                <a:effectLst>
                  <a:glow rad="101600">
                    <a:schemeClr val="bg2">
                      <a:alpha val="60000"/>
                    </a:schemeClr>
                  </a:glow>
                </a:effectLst>
                <a:latin typeface="Eras Bold ITC" panose="020B0907030504020204" pitchFamily="34" charset="0"/>
              </a:rPr>
              <a:t>To be </a:t>
            </a:r>
            <a:r>
              <a:rPr lang="en-US" sz="4000" dirty="0">
                <a:solidFill>
                  <a:schemeClr val="accent2">
                    <a:lumMod val="50000"/>
                  </a:schemeClr>
                </a:solidFill>
                <a:effectLst>
                  <a:glow rad="101600">
                    <a:schemeClr val="bg2">
                      <a:alpha val="60000"/>
                    </a:schemeClr>
                  </a:glow>
                </a:effectLst>
                <a:latin typeface="Eras Bold ITC" panose="020B0907030504020204" pitchFamily="34" charset="0"/>
              </a:rPr>
              <a:t>Transformed</a:t>
            </a:r>
            <a:r>
              <a:rPr lang="en-US" sz="4000" dirty="0">
                <a:effectLst>
                  <a:glow rad="101600">
                    <a:schemeClr val="bg2">
                      <a:alpha val="60000"/>
                    </a:schemeClr>
                  </a:glow>
                </a:effectLst>
                <a:latin typeface="Eras Bold ITC" panose="020B0907030504020204" pitchFamily="34" charset="0"/>
              </a:rPr>
              <a:t> </a:t>
            </a:r>
            <a:r>
              <a:rPr lang="en-US" sz="4000" dirty="0">
                <a:solidFill>
                  <a:srgbClr val="18404C"/>
                </a:solidFill>
                <a:effectLst>
                  <a:glow rad="101600">
                    <a:schemeClr val="bg2">
                      <a:alpha val="60000"/>
                    </a:schemeClr>
                  </a:glow>
                </a:effectLst>
                <a:latin typeface="Eras Bold ITC" panose="020B0907030504020204" pitchFamily="34" charset="0"/>
              </a:rPr>
              <a:t>we must</a:t>
            </a:r>
            <a:r>
              <a:rPr lang="en-US" sz="4000" dirty="0">
                <a:effectLst>
                  <a:glow rad="101600">
                    <a:schemeClr val="bg2">
                      <a:alpha val="60000"/>
                    </a:schemeClr>
                  </a:glow>
                </a:effectLst>
                <a:latin typeface="Eras Bold ITC" panose="020B0907030504020204" pitchFamily="34" charset="0"/>
              </a:rPr>
              <a:t>         </a:t>
            </a:r>
            <a:r>
              <a:rPr lang="en-US" sz="4000" dirty="0">
                <a:solidFill>
                  <a:schemeClr val="accent2">
                    <a:lumMod val="50000"/>
                  </a:schemeClr>
                </a:solidFill>
                <a:effectLst>
                  <a:glow rad="101600">
                    <a:schemeClr val="bg2">
                      <a:alpha val="60000"/>
                    </a:schemeClr>
                  </a:glow>
                </a:effectLst>
                <a:latin typeface="Eras Bold ITC" panose="020B0907030504020204" pitchFamily="34" charset="0"/>
              </a:rPr>
              <a:t>Renew</a:t>
            </a:r>
            <a:r>
              <a:rPr lang="en-US" sz="4000" dirty="0">
                <a:effectLst>
                  <a:glow rad="101600">
                    <a:schemeClr val="bg2">
                      <a:alpha val="60000"/>
                    </a:schemeClr>
                  </a:glow>
                </a:effectLst>
                <a:latin typeface="Eras Bold ITC" panose="020B0907030504020204" pitchFamily="34" charset="0"/>
              </a:rPr>
              <a:t> </a:t>
            </a:r>
            <a:r>
              <a:rPr lang="en-US" sz="4000" dirty="0">
                <a:solidFill>
                  <a:srgbClr val="18404C"/>
                </a:solidFill>
                <a:effectLst>
                  <a:glow rad="101600">
                    <a:schemeClr val="bg2">
                      <a:alpha val="60000"/>
                    </a:schemeClr>
                  </a:glow>
                </a:effectLst>
                <a:latin typeface="Eras Bold ITC" panose="020B0907030504020204" pitchFamily="34" charset="0"/>
              </a:rPr>
              <a:t>our Minds</a:t>
            </a:r>
            <a:endParaRPr lang="en-US" sz="4000" dirty="0">
              <a:solidFill>
                <a:srgbClr val="18404C"/>
              </a:solidFill>
              <a:effectLst>
                <a:glow rad="101600">
                  <a:schemeClr val="bg2">
                    <a:alpha val="60000"/>
                  </a:schemeClr>
                </a:glow>
              </a:effectLst>
            </a:endParaRPr>
          </a:p>
        </p:txBody>
      </p:sp>
      <p:sp>
        <p:nvSpPr>
          <p:cNvPr id="6" name="Content Placeholder 5">
            <a:extLst>
              <a:ext uri="{FF2B5EF4-FFF2-40B4-BE49-F238E27FC236}">
                <a16:creationId xmlns:a16="http://schemas.microsoft.com/office/drawing/2014/main" id="{79C27E8C-2245-4890-8636-B2CB5989FE3B}"/>
              </a:ext>
            </a:extLst>
          </p:cNvPr>
          <p:cNvSpPr>
            <a:spLocks noGrp="1"/>
          </p:cNvSpPr>
          <p:nvPr>
            <p:ph idx="1"/>
          </p:nvPr>
        </p:nvSpPr>
        <p:spPr>
          <a:xfrm>
            <a:off x="811762" y="1642188"/>
            <a:ext cx="7703587" cy="4534775"/>
          </a:xfrm>
        </p:spPr>
        <p:txBody>
          <a:bodyPr/>
          <a:lstStyle/>
          <a:p>
            <a:r>
              <a:rPr lang="en-US" b="1" dirty="0"/>
              <a:t>We are being transformed into Christ’s image. 	  </a:t>
            </a:r>
            <a:r>
              <a:rPr lang="en-US" dirty="0"/>
              <a:t>(2 Corinthians 3:18; 1 John 4:17; 2 Peter 1:4)</a:t>
            </a:r>
          </a:p>
          <a:p>
            <a:r>
              <a:rPr lang="en-US" b="1" dirty="0"/>
              <a:t>We are transformed by having the mind of Christ. </a:t>
            </a:r>
            <a:r>
              <a:rPr lang="en-US" dirty="0"/>
              <a:t>(Philippians 2:5; 1 Corinthians 2:12-16;                     John 16:13-14; Acts 3:19)</a:t>
            </a:r>
          </a:p>
          <a:p>
            <a:r>
              <a:rPr lang="en-US" b="1" dirty="0"/>
              <a:t>The transformed mind will think differently about everything. </a:t>
            </a:r>
            <a:r>
              <a:rPr lang="en-US" dirty="0"/>
              <a:t>(2 Corinthians 5:16-17)</a:t>
            </a:r>
          </a:p>
          <a:p>
            <a:r>
              <a:rPr lang="en-US" b="1" dirty="0"/>
              <a:t>Our conduct will change when our mind is changed. </a:t>
            </a:r>
            <a:r>
              <a:rPr lang="en-US" dirty="0"/>
              <a:t>(Ephesians 4:20-24)</a:t>
            </a:r>
          </a:p>
        </p:txBody>
      </p:sp>
      <p:pic>
        <p:nvPicPr>
          <p:cNvPr id="8" name="Picture 7">
            <a:extLst>
              <a:ext uri="{FF2B5EF4-FFF2-40B4-BE49-F238E27FC236}">
                <a16:creationId xmlns:a16="http://schemas.microsoft.com/office/drawing/2014/main" id="{E07BA569-17BC-4AFE-AD27-E0113099DF06}"/>
              </a:ext>
            </a:extLst>
          </p:cNvPr>
          <p:cNvPicPr>
            <a:picLocks noChangeAspect="1"/>
          </p:cNvPicPr>
          <p:nvPr/>
        </p:nvPicPr>
        <p:blipFill>
          <a:blip r:embed="rId2"/>
          <a:stretch>
            <a:fillRect/>
          </a:stretch>
        </p:blipFill>
        <p:spPr>
          <a:xfrm flipH="1">
            <a:off x="6923156" y="5409907"/>
            <a:ext cx="2220844" cy="1448093"/>
          </a:xfrm>
          <a:prstGeom prst="rect">
            <a:avLst/>
          </a:prstGeom>
        </p:spPr>
      </p:pic>
    </p:spTree>
    <p:extLst>
      <p:ext uri="{BB962C8B-B14F-4D97-AF65-F5344CB8AC3E}">
        <p14:creationId xmlns:p14="http://schemas.microsoft.com/office/powerpoint/2010/main" val="29377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F4F87-CDF0-475F-B000-A6931D45A310}"/>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668E30D-96A9-4C68-9607-67F53FA3B8D6}"/>
              </a:ext>
            </a:extLst>
          </p:cNvPr>
          <p:cNvSpPr>
            <a:spLocks noGrp="1"/>
          </p:cNvSpPr>
          <p:nvPr>
            <p:ph idx="1"/>
          </p:nvPr>
        </p:nvSpPr>
        <p:spPr>
          <a:xfrm>
            <a:off x="895739" y="843398"/>
            <a:ext cx="7352522" cy="5430514"/>
          </a:xfrm>
        </p:spPr>
        <p:txBody>
          <a:bodyPr/>
          <a:lstStyle/>
          <a:p>
            <a:pPr marL="0" indent="0">
              <a:buNone/>
            </a:pPr>
            <a:r>
              <a:rPr lang="en-US" sz="3200" b="1" dirty="0">
                <a:latin typeface="Eras Demi ITC" panose="020B0805030504020804" pitchFamily="34" charset="0"/>
              </a:rPr>
              <a:t>     </a:t>
            </a:r>
            <a:r>
              <a:rPr lang="en-US" sz="3200" b="1" dirty="0">
                <a:solidFill>
                  <a:srgbClr val="18404C"/>
                </a:solidFill>
                <a:latin typeface="Eras Demi ITC" panose="020B0805030504020804" pitchFamily="34" charset="0"/>
              </a:rPr>
              <a:t>“Finally, brethren</a:t>
            </a:r>
            <a:r>
              <a:rPr lang="en-US" dirty="0">
                <a:solidFill>
                  <a:srgbClr val="18404C"/>
                </a:solidFill>
                <a:latin typeface="Eras Demi ITC" panose="020B0805030504020804" pitchFamily="34" charset="0"/>
              </a:rPr>
              <a:t>, 				whatever things are true, 			whatever things are noble, 		whatever things are just, 		whatever things are pure, 		whatever things are lovely, 	whatever things are of good report, 	if there is any virtue and if there is 	anything praiseworthy				—meditate on these things.” 				</a:t>
            </a:r>
            <a:r>
              <a:rPr lang="en-US" dirty="0">
                <a:solidFill>
                  <a:srgbClr val="18404C"/>
                </a:solidFill>
                <a:latin typeface="Eras Medium ITC" panose="020B0602030504020804" pitchFamily="34" charset="0"/>
              </a:rPr>
              <a:t>(Philippians 4:8) </a:t>
            </a:r>
          </a:p>
        </p:txBody>
      </p:sp>
      <p:pic>
        <p:nvPicPr>
          <p:cNvPr id="5" name="Picture 4">
            <a:extLst>
              <a:ext uri="{FF2B5EF4-FFF2-40B4-BE49-F238E27FC236}">
                <a16:creationId xmlns:a16="http://schemas.microsoft.com/office/drawing/2014/main" id="{FC7C324F-15F0-40A0-981C-21EBCE6DA80C}"/>
              </a:ext>
            </a:extLst>
          </p:cNvPr>
          <p:cNvPicPr>
            <a:picLocks noChangeAspect="1"/>
          </p:cNvPicPr>
          <p:nvPr/>
        </p:nvPicPr>
        <p:blipFill>
          <a:blip r:embed="rId3"/>
          <a:stretch>
            <a:fillRect/>
          </a:stretch>
        </p:blipFill>
        <p:spPr>
          <a:xfrm flipH="1">
            <a:off x="6923156" y="5409907"/>
            <a:ext cx="2220844" cy="1448093"/>
          </a:xfrm>
          <a:prstGeom prst="rect">
            <a:avLst/>
          </a:prstGeom>
        </p:spPr>
      </p:pic>
    </p:spTree>
    <p:extLst>
      <p:ext uri="{BB962C8B-B14F-4D97-AF65-F5344CB8AC3E}">
        <p14:creationId xmlns:p14="http://schemas.microsoft.com/office/powerpoint/2010/main" val="1288500620"/>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448</Words>
  <Application>Microsoft Office PowerPoint</Application>
  <PresentationFormat>On-screen Show (4:3)</PresentationFormat>
  <Paragraphs>21</Paragraphs>
  <Slides>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Arial</vt:lpstr>
      <vt:lpstr>Calibri</vt:lpstr>
      <vt:lpstr>Calibri Light</vt:lpstr>
      <vt:lpstr>Eras Bold ITC</vt:lpstr>
      <vt:lpstr>Eras Demi ITC</vt:lpstr>
      <vt:lpstr>Eras Medium ITC</vt:lpstr>
      <vt:lpstr>Pristina</vt:lpstr>
      <vt:lpstr>The Hand Extrablack</vt:lpstr>
      <vt:lpstr>Office Theme</vt:lpstr>
      <vt:lpstr>1_Office Theme</vt:lpstr>
      <vt:lpstr>Be Transformed</vt:lpstr>
      <vt:lpstr>To be Transformed we must         not be Conformed to the World</vt:lpstr>
      <vt:lpstr>To be Transformed we must         Renew our Minds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Transformed</dc:title>
  <dc:creator>Steve</dc:creator>
  <cp:lastModifiedBy>Steve</cp:lastModifiedBy>
  <cp:revision>13</cp:revision>
  <dcterms:created xsi:type="dcterms:W3CDTF">2020-12-30T16:57:53Z</dcterms:created>
  <dcterms:modified xsi:type="dcterms:W3CDTF">2021-01-02T15:18:31Z</dcterms:modified>
</cp:coreProperties>
</file>