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8" r:id="rId3"/>
    <p:sldId id="259" r:id="rId4"/>
    <p:sldId id="260"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3E1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197" autoAdjust="0"/>
  </p:normalViewPr>
  <p:slideViewPr>
    <p:cSldViewPr snapToGrid="0">
      <p:cViewPr varScale="1">
        <p:scale>
          <a:sx n="40" d="100"/>
          <a:sy n="40" d="100"/>
        </p:scale>
        <p:origin x="1992" y="264"/>
      </p:cViewPr>
      <p:guideLst/>
    </p:cSldViewPr>
  </p:slideViewPr>
  <p:outlineViewPr>
    <p:cViewPr>
      <p:scale>
        <a:sx n="33" d="100"/>
        <a:sy n="33" d="100"/>
      </p:scale>
      <p:origin x="0" y="-11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451A9-95EA-44BB-BCB0-81FFDCCC9089}" type="datetimeFigureOut">
              <a:rPr lang="en-US" smtClean="0"/>
              <a:t>1/4/2026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F953D-D8AA-4C44-A13D-807DF4A0C4DC}" type="slidenum">
              <a:rPr lang="en-US" smtClean="0"/>
              <a:t>‹#›</a:t>
            </a:fld>
            <a:endParaRPr lang="en-US"/>
          </a:p>
        </p:txBody>
      </p:sp>
    </p:spTree>
    <p:extLst>
      <p:ext uri="{BB962C8B-B14F-4D97-AF65-F5344CB8AC3E}">
        <p14:creationId xmlns:p14="http://schemas.microsoft.com/office/powerpoint/2010/main" val="11740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Scriptures exhort us to “pursue the things which make for peace and the things by which one may edify another” (Romans 14:19).  This pursuit is in harmony with pursuing righteousness.  The context of Romans 14 instructs us to pursue peace and edification  by loving brethren more than our liberties and focusing on building up others instead of tripping up others.</a:t>
            </a:r>
          </a:p>
        </p:txBody>
      </p:sp>
      <p:sp>
        <p:nvSpPr>
          <p:cNvPr id="4" name="Slide Number Placeholder 3"/>
          <p:cNvSpPr>
            <a:spLocks noGrp="1"/>
          </p:cNvSpPr>
          <p:nvPr>
            <p:ph type="sldNum" sz="quarter" idx="5"/>
          </p:nvPr>
        </p:nvSpPr>
        <p:spPr/>
        <p:txBody>
          <a:bodyPr/>
          <a:lstStyle/>
          <a:p>
            <a:fld id="{882F953D-D8AA-4C44-A13D-807DF4A0C4DC}" type="slidenum">
              <a:rPr lang="en-US" smtClean="0"/>
              <a:t>1</a:t>
            </a:fld>
            <a:endParaRPr lang="en-US"/>
          </a:p>
        </p:txBody>
      </p:sp>
    </p:spTree>
    <p:extLst>
      <p:ext uri="{BB962C8B-B14F-4D97-AF65-F5344CB8AC3E}">
        <p14:creationId xmlns:p14="http://schemas.microsoft.com/office/powerpoint/2010/main" val="220790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8BB10D-6A97-4E7D-A155-213DEB643583}" type="datetimeFigureOut">
              <a:rPr lang="en-US" smtClean="0"/>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E86A5-F2D0-40F6-A319-516C8E9E7EA5}" type="slidenum">
              <a:rPr lang="en-US" smtClean="0"/>
              <a:t>‹#›</a:t>
            </a:fld>
            <a:endParaRPr lang="en-US"/>
          </a:p>
        </p:txBody>
      </p:sp>
    </p:spTree>
    <p:extLst>
      <p:ext uri="{BB962C8B-B14F-4D97-AF65-F5344CB8AC3E}">
        <p14:creationId xmlns:p14="http://schemas.microsoft.com/office/powerpoint/2010/main" val="15887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8BB10D-6A97-4E7D-A155-213DEB643583}" type="datetimeFigureOut">
              <a:rPr lang="en-US" smtClean="0"/>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E86A5-F2D0-40F6-A319-516C8E9E7EA5}" type="slidenum">
              <a:rPr lang="en-US" smtClean="0"/>
              <a:t>‹#›</a:t>
            </a:fld>
            <a:endParaRPr lang="en-US"/>
          </a:p>
        </p:txBody>
      </p:sp>
    </p:spTree>
    <p:extLst>
      <p:ext uri="{BB962C8B-B14F-4D97-AF65-F5344CB8AC3E}">
        <p14:creationId xmlns:p14="http://schemas.microsoft.com/office/powerpoint/2010/main" val="40812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8BB10D-6A97-4E7D-A155-213DEB643583}" type="datetimeFigureOut">
              <a:rPr lang="en-US" smtClean="0"/>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E86A5-F2D0-40F6-A319-516C8E9E7EA5}" type="slidenum">
              <a:rPr lang="en-US" smtClean="0"/>
              <a:t>‹#›</a:t>
            </a:fld>
            <a:endParaRPr lang="en-US"/>
          </a:p>
        </p:txBody>
      </p:sp>
    </p:spTree>
    <p:extLst>
      <p:ext uri="{BB962C8B-B14F-4D97-AF65-F5344CB8AC3E}">
        <p14:creationId xmlns:p14="http://schemas.microsoft.com/office/powerpoint/2010/main" val="124113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8BB10D-6A97-4E7D-A155-213DEB643583}" type="datetimeFigureOut">
              <a:rPr lang="en-US" smtClean="0"/>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E86A5-F2D0-40F6-A319-516C8E9E7EA5}" type="slidenum">
              <a:rPr lang="en-US" smtClean="0"/>
              <a:t>‹#›</a:t>
            </a:fld>
            <a:endParaRPr lang="en-US"/>
          </a:p>
        </p:txBody>
      </p:sp>
    </p:spTree>
    <p:extLst>
      <p:ext uri="{BB962C8B-B14F-4D97-AF65-F5344CB8AC3E}">
        <p14:creationId xmlns:p14="http://schemas.microsoft.com/office/powerpoint/2010/main" val="22680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BB10D-6A97-4E7D-A155-213DEB643583}" type="datetimeFigureOut">
              <a:rPr lang="en-US" smtClean="0"/>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E86A5-F2D0-40F6-A319-516C8E9E7EA5}" type="slidenum">
              <a:rPr lang="en-US" smtClean="0"/>
              <a:t>‹#›</a:t>
            </a:fld>
            <a:endParaRPr lang="en-US"/>
          </a:p>
        </p:txBody>
      </p:sp>
    </p:spTree>
    <p:extLst>
      <p:ext uri="{BB962C8B-B14F-4D97-AF65-F5344CB8AC3E}">
        <p14:creationId xmlns:p14="http://schemas.microsoft.com/office/powerpoint/2010/main" val="313695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8BB10D-6A97-4E7D-A155-213DEB643583}" type="datetimeFigureOut">
              <a:rPr lang="en-US" smtClean="0"/>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E86A5-F2D0-40F6-A319-516C8E9E7EA5}" type="slidenum">
              <a:rPr lang="en-US" smtClean="0"/>
              <a:t>‹#›</a:t>
            </a:fld>
            <a:endParaRPr lang="en-US"/>
          </a:p>
        </p:txBody>
      </p:sp>
    </p:spTree>
    <p:extLst>
      <p:ext uri="{BB962C8B-B14F-4D97-AF65-F5344CB8AC3E}">
        <p14:creationId xmlns:p14="http://schemas.microsoft.com/office/powerpoint/2010/main" val="86712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8BB10D-6A97-4E7D-A155-213DEB643583}" type="datetimeFigureOut">
              <a:rPr lang="en-US" smtClean="0"/>
              <a:t>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E86A5-F2D0-40F6-A319-516C8E9E7EA5}" type="slidenum">
              <a:rPr lang="en-US" smtClean="0"/>
              <a:t>‹#›</a:t>
            </a:fld>
            <a:endParaRPr lang="en-US"/>
          </a:p>
        </p:txBody>
      </p:sp>
    </p:spTree>
    <p:extLst>
      <p:ext uri="{BB962C8B-B14F-4D97-AF65-F5344CB8AC3E}">
        <p14:creationId xmlns:p14="http://schemas.microsoft.com/office/powerpoint/2010/main" val="408456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8BB10D-6A97-4E7D-A155-213DEB643583}" type="datetimeFigureOut">
              <a:rPr lang="en-US" smtClean="0"/>
              <a:t>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E86A5-F2D0-40F6-A319-516C8E9E7EA5}" type="slidenum">
              <a:rPr lang="en-US" smtClean="0"/>
              <a:t>‹#›</a:t>
            </a:fld>
            <a:endParaRPr lang="en-US"/>
          </a:p>
        </p:txBody>
      </p:sp>
    </p:spTree>
    <p:extLst>
      <p:ext uri="{BB962C8B-B14F-4D97-AF65-F5344CB8AC3E}">
        <p14:creationId xmlns:p14="http://schemas.microsoft.com/office/powerpoint/2010/main" val="40904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BB10D-6A97-4E7D-A155-213DEB643583}" type="datetimeFigureOut">
              <a:rPr lang="en-US" smtClean="0"/>
              <a:t>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E86A5-F2D0-40F6-A319-516C8E9E7EA5}" type="slidenum">
              <a:rPr lang="en-US" smtClean="0"/>
              <a:t>‹#›</a:t>
            </a:fld>
            <a:endParaRPr lang="en-US"/>
          </a:p>
        </p:txBody>
      </p:sp>
    </p:spTree>
    <p:extLst>
      <p:ext uri="{BB962C8B-B14F-4D97-AF65-F5344CB8AC3E}">
        <p14:creationId xmlns:p14="http://schemas.microsoft.com/office/powerpoint/2010/main" val="393358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8BB10D-6A97-4E7D-A155-213DEB643583}" type="datetimeFigureOut">
              <a:rPr lang="en-US" smtClean="0"/>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E86A5-F2D0-40F6-A319-516C8E9E7EA5}" type="slidenum">
              <a:rPr lang="en-US" smtClean="0"/>
              <a:t>‹#›</a:t>
            </a:fld>
            <a:endParaRPr lang="en-US"/>
          </a:p>
        </p:txBody>
      </p:sp>
    </p:spTree>
    <p:extLst>
      <p:ext uri="{BB962C8B-B14F-4D97-AF65-F5344CB8AC3E}">
        <p14:creationId xmlns:p14="http://schemas.microsoft.com/office/powerpoint/2010/main" val="308139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8BB10D-6A97-4E7D-A155-213DEB643583}" type="datetimeFigureOut">
              <a:rPr lang="en-US" smtClean="0"/>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E86A5-F2D0-40F6-A319-516C8E9E7EA5}" type="slidenum">
              <a:rPr lang="en-US" smtClean="0"/>
              <a:t>‹#›</a:t>
            </a:fld>
            <a:endParaRPr lang="en-US"/>
          </a:p>
        </p:txBody>
      </p:sp>
    </p:spTree>
    <p:extLst>
      <p:ext uri="{BB962C8B-B14F-4D97-AF65-F5344CB8AC3E}">
        <p14:creationId xmlns:p14="http://schemas.microsoft.com/office/powerpoint/2010/main" val="263943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8BB10D-6A97-4E7D-A155-213DEB643583}" type="datetimeFigureOut">
              <a:rPr lang="en-US" smtClean="0"/>
              <a:t>1/4/2026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3E86A5-F2D0-40F6-A319-516C8E9E7EA5}" type="slidenum">
              <a:rPr lang="en-US" smtClean="0"/>
              <a:t>‹#›</a:t>
            </a:fld>
            <a:endParaRPr lang="en-US"/>
          </a:p>
        </p:txBody>
      </p:sp>
    </p:spTree>
    <p:extLst>
      <p:ext uri="{BB962C8B-B14F-4D97-AF65-F5344CB8AC3E}">
        <p14:creationId xmlns:p14="http://schemas.microsoft.com/office/powerpoint/2010/main" val="2274856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DE78-15FE-7108-26DF-C458D234450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562A3C7-A962-77A8-EEBD-80E6AD55B67B}"/>
              </a:ext>
            </a:extLst>
          </p:cNvPr>
          <p:cNvSpPr>
            <a:spLocks noGrp="1"/>
          </p:cNvSpPr>
          <p:nvPr>
            <p:ph type="subTitle" idx="1"/>
          </p:nvPr>
        </p:nvSpPr>
        <p:spPr/>
        <p:txBody>
          <a:bodyPr/>
          <a:lstStyle/>
          <a:p>
            <a:endParaRPr lang="en-US"/>
          </a:p>
        </p:txBody>
      </p:sp>
      <p:pic>
        <p:nvPicPr>
          <p:cNvPr id="5" name="Picture 4" descr="A group of hands around a red book&#10;&#10;AI-generated content may be incorrect.">
            <a:extLst>
              <a:ext uri="{FF2B5EF4-FFF2-40B4-BE49-F238E27FC236}">
                <a16:creationId xmlns:a16="http://schemas.microsoft.com/office/drawing/2014/main" id="{09B16F4E-3F5D-5D84-5571-88A883496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654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raying with hands clasped together&#10;&#10;AI-generated content may be incorrect.">
            <a:extLst>
              <a:ext uri="{FF2B5EF4-FFF2-40B4-BE49-F238E27FC236}">
                <a16:creationId xmlns:a16="http://schemas.microsoft.com/office/drawing/2014/main" id="{311ECE62-AC77-5BF5-81F7-964C185C3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775" y="-980219"/>
            <a:ext cx="11953461" cy="7838219"/>
          </a:xfrm>
          <a:prstGeom prst="rect">
            <a:avLst/>
          </a:prstGeom>
        </p:spPr>
      </p:pic>
      <p:sp>
        <p:nvSpPr>
          <p:cNvPr id="4" name="TextBox 3">
            <a:extLst>
              <a:ext uri="{FF2B5EF4-FFF2-40B4-BE49-F238E27FC236}">
                <a16:creationId xmlns:a16="http://schemas.microsoft.com/office/drawing/2014/main" id="{4BE4D1E3-676A-DC7E-3646-E3632B46E86A}"/>
              </a:ext>
            </a:extLst>
          </p:cNvPr>
          <p:cNvSpPr txBox="1"/>
          <p:nvPr/>
        </p:nvSpPr>
        <p:spPr>
          <a:xfrm>
            <a:off x="2766391" y="2385392"/>
            <a:ext cx="3001618" cy="3231654"/>
          </a:xfrm>
          <a:prstGeom prst="rect">
            <a:avLst/>
          </a:prstGeom>
          <a:noFill/>
        </p:spPr>
        <p:txBody>
          <a:bodyPr wrap="square" rtlCol="0">
            <a:spAutoFit/>
          </a:bodyPr>
          <a:lstStyle/>
          <a:p>
            <a:pPr algn="ctr">
              <a:lnSpc>
                <a:spcPct val="85000"/>
              </a:lnSpc>
            </a:pPr>
            <a:r>
              <a:rPr lang="en-US" sz="3200" dirty="0">
                <a:solidFill>
                  <a:srgbClr val="FFFFFF"/>
                </a:solidFill>
                <a:latin typeface="Arial Narrow" panose="020B0606020202030204" pitchFamily="34" charset="0"/>
                <a:cs typeface="Times New Roman" panose="02020603050405020304" pitchFamily="18" charset="0"/>
              </a:rPr>
              <a:t>“</a:t>
            </a:r>
            <a:r>
              <a:rPr lang="en-US" sz="3000" b="1" dirty="0">
                <a:solidFill>
                  <a:srgbClr val="FFFFFF"/>
                </a:solidFill>
                <a:latin typeface="Arial Narrow" panose="020B0606020202030204" pitchFamily="34" charset="0"/>
                <a:cs typeface="Times New Roman" panose="02020603050405020304" pitchFamily="18" charset="0"/>
              </a:rPr>
              <a:t>Therefore, let us pursue the things which make for peace and the things by which one may edify another.” </a:t>
            </a:r>
          </a:p>
          <a:p>
            <a:pPr algn="r">
              <a:lnSpc>
                <a:spcPct val="85000"/>
              </a:lnSpc>
            </a:pPr>
            <a:r>
              <a:rPr lang="en-US" sz="2400" dirty="0">
                <a:solidFill>
                  <a:srgbClr val="FFFFFF"/>
                </a:solidFill>
                <a:latin typeface="Arial Narrow" panose="020B0606020202030204" pitchFamily="34" charset="0"/>
                <a:cs typeface="Times New Roman" panose="02020603050405020304" pitchFamily="18" charset="0"/>
              </a:rPr>
              <a:t>Romans 14:19</a:t>
            </a:r>
            <a:r>
              <a:rPr lang="en-US" dirty="0">
                <a:latin typeface="Arial Narrow" panose="020B0606020202030204" pitchFamily="34" charset="0"/>
                <a:cs typeface="Times New Roman" panose="02020603050405020304" pitchFamily="18" charset="0"/>
              </a:rPr>
              <a:t>  </a:t>
            </a:r>
            <a:endParaRPr lang="en-US" sz="2800"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32169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4C029-6A45-C5E5-FDAF-F98D2737B71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Lst>
          </a:blip>
          <a:stretch>
            <a:fillRect/>
          </a:stretch>
        </p:blipFill>
        <p:spPr>
          <a:xfrm>
            <a:off x="0" y="-2954"/>
            <a:ext cx="9144000" cy="6863907"/>
          </a:xfrm>
          <a:prstGeom prst="rect">
            <a:avLst/>
          </a:prstGeom>
        </p:spPr>
      </p:pic>
      <p:sp>
        <p:nvSpPr>
          <p:cNvPr id="2" name="Title 1">
            <a:extLst>
              <a:ext uri="{FF2B5EF4-FFF2-40B4-BE49-F238E27FC236}">
                <a16:creationId xmlns:a16="http://schemas.microsoft.com/office/drawing/2014/main" id="{48AF0BE5-A9DA-02BE-88E3-CADF2EE5155D}"/>
              </a:ext>
            </a:extLst>
          </p:cNvPr>
          <p:cNvSpPr>
            <a:spLocks noGrp="1"/>
          </p:cNvSpPr>
          <p:nvPr>
            <p:ph type="title"/>
          </p:nvPr>
        </p:nvSpPr>
        <p:spPr>
          <a:xfrm>
            <a:off x="304799" y="165383"/>
            <a:ext cx="8534400" cy="1425646"/>
          </a:xfrm>
        </p:spPr>
        <p:txBody>
          <a:bodyPr>
            <a:normAutofit/>
          </a:bodyPr>
          <a:lstStyle/>
          <a:p>
            <a:pPr algn="ctr"/>
            <a:r>
              <a:rPr lang="en-US" sz="4800" dirty="0">
                <a:solidFill>
                  <a:schemeClr val="bg1"/>
                </a:solidFill>
                <a:latin typeface="Bahnschrift SemiLight Condensed" panose="020B0502040204020203" pitchFamily="34" charset="0"/>
              </a:rPr>
              <a:t>Pursuing Righteousness is in Harmony with the Pursuit of Peace and Edification</a:t>
            </a:r>
          </a:p>
        </p:txBody>
      </p:sp>
      <p:sp>
        <p:nvSpPr>
          <p:cNvPr id="3" name="Content Placeholder 2">
            <a:extLst>
              <a:ext uri="{FF2B5EF4-FFF2-40B4-BE49-F238E27FC236}">
                <a16:creationId xmlns:a16="http://schemas.microsoft.com/office/drawing/2014/main" id="{0B7FEC39-CD8B-79D5-A625-EACB8E5E1748}"/>
              </a:ext>
            </a:extLst>
          </p:cNvPr>
          <p:cNvSpPr>
            <a:spLocks noGrp="1"/>
          </p:cNvSpPr>
          <p:nvPr>
            <p:ph idx="1"/>
          </p:nvPr>
        </p:nvSpPr>
        <p:spPr>
          <a:xfrm>
            <a:off x="491779" y="1706358"/>
            <a:ext cx="8160440" cy="4767331"/>
          </a:xfrm>
        </p:spPr>
        <p:txBody>
          <a:bodyPr>
            <a:normAutofit/>
          </a:bodyPr>
          <a:lstStyle/>
          <a:p>
            <a:pPr marL="292100" indent="-292100"/>
            <a:r>
              <a:rPr lang="en-US" sz="3200" dirty="0">
                <a:solidFill>
                  <a:schemeClr val="bg1"/>
                </a:solidFill>
                <a:effectLst>
                  <a:glow rad="101600">
                    <a:srgbClr val="3E1F00">
                      <a:alpha val="60000"/>
                    </a:srgbClr>
                  </a:glow>
                </a:effectLst>
              </a:rPr>
              <a:t>We are commanded to “</a:t>
            </a:r>
            <a:r>
              <a:rPr lang="en-US" sz="3200" b="1" dirty="0">
                <a:solidFill>
                  <a:srgbClr val="FF7C80"/>
                </a:solidFill>
                <a:effectLst>
                  <a:glow rad="101600">
                    <a:srgbClr val="3E1F00">
                      <a:alpha val="60000"/>
                    </a:srgbClr>
                  </a:glow>
                </a:effectLst>
              </a:rPr>
              <a:t>pursue righteousness</a:t>
            </a:r>
            <a:r>
              <a:rPr lang="en-US" sz="3200" dirty="0">
                <a:solidFill>
                  <a:schemeClr val="bg1"/>
                </a:solidFill>
                <a:effectLst>
                  <a:glow rad="101600">
                    <a:srgbClr val="3E1F00">
                      <a:alpha val="60000"/>
                    </a:srgbClr>
                  </a:glow>
                </a:effectLst>
              </a:rPr>
              <a:t>, faith, love, </a:t>
            </a:r>
            <a:r>
              <a:rPr lang="en-US" sz="3200" b="1" dirty="0">
                <a:solidFill>
                  <a:srgbClr val="FF7C80"/>
                </a:solidFill>
                <a:effectLst>
                  <a:glow rad="101600">
                    <a:srgbClr val="3E1F00">
                      <a:alpha val="60000"/>
                    </a:srgbClr>
                  </a:glow>
                </a:effectLst>
              </a:rPr>
              <a:t>peace</a:t>
            </a:r>
            <a:r>
              <a:rPr lang="en-US" sz="3200" b="1" dirty="0">
                <a:solidFill>
                  <a:schemeClr val="bg1"/>
                </a:solidFill>
                <a:effectLst>
                  <a:glow rad="101600">
                    <a:srgbClr val="3E1F00">
                      <a:alpha val="60000"/>
                    </a:srgbClr>
                  </a:glow>
                </a:effectLst>
              </a:rPr>
              <a:t> with those who call on the Lord out of a </a:t>
            </a:r>
            <a:r>
              <a:rPr lang="en-US" sz="3200" b="1" dirty="0">
                <a:solidFill>
                  <a:srgbClr val="FF7C80"/>
                </a:solidFill>
                <a:effectLst>
                  <a:glow rad="101600">
                    <a:srgbClr val="3E1F00">
                      <a:alpha val="60000"/>
                    </a:srgbClr>
                  </a:glow>
                </a:effectLst>
              </a:rPr>
              <a:t>pure heart</a:t>
            </a:r>
            <a:r>
              <a:rPr lang="en-US" sz="3200" b="1" dirty="0">
                <a:solidFill>
                  <a:schemeClr val="bg1"/>
                </a:solidFill>
                <a:effectLst>
                  <a:glow rad="101600">
                    <a:srgbClr val="3E1F00">
                      <a:alpha val="60000"/>
                    </a:srgbClr>
                  </a:glow>
                </a:effectLst>
              </a:rPr>
              <a:t>”</a:t>
            </a:r>
            <a:r>
              <a:rPr lang="en-US" b="1" dirty="0">
                <a:solidFill>
                  <a:schemeClr val="bg1"/>
                </a:solidFill>
                <a:effectLst>
                  <a:glow rad="101600">
                    <a:srgbClr val="3E1F00">
                      <a:alpha val="60000"/>
                    </a:srgbClr>
                  </a:glow>
                </a:effectLst>
              </a:rPr>
              <a:t> </a:t>
            </a:r>
            <a:r>
              <a:rPr lang="en-US" dirty="0">
                <a:solidFill>
                  <a:schemeClr val="bg1"/>
                </a:solidFill>
                <a:effectLst>
                  <a:glow rad="101600">
                    <a:srgbClr val="3E1F00">
                      <a:alpha val="60000"/>
                    </a:srgbClr>
                  </a:glow>
                </a:effectLst>
              </a:rPr>
              <a:t>(2 Timothy 2:22).</a:t>
            </a:r>
          </a:p>
          <a:p>
            <a:pPr marL="292100" indent="-292100"/>
            <a:r>
              <a:rPr lang="en-US" sz="3200" b="1" dirty="0">
                <a:solidFill>
                  <a:schemeClr val="bg1"/>
                </a:solidFill>
              </a:rPr>
              <a:t>Righteous living goes hand-in-hand with seeking peace and the edification of others </a:t>
            </a:r>
            <a:r>
              <a:rPr lang="en-US" dirty="0">
                <a:solidFill>
                  <a:schemeClr val="bg1"/>
                </a:solidFill>
              </a:rPr>
              <a:t>(Psalms 34:14-15; cf. 1 Peter 3:10-12).</a:t>
            </a:r>
          </a:p>
          <a:p>
            <a:pPr marL="0" indent="0">
              <a:buNone/>
            </a:pPr>
            <a:r>
              <a:rPr lang="en-US" sz="3000" b="1" i="1" dirty="0">
                <a:solidFill>
                  <a:srgbClr val="FF7C80"/>
                </a:solidFill>
              </a:rPr>
              <a:t>“Pursue peace with all people, 		                     and holiness, without which no 		         	 one will see the Lord” </a:t>
            </a:r>
            <a:r>
              <a:rPr lang="en-US" i="1" dirty="0">
                <a:solidFill>
                  <a:srgbClr val="FF7C80"/>
                </a:solidFill>
              </a:rPr>
              <a:t>(Heb. 12:14).</a:t>
            </a:r>
          </a:p>
          <a:p>
            <a:endParaRPr lang="en-US" dirty="0"/>
          </a:p>
        </p:txBody>
      </p:sp>
      <p:pic>
        <p:nvPicPr>
          <p:cNvPr id="5" name="Picture 4">
            <a:extLst>
              <a:ext uri="{FF2B5EF4-FFF2-40B4-BE49-F238E27FC236}">
                <a16:creationId xmlns:a16="http://schemas.microsoft.com/office/drawing/2014/main" id="{60053DCD-6896-05A3-F5DC-47AACF14C973}"/>
              </a:ext>
            </a:extLst>
          </p:cNvPr>
          <p:cNvPicPr>
            <a:picLocks noChangeAspect="1"/>
          </p:cNvPicPr>
          <p:nvPr/>
        </p:nvPicPr>
        <p:blipFill>
          <a:blip r:embed="rId4">
            <a:alphaModFix amt="72000"/>
            <a:extLst>
              <a:ext uri="{BEBA8EAE-BF5A-486C-A8C5-ECC9F3942E4B}">
                <a14:imgProps xmlns:a14="http://schemas.microsoft.com/office/drawing/2010/main">
                  <a14:imgLayer r:embed="rId5">
                    <a14:imgEffect>
                      <a14:saturation sat="98000"/>
                    </a14:imgEffect>
                  </a14:imgLayer>
                </a14:imgProps>
              </a:ext>
            </a:extLst>
          </a:blip>
          <a:srcRect l="13899" t="11689" r="13128" b="5125"/>
          <a:stretch>
            <a:fillRect/>
          </a:stretch>
        </p:blipFill>
        <p:spPr>
          <a:xfrm>
            <a:off x="6546573" y="4985580"/>
            <a:ext cx="2504661" cy="1872420"/>
          </a:xfrm>
          <a:prstGeom prst="rect">
            <a:avLst/>
          </a:prstGeom>
          <a:ln>
            <a:noFill/>
          </a:ln>
          <a:effectLst>
            <a:softEdge rad="112500"/>
          </a:effectLst>
        </p:spPr>
      </p:pic>
    </p:spTree>
    <p:extLst>
      <p:ext uri="{BB962C8B-B14F-4D97-AF65-F5344CB8AC3E}">
        <p14:creationId xmlns:p14="http://schemas.microsoft.com/office/powerpoint/2010/main" val="14404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ECB7-344F-2832-AB0E-DA7B21827C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8BD8D0E-96B4-F297-D339-2B6ABA54488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Lst>
          </a:blip>
          <a:stretch>
            <a:fillRect/>
          </a:stretch>
        </p:blipFill>
        <p:spPr>
          <a:xfrm>
            <a:off x="0" y="-2954"/>
            <a:ext cx="9144000" cy="6863907"/>
          </a:xfrm>
          <a:prstGeom prst="rect">
            <a:avLst/>
          </a:prstGeom>
        </p:spPr>
      </p:pic>
      <p:sp>
        <p:nvSpPr>
          <p:cNvPr id="2" name="Title 1">
            <a:extLst>
              <a:ext uri="{FF2B5EF4-FFF2-40B4-BE49-F238E27FC236}">
                <a16:creationId xmlns:a16="http://schemas.microsoft.com/office/drawing/2014/main" id="{8307721E-33D2-671E-BB5F-021F5C95BCF3}"/>
              </a:ext>
            </a:extLst>
          </p:cNvPr>
          <p:cNvSpPr>
            <a:spLocks noGrp="1"/>
          </p:cNvSpPr>
          <p:nvPr>
            <p:ph type="title"/>
          </p:nvPr>
        </p:nvSpPr>
        <p:spPr>
          <a:xfrm>
            <a:off x="304799" y="165383"/>
            <a:ext cx="8534400" cy="1425646"/>
          </a:xfrm>
        </p:spPr>
        <p:txBody>
          <a:bodyPr>
            <a:normAutofit fontScale="90000"/>
          </a:bodyPr>
          <a:lstStyle/>
          <a:p>
            <a:pPr algn="ctr"/>
            <a:r>
              <a:rPr lang="en-US" sz="5400" b="1" dirty="0">
                <a:solidFill>
                  <a:schemeClr val="bg1"/>
                </a:solidFill>
                <a:latin typeface="Bahnschrift SemiLight Condensed" panose="020B0502040204020203" pitchFamily="34" charset="0"/>
              </a:rPr>
              <a:t>Pursuing Peace and Edification </a:t>
            </a:r>
            <a:br>
              <a:rPr lang="en-US" sz="4800" dirty="0">
                <a:solidFill>
                  <a:schemeClr val="bg1"/>
                </a:solidFill>
                <a:latin typeface="Bahnschrift SemiLight Condensed" panose="020B0502040204020203" pitchFamily="34" charset="0"/>
              </a:rPr>
            </a:br>
            <a:r>
              <a:rPr lang="en-US" sz="4800" dirty="0">
                <a:solidFill>
                  <a:schemeClr val="bg1"/>
                </a:solidFill>
                <a:latin typeface="Bahnschrift SemiLight Condensed" panose="020B0502040204020203" pitchFamily="34" charset="0"/>
              </a:rPr>
              <a:t>in the Context of Romans 14</a:t>
            </a:r>
          </a:p>
        </p:txBody>
      </p:sp>
      <p:sp>
        <p:nvSpPr>
          <p:cNvPr id="3" name="Content Placeholder 2">
            <a:extLst>
              <a:ext uri="{FF2B5EF4-FFF2-40B4-BE49-F238E27FC236}">
                <a16:creationId xmlns:a16="http://schemas.microsoft.com/office/drawing/2014/main" id="{343C46F3-88A6-BE52-7216-8FC155C3812B}"/>
              </a:ext>
            </a:extLst>
          </p:cNvPr>
          <p:cNvSpPr>
            <a:spLocks noGrp="1"/>
          </p:cNvSpPr>
          <p:nvPr>
            <p:ph idx="1"/>
          </p:nvPr>
        </p:nvSpPr>
        <p:spPr>
          <a:xfrm>
            <a:off x="491779" y="1706358"/>
            <a:ext cx="8347420" cy="5151642"/>
          </a:xfrm>
        </p:spPr>
        <p:txBody>
          <a:bodyPr>
            <a:normAutofit/>
          </a:bodyPr>
          <a:lstStyle/>
          <a:p>
            <a:pPr marL="292100" indent="-292100"/>
            <a:r>
              <a:rPr lang="en-US" sz="3200" b="1" dirty="0">
                <a:solidFill>
                  <a:schemeClr val="bg1"/>
                </a:solidFill>
                <a:effectLst>
                  <a:glow rad="101600">
                    <a:srgbClr val="3E1F00">
                      <a:alpha val="60000"/>
                    </a:srgbClr>
                  </a:glow>
                </a:effectLst>
              </a:rPr>
              <a:t>Romans 14 addresses how to deal with differences of conviction in matters which are allowed but not required by God.</a:t>
            </a:r>
            <a:endParaRPr lang="en-US" b="1" dirty="0">
              <a:solidFill>
                <a:schemeClr val="bg1"/>
              </a:solidFill>
              <a:effectLst>
                <a:glow rad="101600">
                  <a:srgbClr val="3E1F00">
                    <a:alpha val="60000"/>
                  </a:srgbClr>
                </a:glow>
              </a:effectLst>
            </a:endParaRPr>
          </a:p>
          <a:p>
            <a:pPr marL="292100" indent="-292100"/>
            <a:r>
              <a:rPr lang="en-US" sz="3200" b="1" dirty="0">
                <a:solidFill>
                  <a:schemeClr val="bg1"/>
                </a:solidFill>
              </a:rPr>
              <a:t>Each one must strive to please the Lord while not becoming a stumbling block to a brother </a:t>
            </a:r>
            <a:r>
              <a:rPr lang="en-US" dirty="0">
                <a:solidFill>
                  <a:schemeClr val="bg1"/>
                </a:solidFill>
              </a:rPr>
              <a:t>(Romans 14:4-6, 13, cf. Acts 18:21).</a:t>
            </a:r>
          </a:p>
          <a:p>
            <a:pPr marL="292100" indent="-292100"/>
            <a:r>
              <a:rPr lang="en-US" sz="3200" b="1" dirty="0">
                <a:solidFill>
                  <a:schemeClr val="bg1"/>
                </a:solidFill>
              </a:rPr>
              <a:t>Modern examples might include differences in parenting choices                       or apparel worn in worship 	            </a:t>
            </a:r>
            <a:r>
              <a:rPr lang="en-US" dirty="0">
                <a:solidFill>
                  <a:schemeClr val="bg1"/>
                </a:solidFill>
              </a:rPr>
              <a:t>(Ephesians 6:4; James 2:2).</a:t>
            </a:r>
          </a:p>
          <a:p>
            <a:endParaRPr lang="en-US" dirty="0"/>
          </a:p>
        </p:txBody>
      </p:sp>
      <p:pic>
        <p:nvPicPr>
          <p:cNvPr id="5" name="Picture 4">
            <a:extLst>
              <a:ext uri="{FF2B5EF4-FFF2-40B4-BE49-F238E27FC236}">
                <a16:creationId xmlns:a16="http://schemas.microsoft.com/office/drawing/2014/main" id="{EA297344-43A7-03E8-B380-A1237F84E1B1}"/>
              </a:ext>
            </a:extLst>
          </p:cNvPr>
          <p:cNvPicPr>
            <a:picLocks noChangeAspect="1"/>
          </p:cNvPicPr>
          <p:nvPr/>
        </p:nvPicPr>
        <p:blipFill>
          <a:blip r:embed="rId4">
            <a:alphaModFix amt="72000"/>
            <a:extLst>
              <a:ext uri="{BEBA8EAE-BF5A-486C-A8C5-ECC9F3942E4B}">
                <a14:imgProps xmlns:a14="http://schemas.microsoft.com/office/drawing/2010/main">
                  <a14:imgLayer r:embed="rId5">
                    <a14:imgEffect>
                      <a14:saturation sat="98000"/>
                    </a14:imgEffect>
                  </a14:imgLayer>
                </a14:imgProps>
              </a:ext>
            </a:extLst>
          </a:blip>
          <a:srcRect l="13899" t="11689" r="13128" b="5125"/>
          <a:stretch>
            <a:fillRect/>
          </a:stretch>
        </p:blipFill>
        <p:spPr>
          <a:xfrm>
            <a:off x="6546573" y="4985580"/>
            <a:ext cx="2504661" cy="1872420"/>
          </a:xfrm>
          <a:prstGeom prst="rect">
            <a:avLst/>
          </a:prstGeom>
          <a:ln>
            <a:noFill/>
          </a:ln>
          <a:effectLst>
            <a:softEdge rad="112500"/>
          </a:effectLst>
        </p:spPr>
      </p:pic>
    </p:spTree>
    <p:extLst>
      <p:ext uri="{BB962C8B-B14F-4D97-AF65-F5344CB8AC3E}">
        <p14:creationId xmlns:p14="http://schemas.microsoft.com/office/powerpoint/2010/main" val="4638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B8DD5-6BA2-9D7F-C50A-E7DE854F1FC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4E2209D-09D2-2DCB-F101-ACE0275F4CD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Lst>
          </a:blip>
          <a:stretch>
            <a:fillRect/>
          </a:stretch>
        </p:blipFill>
        <p:spPr>
          <a:xfrm>
            <a:off x="0" y="-2954"/>
            <a:ext cx="9144000" cy="6863907"/>
          </a:xfrm>
          <a:prstGeom prst="rect">
            <a:avLst/>
          </a:prstGeom>
        </p:spPr>
      </p:pic>
      <p:sp>
        <p:nvSpPr>
          <p:cNvPr id="2" name="Title 1">
            <a:extLst>
              <a:ext uri="{FF2B5EF4-FFF2-40B4-BE49-F238E27FC236}">
                <a16:creationId xmlns:a16="http://schemas.microsoft.com/office/drawing/2014/main" id="{F98E68FF-AB33-5DD5-EC7A-9A2D3CBF653B}"/>
              </a:ext>
            </a:extLst>
          </p:cNvPr>
          <p:cNvSpPr>
            <a:spLocks noGrp="1"/>
          </p:cNvSpPr>
          <p:nvPr>
            <p:ph type="title"/>
          </p:nvPr>
        </p:nvSpPr>
        <p:spPr>
          <a:xfrm>
            <a:off x="304799" y="165383"/>
            <a:ext cx="8534400" cy="2084534"/>
          </a:xfrm>
        </p:spPr>
        <p:txBody>
          <a:bodyPr>
            <a:normAutofit fontScale="90000"/>
          </a:bodyPr>
          <a:lstStyle/>
          <a:p>
            <a:pPr algn="ctr"/>
            <a:r>
              <a:rPr lang="en-US" sz="5400" b="1" dirty="0">
                <a:solidFill>
                  <a:schemeClr val="bg1"/>
                </a:solidFill>
                <a:latin typeface="Bahnschrift SemiLight Condensed" panose="020B0502040204020203" pitchFamily="34" charset="0"/>
              </a:rPr>
              <a:t>Guidance for Pursuing Peace and Edification when we Differ </a:t>
            </a:r>
            <a:br>
              <a:rPr lang="en-US" sz="5400" b="1" dirty="0">
                <a:solidFill>
                  <a:schemeClr val="bg1"/>
                </a:solidFill>
                <a:latin typeface="Bahnschrift SemiLight Condensed" panose="020B0502040204020203" pitchFamily="34" charset="0"/>
              </a:rPr>
            </a:br>
            <a:r>
              <a:rPr lang="en-US" sz="4000" dirty="0">
                <a:solidFill>
                  <a:schemeClr val="bg1"/>
                </a:solidFill>
                <a:latin typeface="Bahnschrift SemiLight Condensed" panose="020B0502040204020203" pitchFamily="34" charset="0"/>
              </a:rPr>
              <a:t>(Romans 14:14-21) </a:t>
            </a:r>
            <a:endParaRPr lang="en-US" sz="4800" dirty="0">
              <a:solidFill>
                <a:schemeClr val="bg1"/>
              </a:solidFill>
              <a:latin typeface="Bahnschrift SemiLight Condensed" panose="020B0502040204020203" pitchFamily="34" charset="0"/>
            </a:endParaRPr>
          </a:p>
        </p:txBody>
      </p:sp>
      <p:sp>
        <p:nvSpPr>
          <p:cNvPr id="3" name="Content Placeholder 2">
            <a:extLst>
              <a:ext uri="{FF2B5EF4-FFF2-40B4-BE49-F238E27FC236}">
                <a16:creationId xmlns:a16="http://schemas.microsoft.com/office/drawing/2014/main" id="{123C2DDE-F59E-4FB6-0BAB-2E30A4F301C9}"/>
              </a:ext>
            </a:extLst>
          </p:cNvPr>
          <p:cNvSpPr>
            <a:spLocks noGrp="1"/>
          </p:cNvSpPr>
          <p:nvPr>
            <p:ph idx="1"/>
          </p:nvPr>
        </p:nvSpPr>
        <p:spPr>
          <a:xfrm>
            <a:off x="491779" y="2252870"/>
            <a:ext cx="8347420" cy="4605130"/>
          </a:xfrm>
        </p:spPr>
        <p:txBody>
          <a:bodyPr>
            <a:normAutofit/>
          </a:bodyPr>
          <a:lstStyle/>
          <a:p>
            <a:pPr marL="292100" indent="-292100"/>
            <a:r>
              <a:rPr lang="en-US" sz="3200" b="1" dirty="0">
                <a:solidFill>
                  <a:schemeClr val="bg1"/>
                </a:solidFill>
                <a:effectLst>
                  <a:glow rad="101600">
                    <a:srgbClr val="3E1F00">
                      <a:alpha val="60000"/>
                    </a:srgbClr>
                  </a:glow>
                </a:effectLst>
              </a:rPr>
              <a:t>Love your brother more than your liberty.</a:t>
            </a:r>
            <a:endParaRPr lang="en-US" b="1" dirty="0">
              <a:solidFill>
                <a:schemeClr val="bg1"/>
              </a:solidFill>
              <a:effectLst>
                <a:glow rad="101600">
                  <a:srgbClr val="3E1F00">
                    <a:alpha val="60000"/>
                  </a:srgbClr>
                </a:glow>
              </a:effectLst>
            </a:endParaRPr>
          </a:p>
          <a:p>
            <a:pPr marL="292100" indent="-292100"/>
            <a:r>
              <a:rPr lang="en-US" sz="3200" b="1" dirty="0">
                <a:solidFill>
                  <a:schemeClr val="bg1"/>
                </a:solidFill>
              </a:rPr>
              <a:t>Doing “good” may be spoken of as “evil” if it harms a brother’s soul.</a:t>
            </a:r>
            <a:endParaRPr lang="en-US" dirty="0">
              <a:solidFill>
                <a:schemeClr val="bg1"/>
              </a:solidFill>
            </a:endParaRPr>
          </a:p>
          <a:p>
            <a:pPr marL="292100" indent="-292100"/>
            <a:r>
              <a:rPr lang="en-US" sz="3200" b="1" dirty="0">
                <a:solidFill>
                  <a:schemeClr val="bg1"/>
                </a:solidFill>
              </a:rPr>
              <a:t>Build up! Don’t trip up!</a:t>
            </a:r>
          </a:p>
          <a:p>
            <a:pPr marL="292100" indent="-292100"/>
            <a:r>
              <a:rPr lang="en-US" sz="3200" b="1" dirty="0">
                <a:solidFill>
                  <a:schemeClr val="bg1"/>
                </a:solidFill>
              </a:rPr>
              <a:t>Your right is to be forfeited when it destroys the work of God’s			         – when a “brother stumbles or 		        is offended or is made weak.”</a:t>
            </a:r>
          </a:p>
          <a:p>
            <a:pPr marL="292100" indent="-292100"/>
            <a:endParaRPr lang="en-US" dirty="0">
              <a:solidFill>
                <a:schemeClr val="bg1"/>
              </a:solidFill>
            </a:endParaRPr>
          </a:p>
          <a:p>
            <a:endParaRPr lang="en-US" dirty="0"/>
          </a:p>
        </p:txBody>
      </p:sp>
      <p:pic>
        <p:nvPicPr>
          <p:cNvPr id="5" name="Picture 4">
            <a:extLst>
              <a:ext uri="{FF2B5EF4-FFF2-40B4-BE49-F238E27FC236}">
                <a16:creationId xmlns:a16="http://schemas.microsoft.com/office/drawing/2014/main" id="{907A3805-209D-D3C3-DF0B-9E82C8EFBA49}"/>
              </a:ext>
            </a:extLst>
          </p:cNvPr>
          <p:cNvPicPr>
            <a:picLocks noChangeAspect="1"/>
          </p:cNvPicPr>
          <p:nvPr/>
        </p:nvPicPr>
        <p:blipFill>
          <a:blip r:embed="rId4">
            <a:alphaModFix amt="72000"/>
            <a:extLst>
              <a:ext uri="{BEBA8EAE-BF5A-486C-A8C5-ECC9F3942E4B}">
                <a14:imgProps xmlns:a14="http://schemas.microsoft.com/office/drawing/2010/main">
                  <a14:imgLayer r:embed="rId5">
                    <a14:imgEffect>
                      <a14:saturation sat="98000"/>
                    </a14:imgEffect>
                  </a14:imgLayer>
                </a14:imgProps>
              </a:ext>
            </a:extLst>
          </a:blip>
          <a:srcRect l="13899" t="11689" r="13128" b="5125"/>
          <a:stretch>
            <a:fillRect/>
          </a:stretch>
        </p:blipFill>
        <p:spPr>
          <a:xfrm>
            <a:off x="6546573" y="4985580"/>
            <a:ext cx="2504661" cy="1872420"/>
          </a:xfrm>
          <a:prstGeom prst="rect">
            <a:avLst/>
          </a:prstGeom>
          <a:ln>
            <a:noFill/>
          </a:ln>
          <a:effectLst>
            <a:softEdge rad="112500"/>
          </a:effectLst>
        </p:spPr>
      </p:pic>
    </p:spTree>
    <p:extLst>
      <p:ext uri="{BB962C8B-B14F-4D97-AF65-F5344CB8AC3E}">
        <p14:creationId xmlns:p14="http://schemas.microsoft.com/office/powerpoint/2010/main" val="8651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62825-C59E-B85B-A96E-CE70DC3DCB2C}"/>
            </a:ext>
          </a:extLst>
        </p:cNvPr>
        <p:cNvGrpSpPr/>
        <p:nvPr/>
      </p:nvGrpSpPr>
      <p:grpSpPr>
        <a:xfrm>
          <a:off x="0" y="0"/>
          <a:ext cx="0" cy="0"/>
          <a:chOff x="0" y="0"/>
          <a:chExt cx="0" cy="0"/>
        </a:xfrm>
      </p:grpSpPr>
      <p:pic>
        <p:nvPicPr>
          <p:cNvPr id="3" name="Picture 2" descr="A group of people praying with hands clasped together&#10;&#10;AI-generated content may be incorrect.">
            <a:extLst>
              <a:ext uri="{FF2B5EF4-FFF2-40B4-BE49-F238E27FC236}">
                <a16:creationId xmlns:a16="http://schemas.microsoft.com/office/drawing/2014/main" id="{0F69A183-CD83-A8C5-ADAC-38AC03197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775" y="-980219"/>
            <a:ext cx="11953461" cy="7838219"/>
          </a:xfrm>
          <a:prstGeom prst="rect">
            <a:avLst/>
          </a:prstGeom>
        </p:spPr>
      </p:pic>
      <p:sp>
        <p:nvSpPr>
          <p:cNvPr id="4" name="TextBox 3">
            <a:extLst>
              <a:ext uri="{FF2B5EF4-FFF2-40B4-BE49-F238E27FC236}">
                <a16:creationId xmlns:a16="http://schemas.microsoft.com/office/drawing/2014/main" id="{B01D9300-3D81-E68F-3657-FF49D1AD4AEC}"/>
              </a:ext>
            </a:extLst>
          </p:cNvPr>
          <p:cNvSpPr txBox="1"/>
          <p:nvPr/>
        </p:nvSpPr>
        <p:spPr>
          <a:xfrm>
            <a:off x="2766391" y="2385392"/>
            <a:ext cx="3001618" cy="3231654"/>
          </a:xfrm>
          <a:prstGeom prst="rect">
            <a:avLst/>
          </a:prstGeom>
          <a:noFill/>
        </p:spPr>
        <p:txBody>
          <a:bodyPr wrap="square"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a:t>
            </a:r>
            <a:r>
              <a:rPr kumimoji="0" lang="en-US" sz="3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Therefore, let us pursue the things which make for peace and the things by which one may edify another.” </a:t>
            </a:r>
          </a:p>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Romans 14:19</a:t>
            </a: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9286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159</TotalTime>
  <Words>377</Words>
  <Application>Microsoft Office PowerPoint</Application>
  <PresentationFormat>On-screen Show (4:3)</PresentationFormat>
  <Paragraphs>19</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Arial Narrow</vt:lpstr>
      <vt:lpstr>Bahnschrift SemiLight Condensed</vt:lpstr>
      <vt:lpstr>Office Theme</vt:lpstr>
      <vt:lpstr>PowerPoint Presentation</vt:lpstr>
      <vt:lpstr>PowerPoint Presentation</vt:lpstr>
      <vt:lpstr>Pursuing Righteousness is in Harmony with the Pursuit of Peace and Edification</vt:lpstr>
      <vt:lpstr>Pursuing Peace and Edification  in the Context of Romans 14</vt:lpstr>
      <vt:lpstr>Guidance for Pursuing Peace and Edification when we Differ  (Romans 14:14-21)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7</cp:revision>
  <dcterms:created xsi:type="dcterms:W3CDTF">2025-12-31T20:27:45Z</dcterms:created>
  <dcterms:modified xsi:type="dcterms:W3CDTF">2026-01-04T14:24:17Z</dcterms:modified>
</cp:coreProperties>
</file>