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A4B"/>
    <a:srgbClr val="0105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179" autoAdjust="0"/>
  </p:normalViewPr>
  <p:slideViewPr>
    <p:cSldViewPr snapToGrid="0">
      <p:cViewPr varScale="1">
        <p:scale>
          <a:sx n="44" d="100"/>
          <a:sy n="44" d="100"/>
        </p:scale>
        <p:origin x="1872" y="260"/>
      </p:cViewPr>
      <p:guideLst/>
    </p:cSldViewPr>
  </p:slideViewPr>
  <p:outlineViewPr>
    <p:cViewPr>
      <p:scale>
        <a:sx n="33" d="100"/>
        <a:sy n="33" d="100"/>
      </p:scale>
      <p:origin x="0" y="-6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372B5-F4E1-4DE3-B5C8-F4441D12F367}" type="datetimeFigureOut">
              <a:rPr lang="en-US" smtClean="0"/>
              <a:t>1/2/2026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FDC3B-1BAF-4D3A-A08C-42C1D598EC32}" type="slidenum">
              <a:rPr lang="en-US" smtClean="0"/>
              <a:t>‹#›</a:t>
            </a:fld>
            <a:endParaRPr lang="en-US"/>
          </a:p>
        </p:txBody>
      </p:sp>
    </p:spTree>
    <p:extLst>
      <p:ext uri="{BB962C8B-B14F-4D97-AF65-F5344CB8AC3E}">
        <p14:creationId xmlns:p14="http://schemas.microsoft.com/office/powerpoint/2010/main" val="82097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commanded to grow in the grace and knowledge of Jesus.  Growth requires spiritual nutrition, abiding in Christ, persevering in trial, and reliance on God.  We must examine our habits, envision maturity, and embrace challenges if we are to grow </a:t>
            </a:r>
            <a:r>
              <a:rPr lang="en-US"/>
              <a:t>to maturity.</a:t>
            </a:r>
            <a:endParaRPr lang="en-US" dirty="0"/>
          </a:p>
        </p:txBody>
      </p:sp>
      <p:sp>
        <p:nvSpPr>
          <p:cNvPr id="4" name="Slide Number Placeholder 3"/>
          <p:cNvSpPr>
            <a:spLocks noGrp="1"/>
          </p:cNvSpPr>
          <p:nvPr>
            <p:ph type="sldNum" sz="quarter" idx="5"/>
          </p:nvPr>
        </p:nvSpPr>
        <p:spPr/>
        <p:txBody>
          <a:bodyPr/>
          <a:lstStyle/>
          <a:p>
            <a:fld id="{961FDC3B-1BAF-4D3A-A08C-42C1D598EC32}" type="slidenum">
              <a:rPr lang="en-US" smtClean="0"/>
              <a:t>1</a:t>
            </a:fld>
            <a:endParaRPr lang="en-US"/>
          </a:p>
        </p:txBody>
      </p:sp>
    </p:spTree>
    <p:extLst>
      <p:ext uri="{BB962C8B-B14F-4D97-AF65-F5344CB8AC3E}">
        <p14:creationId xmlns:p14="http://schemas.microsoft.com/office/powerpoint/2010/main" val="59021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B967A6-91CB-4591-A1C1-0CAFD3EFE400}"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3D20-4ABD-4337-B508-31DCA2102EDA}" type="slidenum">
              <a:rPr lang="en-US" smtClean="0"/>
              <a:t>‹#›</a:t>
            </a:fld>
            <a:endParaRPr lang="en-US"/>
          </a:p>
        </p:txBody>
      </p:sp>
    </p:spTree>
    <p:extLst>
      <p:ext uri="{BB962C8B-B14F-4D97-AF65-F5344CB8AC3E}">
        <p14:creationId xmlns:p14="http://schemas.microsoft.com/office/powerpoint/2010/main" val="315964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967A6-91CB-4591-A1C1-0CAFD3EFE400}"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3D20-4ABD-4337-B508-31DCA2102EDA}" type="slidenum">
              <a:rPr lang="en-US" smtClean="0"/>
              <a:t>‹#›</a:t>
            </a:fld>
            <a:endParaRPr lang="en-US"/>
          </a:p>
        </p:txBody>
      </p:sp>
    </p:spTree>
    <p:extLst>
      <p:ext uri="{BB962C8B-B14F-4D97-AF65-F5344CB8AC3E}">
        <p14:creationId xmlns:p14="http://schemas.microsoft.com/office/powerpoint/2010/main" val="76183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967A6-91CB-4591-A1C1-0CAFD3EFE400}"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3D20-4ABD-4337-B508-31DCA2102EDA}" type="slidenum">
              <a:rPr lang="en-US" smtClean="0"/>
              <a:t>‹#›</a:t>
            </a:fld>
            <a:endParaRPr lang="en-US"/>
          </a:p>
        </p:txBody>
      </p:sp>
    </p:spTree>
    <p:extLst>
      <p:ext uri="{BB962C8B-B14F-4D97-AF65-F5344CB8AC3E}">
        <p14:creationId xmlns:p14="http://schemas.microsoft.com/office/powerpoint/2010/main" val="20100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967A6-91CB-4591-A1C1-0CAFD3EFE400}"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3D20-4ABD-4337-B508-31DCA2102EDA}" type="slidenum">
              <a:rPr lang="en-US" smtClean="0"/>
              <a:t>‹#›</a:t>
            </a:fld>
            <a:endParaRPr lang="en-US"/>
          </a:p>
        </p:txBody>
      </p:sp>
    </p:spTree>
    <p:extLst>
      <p:ext uri="{BB962C8B-B14F-4D97-AF65-F5344CB8AC3E}">
        <p14:creationId xmlns:p14="http://schemas.microsoft.com/office/powerpoint/2010/main" val="216898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967A6-91CB-4591-A1C1-0CAFD3EFE400}"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3D20-4ABD-4337-B508-31DCA2102EDA}" type="slidenum">
              <a:rPr lang="en-US" smtClean="0"/>
              <a:t>‹#›</a:t>
            </a:fld>
            <a:endParaRPr lang="en-US"/>
          </a:p>
        </p:txBody>
      </p:sp>
    </p:spTree>
    <p:extLst>
      <p:ext uri="{BB962C8B-B14F-4D97-AF65-F5344CB8AC3E}">
        <p14:creationId xmlns:p14="http://schemas.microsoft.com/office/powerpoint/2010/main" val="22929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B967A6-91CB-4591-A1C1-0CAFD3EFE400}"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73D20-4ABD-4337-B508-31DCA2102EDA}" type="slidenum">
              <a:rPr lang="en-US" smtClean="0"/>
              <a:t>‹#›</a:t>
            </a:fld>
            <a:endParaRPr lang="en-US"/>
          </a:p>
        </p:txBody>
      </p:sp>
    </p:spTree>
    <p:extLst>
      <p:ext uri="{BB962C8B-B14F-4D97-AF65-F5344CB8AC3E}">
        <p14:creationId xmlns:p14="http://schemas.microsoft.com/office/powerpoint/2010/main" val="292860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B967A6-91CB-4591-A1C1-0CAFD3EFE400}" type="datetimeFigureOut">
              <a:rPr lang="en-US" smtClean="0"/>
              <a:t>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73D20-4ABD-4337-B508-31DCA2102EDA}" type="slidenum">
              <a:rPr lang="en-US" smtClean="0"/>
              <a:t>‹#›</a:t>
            </a:fld>
            <a:endParaRPr lang="en-US"/>
          </a:p>
        </p:txBody>
      </p:sp>
    </p:spTree>
    <p:extLst>
      <p:ext uri="{BB962C8B-B14F-4D97-AF65-F5344CB8AC3E}">
        <p14:creationId xmlns:p14="http://schemas.microsoft.com/office/powerpoint/2010/main" val="201333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B967A6-91CB-4591-A1C1-0CAFD3EFE400}" type="datetimeFigureOut">
              <a:rPr lang="en-US" smtClean="0"/>
              <a:t>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73D20-4ABD-4337-B508-31DCA2102EDA}" type="slidenum">
              <a:rPr lang="en-US" smtClean="0"/>
              <a:t>‹#›</a:t>
            </a:fld>
            <a:endParaRPr lang="en-US"/>
          </a:p>
        </p:txBody>
      </p:sp>
    </p:spTree>
    <p:extLst>
      <p:ext uri="{BB962C8B-B14F-4D97-AF65-F5344CB8AC3E}">
        <p14:creationId xmlns:p14="http://schemas.microsoft.com/office/powerpoint/2010/main" val="273140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967A6-91CB-4591-A1C1-0CAFD3EFE400}" type="datetimeFigureOut">
              <a:rPr lang="en-US" smtClean="0"/>
              <a:t>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73D20-4ABD-4337-B508-31DCA2102EDA}" type="slidenum">
              <a:rPr lang="en-US" smtClean="0"/>
              <a:t>‹#›</a:t>
            </a:fld>
            <a:endParaRPr lang="en-US"/>
          </a:p>
        </p:txBody>
      </p:sp>
    </p:spTree>
    <p:extLst>
      <p:ext uri="{BB962C8B-B14F-4D97-AF65-F5344CB8AC3E}">
        <p14:creationId xmlns:p14="http://schemas.microsoft.com/office/powerpoint/2010/main" val="288812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B967A6-91CB-4591-A1C1-0CAFD3EFE400}"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73D20-4ABD-4337-B508-31DCA2102EDA}" type="slidenum">
              <a:rPr lang="en-US" smtClean="0"/>
              <a:t>‹#›</a:t>
            </a:fld>
            <a:endParaRPr lang="en-US"/>
          </a:p>
        </p:txBody>
      </p:sp>
    </p:spTree>
    <p:extLst>
      <p:ext uri="{BB962C8B-B14F-4D97-AF65-F5344CB8AC3E}">
        <p14:creationId xmlns:p14="http://schemas.microsoft.com/office/powerpoint/2010/main" val="391160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B967A6-91CB-4591-A1C1-0CAFD3EFE400}"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73D20-4ABD-4337-B508-31DCA2102EDA}" type="slidenum">
              <a:rPr lang="en-US" smtClean="0"/>
              <a:t>‹#›</a:t>
            </a:fld>
            <a:endParaRPr lang="en-US"/>
          </a:p>
        </p:txBody>
      </p:sp>
    </p:spTree>
    <p:extLst>
      <p:ext uri="{BB962C8B-B14F-4D97-AF65-F5344CB8AC3E}">
        <p14:creationId xmlns:p14="http://schemas.microsoft.com/office/powerpoint/2010/main" val="386618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3A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B967A6-91CB-4591-A1C1-0CAFD3EFE400}" type="datetimeFigureOut">
              <a:rPr lang="en-US" smtClean="0"/>
              <a:t>1/2/2026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573D20-4ABD-4337-B508-31DCA2102EDA}" type="slidenum">
              <a:rPr lang="en-US" smtClean="0"/>
              <a:t>‹#›</a:t>
            </a:fld>
            <a:endParaRPr lang="en-US"/>
          </a:p>
        </p:txBody>
      </p:sp>
    </p:spTree>
    <p:extLst>
      <p:ext uri="{BB962C8B-B14F-4D97-AF65-F5344CB8AC3E}">
        <p14:creationId xmlns:p14="http://schemas.microsoft.com/office/powerpoint/2010/main" val="3948785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D45D-0648-31CF-C723-2EBCB69A6E8E}"/>
              </a:ext>
            </a:extLst>
          </p:cNvPr>
          <p:cNvSpPr>
            <a:spLocks noGrp="1"/>
          </p:cNvSpPr>
          <p:nvPr>
            <p:ph type="ctrTitle"/>
          </p:nvPr>
        </p:nvSpPr>
        <p:spPr>
          <a:xfrm>
            <a:off x="3934317" y="159025"/>
            <a:ext cx="5209683" cy="3710610"/>
          </a:xfrm>
        </p:spPr>
        <p:txBody>
          <a:bodyPr>
            <a:normAutofit/>
          </a:bodyPr>
          <a:lstStyle/>
          <a:p>
            <a:r>
              <a:rPr lang="en-US" sz="8000" dirty="0">
                <a:solidFill>
                  <a:schemeClr val="accent3">
                    <a:lumMod val="40000"/>
                    <a:lumOff val="60000"/>
                  </a:schemeClr>
                </a:solidFill>
                <a:latin typeface="Bernard MT Condensed" panose="02050806060905020404" pitchFamily="18" charset="0"/>
              </a:rPr>
              <a:t>The Imperative of Growth</a:t>
            </a:r>
          </a:p>
        </p:txBody>
      </p:sp>
      <p:sp>
        <p:nvSpPr>
          <p:cNvPr id="3" name="Subtitle 2">
            <a:extLst>
              <a:ext uri="{FF2B5EF4-FFF2-40B4-BE49-F238E27FC236}">
                <a16:creationId xmlns:a16="http://schemas.microsoft.com/office/drawing/2014/main" id="{827A53F2-77BA-28E6-80F0-51AFF094D374}"/>
              </a:ext>
            </a:extLst>
          </p:cNvPr>
          <p:cNvSpPr>
            <a:spLocks noGrp="1"/>
          </p:cNvSpPr>
          <p:nvPr>
            <p:ph type="subTitle" idx="1"/>
          </p:nvPr>
        </p:nvSpPr>
        <p:spPr>
          <a:xfrm>
            <a:off x="4359964" y="5505511"/>
            <a:ext cx="4422913" cy="1655762"/>
          </a:xfrm>
        </p:spPr>
        <p:txBody>
          <a:bodyPr>
            <a:normAutofit/>
          </a:bodyPr>
          <a:lstStyle/>
          <a:p>
            <a:pPr>
              <a:spcBef>
                <a:spcPts val="0"/>
              </a:spcBef>
            </a:pPr>
            <a:r>
              <a:rPr lang="en-US" sz="3200" dirty="0">
                <a:solidFill>
                  <a:schemeClr val="accent3">
                    <a:lumMod val="40000"/>
                    <a:lumOff val="60000"/>
                  </a:schemeClr>
                </a:solidFill>
              </a:rPr>
              <a:t>2 Peter 3:18</a:t>
            </a:r>
          </a:p>
          <a:p>
            <a:pPr>
              <a:spcBef>
                <a:spcPts val="0"/>
              </a:spcBef>
            </a:pPr>
            <a:r>
              <a:rPr lang="en-US" sz="3200" dirty="0">
                <a:solidFill>
                  <a:schemeClr val="accent3">
                    <a:lumMod val="40000"/>
                    <a:lumOff val="60000"/>
                  </a:schemeClr>
                </a:solidFill>
              </a:rPr>
              <a:t>Ephesians 2:21; 4:16</a:t>
            </a:r>
          </a:p>
        </p:txBody>
      </p:sp>
      <p:pic>
        <p:nvPicPr>
          <p:cNvPr id="4" name="Picture 3">
            <a:extLst>
              <a:ext uri="{FF2B5EF4-FFF2-40B4-BE49-F238E27FC236}">
                <a16:creationId xmlns:a16="http://schemas.microsoft.com/office/drawing/2014/main" id="{72DD2DE8-E98C-8928-7AA9-2274D8A0832D}"/>
              </a:ext>
            </a:extLst>
          </p:cNvPr>
          <p:cNvPicPr>
            <a:picLocks noChangeAspect="1"/>
          </p:cNvPicPr>
          <p:nvPr/>
        </p:nvPicPr>
        <p:blipFill>
          <a:blip r:embed="rId3"/>
          <a:stretch>
            <a:fillRect/>
          </a:stretch>
        </p:blipFill>
        <p:spPr>
          <a:xfrm>
            <a:off x="0" y="0"/>
            <a:ext cx="3841552" cy="6858000"/>
          </a:xfrm>
          <a:prstGeom prst="rect">
            <a:avLst/>
          </a:prstGeom>
        </p:spPr>
      </p:pic>
      <p:pic>
        <p:nvPicPr>
          <p:cNvPr id="7" name="Picture 6" descr="A green swirly plant with leaves&#10;&#10;AI-generated content may be incorrect.">
            <a:extLst>
              <a:ext uri="{FF2B5EF4-FFF2-40B4-BE49-F238E27FC236}">
                <a16:creationId xmlns:a16="http://schemas.microsoft.com/office/drawing/2014/main" id="{260B7AB8-CE51-42DA-546F-15C67123246A}"/>
              </a:ext>
            </a:extLst>
          </p:cNvPr>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rot="2322952">
            <a:off x="5627166" y="3794707"/>
            <a:ext cx="1888506" cy="2046815"/>
          </a:xfrm>
          <a:prstGeom prst="rect">
            <a:avLst/>
          </a:prstGeom>
        </p:spPr>
      </p:pic>
    </p:spTree>
    <p:extLst>
      <p:ext uri="{BB962C8B-B14F-4D97-AF65-F5344CB8AC3E}">
        <p14:creationId xmlns:p14="http://schemas.microsoft.com/office/powerpoint/2010/main" val="71562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F340-EFA2-C611-61CA-C3D0A42D312B}"/>
              </a:ext>
            </a:extLst>
          </p:cNvPr>
          <p:cNvSpPr>
            <a:spLocks noGrp="1"/>
          </p:cNvSpPr>
          <p:nvPr>
            <p:ph type="title"/>
          </p:nvPr>
        </p:nvSpPr>
        <p:spPr>
          <a:xfrm>
            <a:off x="0" y="285613"/>
            <a:ext cx="5303520" cy="1540012"/>
          </a:xfrm>
        </p:spPr>
        <p:txBody>
          <a:bodyPr>
            <a:normAutofit/>
          </a:bodyPr>
          <a:lstStyle/>
          <a:p>
            <a:pPr algn="ctr"/>
            <a:r>
              <a:rPr lang="en-US" dirty="0">
                <a:solidFill>
                  <a:schemeClr val="accent3">
                    <a:lumMod val="40000"/>
                    <a:lumOff val="60000"/>
                  </a:schemeClr>
                </a:solidFill>
                <a:latin typeface="Bernard MT Condensed" panose="02050806060905020404" pitchFamily="18" charset="0"/>
              </a:rPr>
              <a:t>Growth is a Command,</a:t>
            </a:r>
            <a:br>
              <a:rPr lang="en-US" dirty="0">
                <a:solidFill>
                  <a:schemeClr val="accent3">
                    <a:lumMod val="40000"/>
                    <a:lumOff val="60000"/>
                  </a:schemeClr>
                </a:solidFill>
                <a:latin typeface="Bernard MT Condensed" panose="02050806060905020404" pitchFamily="18" charset="0"/>
              </a:rPr>
            </a:br>
            <a:r>
              <a:rPr lang="en-US" dirty="0">
                <a:solidFill>
                  <a:schemeClr val="accent3">
                    <a:lumMod val="40000"/>
                    <a:lumOff val="60000"/>
                  </a:schemeClr>
                </a:solidFill>
                <a:latin typeface="Bernard MT Condensed" panose="02050806060905020404" pitchFamily="18" charset="0"/>
              </a:rPr>
              <a:t>Not an Option</a:t>
            </a:r>
          </a:p>
        </p:txBody>
      </p:sp>
      <p:sp>
        <p:nvSpPr>
          <p:cNvPr id="3" name="Content Placeholder 2">
            <a:extLst>
              <a:ext uri="{FF2B5EF4-FFF2-40B4-BE49-F238E27FC236}">
                <a16:creationId xmlns:a16="http://schemas.microsoft.com/office/drawing/2014/main" id="{ADBA452E-18BB-91CA-65B1-8B87842BBF74}"/>
              </a:ext>
            </a:extLst>
          </p:cNvPr>
          <p:cNvSpPr>
            <a:spLocks noGrp="1"/>
          </p:cNvSpPr>
          <p:nvPr>
            <p:ph idx="1"/>
          </p:nvPr>
        </p:nvSpPr>
        <p:spPr>
          <a:xfrm>
            <a:off x="344557" y="1825625"/>
            <a:ext cx="4837043" cy="4932984"/>
          </a:xfrm>
        </p:spPr>
        <p:txBody>
          <a:bodyPr>
            <a:normAutofit lnSpcReduction="10000"/>
          </a:bodyPr>
          <a:lstStyle/>
          <a:p>
            <a:r>
              <a:rPr lang="en-US" sz="3200" b="1" i="1" dirty="0">
                <a:solidFill>
                  <a:schemeClr val="accent6">
                    <a:lumMod val="20000"/>
                    <a:lumOff val="80000"/>
                  </a:schemeClr>
                </a:solidFill>
              </a:rPr>
              <a:t>“Grow in the grace and knowledge of our Lord and Savior Jesus Christ. To Him be the glory  both now and forever”     </a:t>
            </a:r>
            <a:r>
              <a:rPr lang="en-US" sz="3200" dirty="0">
                <a:solidFill>
                  <a:schemeClr val="accent6">
                    <a:lumMod val="20000"/>
                    <a:lumOff val="80000"/>
                  </a:schemeClr>
                </a:solidFill>
              </a:rPr>
              <a:t>(2 Peter 3:18).</a:t>
            </a:r>
          </a:p>
          <a:p>
            <a:r>
              <a:rPr lang="en-US" sz="3200" b="1" dirty="0">
                <a:solidFill>
                  <a:schemeClr val="accent6">
                    <a:lumMod val="20000"/>
                    <a:lumOff val="80000"/>
                  </a:schemeClr>
                </a:solidFill>
              </a:rPr>
              <a:t>Growth is rooted in the grace and knowledge that God provides </a:t>
            </a:r>
            <a:r>
              <a:rPr lang="en-US" sz="3200" dirty="0">
                <a:solidFill>
                  <a:schemeClr val="accent6">
                    <a:lumMod val="20000"/>
                    <a:lumOff val="80000"/>
                  </a:schemeClr>
                </a:solidFill>
              </a:rPr>
              <a:t>(Ephesians 4:20-24; Colossians 3:10).</a:t>
            </a:r>
          </a:p>
          <a:p>
            <a:endParaRPr lang="en-US" sz="3200" dirty="0">
              <a:solidFill>
                <a:schemeClr val="accent6">
                  <a:lumMod val="20000"/>
                  <a:lumOff val="80000"/>
                </a:schemeClr>
              </a:solidFill>
            </a:endParaRPr>
          </a:p>
        </p:txBody>
      </p:sp>
      <p:pic>
        <p:nvPicPr>
          <p:cNvPr id="4" name="Picture 3">
            <a:extLst>
              <a:ext uri="{FF2B5EF4-FFF2-40B4-BE49-F238E27FC236}">
                <a16:creationId xmlns:a16="http://schemas.microsoft.com/office/drawing/2014/main" id="{274B6CE0-917E-77A7-E6EC-C8ED1C1B5213}"/>
              </a:ext>
            </a:extLst>
          </p:cNvPr>
          <p:cNvPicPr>
            <a:picLocks noChangeAspect="1"/>
          </p:cNvPicPr>
          <p:nvPr/>
        </p:nvPicPr>
        <p:blipFill>
          <a:blip r:embed="rId2"/>
          <a:stretch>
            <a:fillRect/>
          </a:stretch>
        </p:blipFill>
        <p:spPr>
          <a:xfrm>
            <a:off x="5303520" y="0"/>
            <a:ext cx="3840480" cy="6858000"/>
          </a:xfrm>
          <a:prstGeom prst="rect">
            <a:avLst/>
          </a:prstGeom>
        </p:spPr>
      </p:pic>
    </p:spTree>
    <p:extLst>
      <p:ext uri="{BB962C8B-B14F-4D97-AF65-F5344CB8AC3E}">
        <p14:creationId xmlns:p14="http://schemas.microsoft.com/office/powerpoint/2010/main" val="884197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5B7F5-EDD5-8DA9-FBB9-6432BB53A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3CCA3-2DB2-7DC1-5256-29D257B4C1F0}"/>
              </a:ext>
            </a:extLst>
          </p:cNvPr>
          <p:cNvSpPr>
            <a:spLocks noGrp="1"/>
          </p:cNvSpPr>
          <p:nvPr>
            <p:ph type="title"/>
          </p:nvPr>
        </p:nvSpPr>
        <p:spPr>
          <a:xfrm>
            <a:off x="0" y="285613"/>
            <a:ext cx="5303520" cy="1039604"/>
          </a:xfrm>
        </p:spPr>
        <p:txBody>
          <a:bodyPr>
            <a:normAutofit/>
          </a:bodyPr>
          <a:lstStyle/>
          <a:p>
            <a:pPr algn="ctr"/>
            <a:r>
              <a:rPr lang="en-US" sz="4800" dirty="0">
                <a:solidFill>
                  <a:schemeClr val="accent3">
                    <a:lumMod val="40000"/>
                    <a:lumOff val="60000"/>
                  </a:schemeClr>
                </a:solidFill>
                <a:latin typeface="Bernard MT Condensed" panose="02050806060905020404" pitchFamily="18" charset="0"/>
              </a:rPr>
              <a:t>Cultivating Your Soul</a:t>
            </a:r>
          </a:p>
        </p:txBody>
      </p:sp>
      <p:sp>
        <p:nvSpPr>
          <p:cNvPr id="3" name="Content Placeholder 2">
            <a:extLst>
              <a:ext uri="{FF2B5EF4-FFF2-40B4-BE49-F238E27FC236}">
                <a16:creationId xmlns:a16="http://schemas.microsoft.com/office/drawing/2014/main" id="{B5B5AF92-D98A-9E8A-02A3-913D83D9E70C}"/>
              </a:ext>
            </a:extLst>
          </p:cNvPr>
          <p:cNvSpPr>
            <a:spLocks noGrp="1"/>
          </p:cNvSpPr>
          <p:nvPr>
            <p:ph idx="1"/>
          </p:nvPr>
        </p:nvSpPr>
        <p:spPr>
          <a:xfrm>
            <a:off x="344557" y="1325217"/>
            <a:ext cx="4797286" cy="5433392"/>
          </a:xfrm>
        </p:spPr>
        <p:txBody>
          <a:bodyPr>
            <a:normAutofit/>
          </a:bodyPr>
          <a:lstStyle/>
          <a:p>
            <a:r>
              <a:rPr lang="en-US" sz="3200" b="1" dirty="0">
                <a:solidFill>
                  <a:schemeClr val="accent6">
                    <a:lumMod val="20000"/>
                    <a:lumOff val="80000"/>
                  </a:schemeClr>
                </a:solidFill>
              </a:rPr>
              <a:t>Craving nutrients                     </a:t>
            </a:r>
            <a:r>
              <a:rPr lang="en-US" sz="3200" dirty="0">
                <a:solidFill>
                  <a:schemeClr val="accent6">
                    <a:lumMod val="20000"/>
                    <a:lumOff val="80000"/>
                  </a:schemeClr>
                </a:solidFill>
              </a:rPr>
              <a:t>(1 Peter 2:2-3)</a:t>
            </a:r>
          </a:p>
          <a:p>
            <a:r>
              <a:rPr lang="en-US" sz="3200" b="1" dirty="0">
                <a:solidFill>
                  <a:schemeClr val="accent6">
                    <a:lumMod val="20000"/>
                    <a:lumOff val="80000"/>
                  </a:schemeClr>
                </a:solidFill>
              </a:rPr>
              <a:t>Abiding in Christ               </a:t>
            </a:r>
            <a:r>
              <a:rPr lang="en-US" sz="3200" dirty="0">
                <a:solidFill>
                  <a:schemeClr val="accent6">
                    <a:lumMod val="20000"/>
                    <a:lumOff val="80000"/>
                  </a:schemeClr>
                </a:solidFill>
              </a:rPr>
              <a:t>(John 15:4-5)</a:t>
            </a:r>
          </a:p>
          <a:p>
            <a:r>
              <a:rPr lang="en-US" sz="3200" b="1" dirty="0">
                <a:solidFill>
                  <a:schemeClr val="accent6">
                    <a:lumMod val="20000"/>
                    <a:lumOff val="80000"/>
                  </a:schemeClr>
                </a:solidFill>
              </a:rPr>
              <a:t>Persevering              </a:t>
            </a:r>
            <a:r>
              <a:rPr lang="en-US" sz="3200" dirty="0">
                <a:solidFill>
                  <a:schemeClr val="accent6">
                    <a:lumMod val="20000"/>
                    <a:lumOff val="80000"/>
                  </a:schemeClr>
                </a:solidFill>
              </a:rPr>
              <a:t>(Galatians 6:9;              James 5:7-8)</a:t>
            </a:r>
          </a:p>
          <a:p>
            <a:r>
              <a:rPr lang="en-US" sz="3200" b="1" dirty="0">
                <a:solidFill>
                  <a:schemeClr val="accent6">
                    <a:lumMod val="20000"/>
                    <a:lumOff val="80000"/>
                  </a:schemeClr>
                </a:solidFill>
              </a:rPr>
              <a:t>Relying on God for the increase               </a:t>
            </a:r>
            <a:r>
              <a:rPr lang="en-US" sz="3200" dirty="0">
                <a:solidFill>
                  <a:schemeClr val="accent6">
                    <a:lumMod val="20000"/>
                    <a:lumOff val="80000"/>
                  </a:schemeClr>
                </a:solidFill>
              </a:rPr>
              <a:t>(Philippians 2:13;              1 Thess. 2:13; Col. 2:19)</a:t>
            </a:r>
          </a:p>
          <a:p>
            <a:endParaRPr lang="en-US" sz="3200" dirty="0">
              <a:solidFill>
                <a:schemeClr val="accent6">
                  <a:lumMod val="20000"/>
                  <a:lumOff val="80000"/>
                </a:schemeClr>
              </a:solidFill>
            </a:endParaRPr>
          </a:p>
        </p:txBody>
      </p:sp>
      <p:pic>
        <p:nvPicPr>
          <p:cNvPr id="4" name="Picture 3">
            <a:extLst>
              <a:ext uri="{FF2B5EF4-FFF2-40B4-BE49-F238E27FC236}">
                <a16:creationId xmlns:a16="http://schemas.microsoft.com/office/drawing/2014/main" id="{FAB2628A-8293-0FB1-4D2F-9C7AFBC842F3}"/>
              </a:ext>
            </a:extLst>
          </p:cNvPr>
          <p:cNvPicPr>
            <a:picLocks noChangeAspect="1"/>
          </p:cNvPicPr>
          <p:nvPr/>
        </p:nvPicPr>
        <p:blipFill>
          <a:blip r:embed="rId2"/>
          <a:stretch>
            <a:fillRect/>
          </a:stretch>
        </p:blipFill>
        <p:spPr>
          <a:xfrm>
            <a:off x="5303520" y="0"/>
            <a:ext cx="3840480" cy="6858000"/>
          </a:xfrm>
          <a:prstGeom prst="rect">
            <a:avLst/>
          </a:prstGeom>
        </p:spPr>
      </p:pic>
    </p:spTree>
    <p:extLst>
      <p:ext uri="{BB962C8B-B14F-4D97-AF65-F5344CB8AC3E}">
        <p14:creationId xmlns:p14="http://schemas.microsoft.com/office/powerpoint/2010/main" val="132512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9BC9-921A-22AF-3442-D24853D90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EC338-CF8C-1DEF-DA31-79F55B938E50}"/>
              </a:ext>
            </a:extLst>
          </p:cNvPr>
          <p:cNvSpPr>
            <a:spLocks noGrp="1"/>
          </p:cNvSpPr>
          <p:nvPr>
            <p:ph type="title"/>
          </p:nvPr>
        </p:nvSpPr>
        <p:spPr>
          <a:xfrm>
            <a:off x="0" y="285613"/>
            <a:ext cx="5303520" cy="1039604"/>
          </a:xfrm>
        </p:spPr>
        <p:txBody>
          <a:bodyPr>
            <a:normAutofit/>
          </a:bodyPr>
          <a:lstStyle/>
          <a:p>
            <a:pPr algn="ctr"/>
            <a:r>
              <a:rPr lang="en-US" sz="4800" dirty="0">
                <a:solidFill>
                  <a:schemeClr val="accent3">
                    <a:lumMod val="40000"/>
                    <a:lumOff val="60000"/>
                  </a:schemeClr>
                </a:solidFill>
                <a:latin typeface="Bernard MT Condensed" panose="02050806060905020404" pitchFamily="18" charset="0"/>
              </a:rPr>
              <a:t>Growth Points</a:t>
            </a:r>
          </a:p>
        </p:txBody>
      </p:sp>
      <p:sp>
        <p:nvSpPr>
          <p:cNvPr id="3" name="Content Placeholder 2">
            <a:extLst>
              <a:ext uri="{FF2B5EF4-FFF2-40B4-BE49-F238E27FC236}">
                <a16:creationId xmlns:a16="http://schemas.microsoft.com/office/drawing/2014/main" id="{B19DA2EB-05C5-3D5F-4632-D706C479759F}"/>
              </a:ext>
            </a:extLst>
          </p:cNvPr>
          <p:cNvSpPr>
            <a:spLocks noGrp="1"/>
          </p:cNvSpPr>
          <p:nvPr>
            <p:ph idx="1"/>
          </p:nvPr>
        </p:nvSpPr>
        <p:spPr>
          <a:xfrm>
            <a:off x="344557" y="1325217"/>
            <a:ext cx="4797286" cy="5433392"/>
          </a:xfrm>
        </p:spPr>
        <p:txBody>
          <a:bodyPr>
            <a:normAutofit/>
          </a:bodyPr>
          <a:lstStyle/>
          <a:p>
            <a:r>
              <a:rPr lang="en-US" sz="3200" b="1" dirty="0">
                <a:solidFill>
                  <a:schemeClr val="accent6">
                    <a:lumMod val="20000"/>
                    <a:lumOff val="80000"/>
                  </a:schemeClr>
                </a:solidFill>
              </a:rPr>
              <a:t>Examine your spiritual habits </a:t>
            </a:r>
            <a:r>
              <a:rPr lang="en-US" sz="3200" dirty="0">
                <a:solidFill>
                  <a:schemeClr val="accent6">
                    <a:lumMod val="20000"/>
                    <a:lumOff val="80000"/>
                  </a:schemeClr>
                </a:solidFill>
              </a:rPr>
              <a:t>(Psalm 92:13-14)</a:t>
            </a:r>
          </a:p>
          <a:p>
            <a:r>
              <a:rPr lang="en-US" sz="3200" b="1" dirty="0">
                <a:solidFill>
                  <a:schemeClr val="accent6">
                    <a:lumMod val="20000"/>
                    <a:lumOff val="80000"/>
                  </a:schemeClr>
                </a:solidFill>
              </a:rPr>
              <a:t>Envision maturity </a:t>
            </a:r>
            <a:r>
              <a:rPr lang="en-US" sz="3200" dirty="0">
                <a:solidFill>
                  <a:schemeClr val="accent6">
                    <a:lumMod val="20000"/>
                    <a:lumOff val="80000"/>
                  </a:schemeClr>
                </a:solidFill>
              </a:rPr>
              <a:t>(Ephesians 4:13)</a:t>
            </a:r>
          </a:p>
          <a:p>
            <a:r>
              <a:rPr lang="en-US" sz="3200" b="1" dirty="0">
                <a:solidFill>
                  <a:schemeClr val="accent6">
                    <a:lumMod val="20000"/>
                    <a:lumOff val="80000"/>
                  </a:schemeClr>
                </a:solidFill>
              </a:rPr>
              <a:t>Embrace challenges              </a:t>
            </a:r>
            <a:r>
              <a:rPr lang="en-US" sz="3200" dirty="0">
                <a:solidFill>
                  <a:schemeClr val="accent6">
                    <a:lumMod val="20000"/>
                    <a:lumOff val="80000"/>
                  </a:schemeClr>
                </a:solidFill>
              </a:rPr>
              <a:t>(Hebrews 5:12-14; Philippians 2:12; 	           1 Corinthians 14:20; Colossians 1:24)</a:t>
            </a:r>
          </a:p>
          <a:p>
            <a:endParaRPr lang="en-US" sz="3200" dirty="0">
              <a:solidFill>
                <a:schemeClr val="accent6">
                  <a:lumMod val="20000"/>
                  <a:lumOff val="80000"/>
                </a:schemeClr>
              </a:solidFill>
            </a:endParaRPr>
          </a:p>
        </p:txBody>
      </p:sp>
      <p:pic>
        <p:nvPicPr>
          <p:cNvPr id="4" name="Picture 3">
            <a:extLst>
              <a:ext uri="{FF2B5EF4-FFF2-40B4-BE49-F238E27FC236}">
                <a16:creationId xmlns:a16="http://schemas.microsoft.com/office/drawing/2014/main" id="{86629CA3-9CA5-0616-CA4D-E672C39AABF9}"/>
              </a:ext>
            </a:extLst>
          </p:cNvPr>
          <p:cNvPicPr>
            <a:picLocks noChangeAspect="1"/>
          </p:cNvPicPr>
          <p:nvPr/>
        </p:nvPicPr>
        <p:blipFill>
          <a:blip r:embed="rId2"/>
          <a:stretch>
            <a:fillRect/>
          </a:stretch>
        </p:blipFill>
        <p:spPr>
          <a:xfrm>
            <a:off x="5303520" y="0"/>
            <a:ext cx="3840480" cy="6858000"/>
          </a:xfrm>
          <a:prstGeom prst="rect">
            <a:avLst/>
          </a:prstGeom>
        </p:spPr>
      </p:pic>
    </p:spTree>
    <p:extLst>
      <p:ext uri="{BB962C8B-B14F-4D97-AF65-F5344CB8AC3E}">
        <p14:creationId xmlns:p14="http://schemas.microsoft.com/office/powerpoint/2010/main" val="239158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AC7EE-115E-0964-F76B-24DE6E665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5CAB8-A35A-A668-078D-D34E9A1171D3}"/>
              </a:ext>
            </a:extLst>
          </p:cNvPr>
          <p:cNvSpPr>
            <a:spLocks noGrp="1"/>
          </p:cNvSpPr>
          <p:nvPr>
            <p:ph type="title"/>
          </p:nvPr>
        </p:nvSpPr>
        <p:spPr>
          <a:xfrm>
            <a:off x="0" y="305490"/>
            <a:ext cx="6321287" cy="3385239"/>
          </a:xfrm>
        </p:spPr>
        <p:txBody>
          <a:bodyPr>
            <a:normAutofit/>
          </a:bodyPr>
          <a:lstStyle/>
          <a:p>
            <a:pPr algn="ctr"/>
            <a:r>
              <a:rPr lang="en-US" sz="6600" dirty="0">
                <a:solidFill>
                  <a:schemeClr val="accent3">
                    <a:lumMod val="40000"/>
                    <a:lumOff val="60000"/>
                  </a:schemeClr>
                </a:solidFill>
                <a:latin typeface="Bernard MT Condensed" panose="02050806060905020404" pitchFamily="18" charset="0"/>
              </a:rPr>
              <a:t>Let us Press On 	and Grow 				to Maturity</a:t>
            </a:r>
          </a:p>
        </p:txBody>
      </p:sp>
      <p:sp>
        <p:nvSpPr>
          <p:cNvPr id="3" name="Content Placeholder 2">
            <a:extLst>
              <a:ext uri="{FF2B5EF4-FFF2-40B4-BE49-F238E27FC236}">
                <a16:creationId xmlns:a16="http://schemas.microsoft.com/office/drawing/2014/main" id="{52415927-064E-9B1D-C8E8-EB2D52989F36}"/>
              </a:ext>
            </a:extLst>
          </p:cNvPr>
          <p:cNvSpPr>
            <a:spLocks noGrp="1"/>
          </p:cNvSpPr>
          <p:nvPr>
            <p:ph idx="1"/>
          </p:nvPr>
        </p:nvSpPr>
        <p:spPr>
          <a:xfrm>
            <a:off x="2199860" y="3670849"/>
            <a:ext cx="3804699" cy="2358888"/>
          </a:xfrm>
        </p:spPr>
        <p:txBody>
          <a:bodyPr>
            <a:normAutofit/>
          </a:bodyPr>
          <a:lstStyle/>
          <a:p>
            <a:pPr marL="0" indent="0">
              <a:buNone/>
            </a:pPr>
            <a:r>
              <a:rPr lang="en-US" sz="3200" b="1" dirty="0">
                <a:solidFill>
                  <a:schemeClr val="accent6">
                    <a:lumMod val="20000"/>
                    <a:lumOff val="80000"/>
                  </a:schemeClr>
                </a:solidFill>
              </a:rPr>
              <a:t>Philippians 3:12-14</a:t>
            </a:r>
          </a:p>
          <a:p>
            <a:pPr marL="0" indent="0">
              <a:buNone/>
            </a:pPr>
            <a:r>
              <a:rPr lang="en-US" sz="3200" b="1" dirty="0">
                <a:solidFill>
                  <a:schemeClr val="accent6">
                    <a:lumMod val="20000"/>
                    <a:lumOff val="80000"/>
                  </a:schemeClr>
                </a:solidFill>
              </a:rPr>
              <a:t>Colossians 1:27-28</a:t>
            </a:r>
            <a:endParaRPr lang="en-US" sz="3200" dirty="0">
              <a:solidFill>
                <a:schemeClr val="accent6">
                  <a:lumMod val="20000"/>
                  <a:lumOff val="80000"/>
                </a:schemeClr>
              </a:solidFill>
            </a:endParaRPr>
          </a:p>
          <a:p>
            <a:endParaRPr lang="en-US" sz="3200" dirty="0">
              <a:solidFill>
                <a:schemeClr val="accent6">
                  <a:lumMod val="20000"/>
                  <a:lumOff val="80000"/>
                </a:schemeClr>
              </a:solidFill>
            </a:endParaRPr>
          </a:p>
        </p:txBody>
      </p:sp>
      <p:pic>
        <p:nvPicPr>
          <p:cNvPr id="4" name="Picture 3">
            <a:extLst>
              <a:ext uri="{FF2B5EF4-FFF2-40B4-BE49-F238E27FC236}">
                <a16:creationId xmlns:a16="http://schemas.microsoft.com/office/drawing/2014/main" id="{DB10A5FF-A8EA-DF59-84C5-2C855EBB3A70}"/>
              </a:ext>
            </a:extLst>
          </p:cNvPr>
          <p:cNvPicPr>
            <a:picLocks noChangeAspect="1"/>
          </p:cNvPicPr>
          <p:nvPr/>
        </p:nvPicPr>
        <p:blipFill>
          <a:blip r:embed="rId2"/>
          <a:stretch>
            <a:fillRect/>
          </a:stretch>
        </p:blipFill>
        <p:spPr>
          <a:xfrm>
            <a:off x="6306179" y="806013"/>
            <a:ext cx="2292626" cy="4093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A green swirly plant with leaves&#10;&#10;AI-generated content may be incorrect.">
            <a:extLst>
              <a:ext uri="{FF2B5EF4-FFF2-40B4-BE49-F238E27FC236}">
                <a16:creationId xmlns:a16="http://schemas.microsoft.com/office/drawing/2014/main" id="{CBE924E1-7076-769E-5999-8BEAE50E033A}"/>
              </a:ext>
            </a:extLst>
          </p:cNvPr>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rot="15583033">
            <a:off x="675431" y="3556838"/>
            <a:ext cx="2732132" cy="2961160"/>
          </a:xfrm>
          <a:prstGeom prst="rect">
            <a:avLst/>
          </a:prstGeom>
        </p:spPr>
      </p:pic>
    </p:spTree>
    <p:extLst>
      <p:ext uri="{BB962C8B-B14F-4D97-AF65-F5344CB8AC3E}">
        <p14:creationId xmlns:p14="http://schemas.microsoft.com/office/powerpoint/2010/main" val="2959711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1209</TotalTime>
  <Words>215</Words>
  <Application>Microsoft Office PowerPoint</Application>
  <PresentationFormat>On-screen Show (4:3)</PresentationFormat>
  <Paragraphs>20</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Bernard MT Condensed</vt:lpstr>
      <vt:lpstr>Office Theme</vt:lpstr>
      <vt:lpstr>The Imperative of Growth</vt:lpstr>
      <vt:lpstr>Growth is a Command, Not an Option</vt:lpstr>
      <vt:lpstr>Cultivating Your Soul</vt:lpstr>
      <vt:lpstr>Growth Points</vt:lpstr>
      <vt:lpstr>Let us Press On  and Grow     to Maturity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5</cp:revision>
  <dcterms:created xsi:type="dcterms:W3CDTF">2026-01-02T16:34:59Z</dcterms:created>
  <dcterms:modified xsi:type="dcterms:W3CDTF">2026-01-03T14:03:26Z</dcterms:modified>
</cp:coreProperties>
</file>