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25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069EC-D29D-4D5F-9900-F51C68F244B7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3C561-5EA7-4B22-8A7E-0DDFCA073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Endurance holds on to the things that are necessary to finish the race: Hope, trust in the Lord, and reliance on His presence and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3C561-5EA7-4B22-8A7E-0DDFCA073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6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5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8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b="1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11F0-FE4A-4C32-B1B2-946826667259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DACD7-C795-4021-B622-7014992D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94946D5C-91A8-4C86-AE05-03EA8047B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3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235" y="0"/>
            <a:ext cx="4894104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11" y="320040"/>
            <a:ext cx="4416552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4A745-4E3F-490D-BD9C-E61FAF92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737" y="1348844"/>
            <a:ext cx="4057101" cy="3042706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1"/>
                </a:solidFill>
              </a:rPr>
              <a:t>Endurance </a:t>
            </a:r>
            <a:r>
              <a:rPr lang="en-US" sz="6000" dirty="0">
                <a:solidFill>
                  <a:schemeClr val="tx1"/>
                </a:solidFill>
              </a:rPr>
              <a:t>Holds On</a:t>
            </a:r>
            <a:endParaRPr lang="en-US" sz="5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CD9EA-11D2-4015-B6D4-79F65FF32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737" y="4682061"/>
            <a:ext cx="4057101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Revelation 2:13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</a:t>
            </a:r>
            <a:r>
              <a:rPr lang="en-US" dirty="0">
                <a:solidFill>
                  <a:schemeClr val="tx1"/>
                </a:solidFill>
              </a:rPr>
              <a:t> Hebrews 3:6</a:t>
            </a:r>
          </a:p>
        </p:txBody>
      </p:sp>
    </p:spTree>
    <p:extLst>
      <p:ext uri="{BB962C8B-B14F-4D97-AF65-F5344CB8AC3E}">
        <p14:creationId xmlns:p14="http://schemas.microsoft.com/office/powerpoint/2010/main" val="27435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64C7-64A1-4DFE-87A4-680FBC99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8" y="548465"/>
            <a:ext cx="5455433" cy="1301356"/>
          </a:xfrm>
        </p:spPr>
        <p:txBody>
          <a:bodyPr anchor="b">
            <a:normAutofit/>
          </a:bodyPr>
          <a:lstStyle/>
          <a:p>
            <a:r>
              <a:rPr lang="en-US" sz="3500" b="1" i="1" dirty="0">
                <a:latin typeface="Georgia Pro Cond Black" panose="02040A06050405020203" pitchFamily="18" charset="0"/>
              </a:rPr>
              <a:t>Holding on to Hope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A798F-DAE2-4DEB-BF91-5E02D9EAA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08" r="6772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953C-5CC5-4071-A39C-ABEF8F7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269" y="1923393"/>
            <a:ext cx="5707117" cy="4845269"/>
          </a:xfrm>
        </p:spPr>
        <p:txBody>
          <a:bodyPr>
            <a:normAutofit/>
          </a:bodyPr>
          <a:lstStyle/>
          <a:p>
            <a:r>
              <a:rPr lang="en-US" b="1" dirty="0"/>
              <a:t>We must hold fast to hope firm unto the end </a:t>
            </a:r>
            <a:r>
              <a:rPr lang="en-US" dirty="0"/>
              <a:t>(</a:t>
            </a:r>
            <a:r>
              <a:rPr lang="en-US"/>
              <a:t>Hebrews 3:6; 10:23</a:t>
            </a:r>
            <a:r>
              <a:rPr lang="en-US" dirty="0"/>
              <a:t>).</a:t>
            </a:r>
          </a:p>
          <a:p>
            <a:r>
              <a:rPr lang="en-US" b="1" dirty="0"/>
              <a:t>Character produces hope, and endurance produces character </a:t>
            </a:r>
            <a:r>
              <a:rPr lang="en-US" dirty="0"/>
              <a:t>(Romans 5:3-4; Hebrews 10:36; James 1:2-4).</a:t>
            </a:r>
          </a:p>
          <a:p>
            <a:r>
              <a:rPr lang="en-US" b="1" dirty="0"/>
              <a:t>Obstacles mark the path of hope (</a:t>
            </a:r>
            <a:r>
              <a:rPr lang="en-US" dirty="0"/>
              <a:t>Phil. 1:12-13; 2 Timothy 2:8-12;       1 Corinthians 16:9; Colossians 4:3).</a:t>
            </a:r>
          </a:p>
        </p:txBody>
      </p:sp>
    </p:spTree>
    <p:extLst>
      <p:ext uri="{BB962C8B-B14F-4D97-AF65-F5344CB8AC3E}">
        <p14:creationId xmlns:p14="http://schemas.microsoft.com/office/powerpoint/2010/main" val="500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64C7-64A1-4DFE-87A4-680FBC99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8" y="89339"/>
            <a:ext cx="5581557" cy="2170386"/>
          </a:xfrm>
        </p:spPr>
        <p:txBody>
          <a:bodyPr anchor="b">
            <a:normAutofit/>
          </a:bodyPr>
          <a:lstStyle/>
          <a:p>
            <a:r>
              <a:rPr lang="en-US" sz="4000" b="1" i="1" dirty="0">
                <a:latin typeface="Georgia Pro Cond Black" panose="02040A06050405020203" pitchFamily="18" charset="0"/>
              </a:rPr>
              <a:t>Wait for the Lord</a:t>
            </a:r>
            <a:endParaRPr lang="en-US" sz="3500" b="1" i="1" dirty="0">
              <a:latin typeface="Georgia Pro Cond Black" panose="02040A06050405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A798F-DAE2-4DEB-BF91-5E02D9EAA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08" r="6772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953C-5CC5-4071-A39C-ABEF8F7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9" y="2480441"/>
            <a:ext cx="5455431" cy="4288221"/>
          </a:xfrm>
        </p:spPr>
        <p:txBody>
          <a:bodyPr>
            <a:normAutofit/>
          </a:bodyPr>
          <a:lstStyle/>
          <a:p>
            <a:r>
              <a:rPr lang="en-US" b="1" dirty="0"/>
              <a:t>We learn patience through trials </a:t>
            </a:r>
            <a:r>
              <a:rPr lang="en-US" dirty="0"/>
              <a:t>(James 5:10-11).</a:t>
            </a:r>
          </a:p>
          <a:p>
            <a:r>
              <a:rPr lang="en-US" b="1" dirty="0"/>
              <a:t>We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on to </a:t>
            </a:r>
            <a:r>
              <a:rPr lang="en-US" b="1" dirty="0"/>
              <a:t>God’s ability to work it all out for our good in   the end </a:t>
            </a:r>
            <a:r>
              <a:rPr lang="en-US" dirty="0"/>
              <a:t>(Romans 8:28;                  Psalms 27:13-14; 33:20).</a:t>
            </a:r>
          </a:p>
        </p:txBody>
      </p:sp>
    </p:spTree>
    <p:extLst>
      <p:ext uri="{BB962C8B-B14F-4D97-AF65-F5344CB8AC3E}">
        <p14:creationId xmlns:p14="http://schemas.microsoft.com/office/powerpoint/2010/main" val="15798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F64C7-64A1-4DFE-87A4-680FBC99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8" y="89339"/>
            <a:ext cx="5226897" cy="2301764"/>
          </a:xfrm>
        </p:spPr>
        <p:txBody>
          <a:bodyPr anchor="b">
            <a:normAutofit/>
          </a:bodyPr>
          <a:lstStyle/>
          <a:p>
            <a:r>
              <a:rPr lang="en-US" sz="4000" b="1" i="1" dirty="0">
                <a:latin typeface="Georgia Pro Cond Black" panose="02040A06050405020203" pitchFamily="18" charset="0"/>
              </a:rPr>
              <a:t>Grip God’s Presence and Power</a:t>
            </a:r>
            <a:endParaRPr lang="en-US" sz="3500" b="1" i="1" dirty="0">
              <a:latin typeface="Georgia Pro Cond Black" panose="02040A060504050202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A798F-DAE2-4DEB-BF91-5E02D9EAA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08" r="6772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953C-5CC5-4071-A39C-ABEF8F7F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99" y="2480441"/>
            <a:ext cx="5581556" cy="4288221"/>
          </a:xfrm>
        </p:spPr>
        <p:txBody>
          <a:bodyPr>
            <a:normAutofit/>
          </a:bodyPr>
          <a:lstStyle/>
          <a:p>
            <a:r>
              <a:rPr lang="en-US" b="1" dirty="0"/>
              <a:t>The Lord gives those who trust Him their second wind                      </a:t>
            </a:r>
            <a:r>
              <a:rPr lang="en-US" dirty="0"/>
              <a:t>(Isaiah 40:28-31).</a:t>
            </a:r>
          </a:p>
          <a:p>
            <a:r>
              <a:rPr lang="en-US" b="1" dirty="0"/>
              <a:t>His presence gives us strength and courage </a:t>
            </a:r>
            <a:r>
              <a:rPr lang="en-US" dirty="0"/>
              <a:t>(Joshua 1:9; Psalm 23:4).</a:t>
            </a:r>
          </a:p>
        </p:txBody>
      </p:sp>
    </p:spTree>
    <p:extLst>
      <p:ext uri="{BB962C8B-B14F-4D97-AF65-F5344CB8AC3E}">
        <p14:creationId xmlns:p14="http://schemas.microsoft.com/office/powerpoint/2010/main" val="29337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43C22"/>
      </a:dk2>
      <a:lt2>
        <a:srgbClr val="E8E2E3"/>
      </a:lt2>
      <a:accent1>
        <a:srgbClr val="25B39F"/>
      </a:accent1>
      <a:accent2>
        <a:srgbClr val="19B960"/>
      </a:accent2>
      <a:accent3>
        <a:srgbClr val="25B829"/>
      </a:accent3>
      <a:accent4>
        <a:srgbClr val="56B619"/>
      </a:accent4>
      <a:accent5>
        <a:srgbClr val="91AA23"/>
      </a:accent5>
      <a:accent6>
        <a:srgbClr val="C29C1A"/>
      </a:accent6>
      <a:hlink>
        <a:srgbClr val="698A2E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170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Georgia Pro</vt:lpstr>
      <vt:lpstr>Georgia Pro Cond Black</vt:lpstr>
      <vt:lpstr>SavonVTI</vt:lpstr>
      <vt:lpstr>Office Theme</vt:lpstr>
      <vt:lpstr>Endurance Holds On</vt:lpstr>
      <vt:lpstr>Holding on to Hope</vt:lpstr>
      <vt:lpstr>Wait for the Lord</vt:lpstr>
      <vt:lpstr>Grip God’s Presence and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 Holds On</dc:title>
  <dc:creator>Steve</dc:creator>
  <cp:lastModifiedBy>Steve</cp:lastModifiedBy>
  <cp:revision>7</cp:revision>
  <dcterms:created xsi:type="dcterms:W3CDTF">2022-01-06T16:17:24Z</dcterms:created>
  <dcterms:modified xsi:type="dcterms:W3CDTF">2022-01-08T15:13:54Z</dcterms:modified>
</cp:coreProperties>
</file>