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8" r:id="rId3"/>
    <p:sldId id="259" r:id="rId4"/>
    <p:sldId id="260" r:id="rId5"/>
    <p:sldId id="261"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D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325" autoAdjust="0"/>
  </p:normalViewPr>
  <p:slideViewPr>
    <p:cSldViewPr snapToGrid="0">
      <p:cViewPr varScale="1">
        <p:scale>
          <a:sx n="43" d="100"/>
          <a:sy n="43" d="100"/>
        </p:scale>
        <p:origin x="1912" y="260"/>
      </p:cViewPr>
      <p:guideLst/>
    </p:cSldViewPr>
  </p:slideViewPr>
  <p:outlineViewPr>
    <p:cViewPr>
      <p:scale>
        <a:sx n="33" d="100"/>
        <a:sy n="33" d="100"/>
      </p:scale>
      <p:origin x="0" y="-13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77235-8892-480F-A3F3-4037C090F362}" type="datetimeFigureOut">
              <a:rPr lang="en-US" smtClean="0"/>
              <a:t>1/10/2026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44685-3807-45C7-B4D1-1938736C54C8}" type="slidenum">
              <a:rPr lang="en-US" smtClean="0"/>
              <a:t>‹#›</a:t>
            </a:fld>
            <a:endParaRPr lang="en-US"/>
          </a:p>
        </p:txBody>
      </p:sp>
    </p:spTree>
    <p:extLst>
      <p:ext uri="{BB962C8B-B14F-4D97-AF65-F5344CB8AC3E}">
        <p14:creationId xmlns:p14="http://schemas.microsoft.com/office/powerpoint/2010/main" val="2033477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is it that prickly porcupines can live more peaceably together than people can?  Could it be that, despite the Lord’s command to pursue peace, people often choose paths that do not lead to peace? The Scriptures warn us about those paths.  Maybe we could learn something from porcupines about taking care not to harm others, being gentle, and keeping our quills retracted around those closest to us.</a:t>
            </a:r>
          </a:p>
        </p:txBody>
      </p:sp>
      <p:sp>
        <p:nvSpPr>
          <p:cNvPr id="4" name="Slide Number Placeholder 3"/>
          <p:cNvSpPr>
            <a:spLocks noGrp="1"/>
          </p:cNvSpPr>
          <p:nvPr>
            <p:ph type="sldNum" sz="quarter" idx="5"/>
          </p:nvPr>
        </p:nvSpPr>
        <p:spPr/>
        <p:txBody>
          <a:bodyPr/>
          <a:lstStyle/>
          <a:p>
            <a:fld id="{E7544685-3807-45C7-B4D1-1938736C54C8}" type="slidenum">
              <a:rPr lang="en-US" smtClean="0"/>
              <a:t>1</a:t>
            </a:fld>
            <a:endParaRPr lang="en-US"/>
          </a:p>
        </p:txBody>
      </p:sp>
    </p:spTree>
    <p:extLst>
      <p:ext uri="{BB962C8B-B14F-4D97-AF65-F5344CB8AC3E}">
        <p14:creationId xmlns:p14="http://schemas.microsoft.com/office/powerpoint/2010/main" val="911394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B982B0-060A-46F3-BA45-25479E90C152}"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55528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82B0-060A-46F3-BA45-25479E90C152}"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1849953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82B0-060A-46F3-BA45-25479E90C152}"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1009009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B982B0-060A-46F3-BA45-25479E90C152}"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113902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982B0-060A-46F3-BA45-25479E90C152}" type="datetimeFigureOut">
              <a:rPr lang="en-US" smtClean="0"/>
              <a:t>1/10/2026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336614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B982B0-060A-46F3-BA45-25479E90C152}"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158405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B982B0-060A-46F3-BA45-25479E90C152}" type="datetimeFigureOut">
              <a:rPr lang="en-US" smtClean="0"/>
              <a:t>1/10/2026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28639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B982B0-060A-46F3-BA45-25479E90C152}" type="datetimeFigureOut">
              <a:rPr lang="en-US" smtClean="0"/>
              <a:t>1/10/2026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403939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982B0-060A-46F3-BA45-25479E90C152}" type="datetimeFigureOut">
              <a:rPr lang="en-US" smtClean="0"/>
              <a:t>1/10/2026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4122741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B982B0-060A-46F3-BA45-25479E90C152}"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165460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B982B0-060A-46F3-BA45-25479E90C152}" type="datetimeFigureOut">
              <a:rPr lang="en-US" smtClean="0"/>
              <a:t>1/10/2026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7EBDFE-59C1-4676-801B-0073A62C3A88}" type="slidenum">
              <a:rPr lang="en-US" smtClean="0"/>
              <a:t>‹#›</a:t>
            </a:fld>
            <a:endParaRPr lang="en-US"/>
          </a:p>
        </p:txBody>
      </p:sp>
    </p:spTree>
    <p:extLst>
      <p:ext uri="{BB962C8B-B14F-4D97-AF65-F5344CB8AC3E}">
        <p14:creationId xmlns:p14="http://schemas.microsoft.com/office/powerpoint/2010/main" val="13088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9B982B0-060A-46F3-BA45-25479E90C152}" type="datetimeFigureOut">
              <a:rPr lang="en-US" smtClean="0"/>
              <a:t>1/10/2026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7EBDFE-59C1-4676-801B-0073A62C3A88}" type="slidenum">
              <a:rPr lang="en-US" smtClean="0"/>
              <a:t>‹#›</a:t>
            </a:fld>
            <a:endParaRPr lang="en-US"/>
          </a:p>
        </p:txBody>
      </p:sp>
    </p:spTree>
    <p:extLst>
      <p:ext uri="{BB962C8B-B14F-4D97-AF65-F5344CB8AC3E}">
        <p14:creationId xmlns:p14="http://schemas.microsoft.com/office/powerpoint/2010/main" val="3570675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8B39447-CB18-30E0-CDEC-A05BF365353B}"/>
              </a:ext>
            </a:extLst>
          </p:cNvPr>
          <p:cNvPicPr>
            <a:picLocks noChangeAspect="1"/>
          </p:cNvPicPr>
          <p:nvPr/>
        </p:nvPicPr>
        <p:blipFill>
          <a:blip r:embed="rId3"/>
          <a:srcRect l="5979" t="330" r="3" b="5109"/>
          <a:stretch>
            <a:fillRect/>
          </a:stretch>
        </p:blipFill>
        <p:spPr>
          <a:xfrm>
            <a:off x="-1" y="0"/>
            <a:ext cx="6818555" cy="6857990"/>
          </a:xfrm>
          <a:prstGeom prst="rect">
            <a:avLst/>
          </a:prstGeom>
        </p:spPr>
      </p:pic>
      <p:sp>
        <p:nvSpPr>
          <p:cNvPr id="15" name="Rectangle 14">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7FC6A-68D8-B4B4-0E73-978239B9ECCB}"/>
              </a:ext>
            </a:extLst>
          </p:cNvPr>
          <p:cNvSpPr>
            <a:spLocks noGrp="1"/>
          </p:cNvSpPr>
          <p:nvPr>
            <p:ph type="ctrTitle"/>
          </p:nvPr>
        </p:nvSpPr>
        <p:spPr>
          <a:xfrm>
            <a:off x="5526157" y="654887"/>
            <a:ext cx="3233530" cy="4717774"/>
          </a:xfrm>
          <a:noFill/>
        </p:spPr>
        <p:txBody>
          <a:bodyPr>
            <a:normAutofit/>
          </a:bodyPr>
          <a:lstStyle/>
          <a:p>
            <a:r>
              <a:rPr lang="en-US" sz="9600" dirty="0">
                <a:latin typeface="Playbill" panose="040506030A0602020202" pitchFamily="82" charset="0"/>
              </a:rPr>
              <a:t>Missing the Path of Peace</a:t>
            </a:r>
          </a:p>
        </p:txBody>
      </p:sp>
      <p:sp>
        <p:nvSpPr>
          <p:cNvPr id="3" name="Subtitle 2">
            <a:extLst>
              <a:ext uri="{FF2B5EF4-FFF2-40B4-BE49-F238E27FC236}">
                <a16:creationId xmlns:a16="http://schemas.microsoft.com/office/drawing/2014/main" id="{44E03303-86A5-75D4-25F5-9D81B9B4CF6D}"/>
              </a:ext>
            </a:extLst>
          </p:cNvPr>
          <p:cNvSpPr>
            <a:spLocks noGrp="1"/>
          </p:cNvSpPr>
          <p:nvPr>
            <p:ph type="subTitle" idx="1"/>
          </p:nvPr>
        </p:nvSpPr>
        <p:spPr>
          <a:xfrm>
            <a:off x="5850760" y="4988358"/>
            <a:ext cx="2584324" cy="1485319"/>
          </a:xfrm>
          <a:noFill/>
        </p:spPr>
        <p:txBody>
          <a:bodyPr anchor="ctr">
            <a:normAutofit/>
          </a:bodyPr>
          <a:lstStyle/>
          <a:p>
            <a:r>
              <a:rPr lang="en-US" sz="3200" dirty="0"/>
              <a:t>Isaiah 59:8</a:t>
            </a:r>
          </a:p>
        </p:txBody>
      </p:sp>
    </p:spTree>
    <p:extLst>
      <p:ext uri="{BB962C8B-B14F-4D97-AF65-F5344CB8AC3E}">
        <p14:creationId xmlns:p14="http://schemas.microsoft.com/office/powerpoint/2010/main" val="35060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62A0-F6F2-A3F1-B26D-749C165BFDB7}"/>
              </a:ext>
            </a:extLst>
          </p:cNvPr>
          <p:cNvSpPr>
            <a:spLocks noGrp="1"/>
          </p:cNvSpPr>
          <p:nvPr>
            <p:ph type="title"/>
          </p:nvPr>
        </p:nvSpPr>
        <p:spPr>
          <a:xfrm>
            <a:off x="628650" y="106018"/>
            <a:ext cx="7886700" cy="1719608"/>
          </a:xfrm>
        </p:spPr>
        <p:txBody>
          <a:bodyPr>
            <a:noAutofit/>
          </a:bodyPr>
          <a:lstStyle/>
          <a:p>
            <a:pPr algn="ctr"/>
            <a:r>
              <a:rPr lang="en-US" sz="4800" dirty="0">
                <a:solidFill>
                  <a:schemeClr val="bg1"/>
                </a:solidFill>
                <a:latin typeface="Impact" panose="020B0806030902050204" pitchFamily="34" charset="0"/>
              </a:rPr>
              <a:t>The New Testament Urges us to Take the Path of Peace</a:t>
            </a:r>
          </a:p>
        </p:txBody>
      </p:sp>
      <p:sp>
        <p:nvSpPr>
          <p:cNvPr id="3" name="Content Placeholder 2">
            <a:extLst>
              <a:ext uri="{FF2B5EF4-FFF2-40B4-BE49-F238E27FC236}">
                <a16:creationId xmlns:a16="http://schemas.microsoft.com/office/drawing/2014/main" id="{1274B8BB-4E00-3E37-1DD3-1991E12FCD15}"/>
              </a:ext>
            </a:extLst>
          </p:cNvPr>
          <p:cNvSpPr>
            <a:spLocks noGrp="1"/>
          </p:cNvSpPr>
          <p:nvPr>
            <p:ph idx="1"/>
          </p:nvPr>
        </p:nvSpPr>
        <p:spPr>
          <a:xfrm>
            <a:off x="628650" y="1825626"/>
            <a:ext cx="7886700" cy="4764156"/>
          </a:xfrm>
        </p:spPr>
        <p:txBody>
          <a:bodyPr/>
          <a:lstStyle/>
          <a:p>
            <a:r>
              <a:rPr lang="en-US" sz="3200" b="1" dirty="0">
                <a:solidFill>
                  <a:schemeClr val="bg1"/>
                </a:solidFill>
              </a:rPr>
              <a:t>“Let all that you do be done with love”   </a:t>
            </a:r>
            <a:r>
              <a:rPr lang="en-US" sz="3200" dirty="0">
                <a:solidFill>
                  <a:schemeClr val="bg1"/>
                </a:solidFill>
              </a:rPr>
              <a:t>(1 Corinthians 16:14). </a:t>
            </a:r>
          </a:p>
          <a:p>
            <a:r>
              <a:rPr lang="en-US" sz="3200" b="1" dirty="0">
                <a:solidFill>
                  <a:schemeClr val="bg1"/>
                </a:solidFill>
              </a:rPr>
              <a:t>“Be kindly affectionate to one another with brotherly love, in honor giving preference to one another”               </a:t>
            </a:r>
            <a:r>
              <a:rPr lang="en-US" sz="3200" dirty="0">
                <a:solidFill>
                  <a:schemeClr val="bg1"/>
                </a:solidFill>
              </a:rPr>
              <a:t>(Romans 12:10).  </a:t>
            </a:r>
          </a:p>
          <a:p>
            <a:r>
              <a:rPr lang="en-US" sz="3200" b="1" dirty="0">
                <a:solidFill>
                  <a:schemeClr val="bg1"/>
                </a:solidFill>
              </a:rPr>
              <a:t>“If it is possible, as much as depends on you, live peaceably with all men” </a:t>
            </a:r>
            <a:r>
              <a:rPr lang="en-US" sz="3200" dirty="0">
                <a:solidFill>
                  <a:schemeClr val="bg1"/>
                </a:solidFill>
              </a:rPr>
              <a:t>(Romans 12:18).</a:t>
            </a:r>
            <a:endParaRPr lang="en-US" dirty="0"/>
          </a:p>
        </p:txBody>
      </p:sp>
    </p:spTree>
    <p:extLst>
      <p:ext uri="{BB962C8B-B14F-4D97-AF65-F5344CB8AC3E}">
        <p14:creationId xmlns:p14="http://schemas.microsoft.com/office/powerpoint/2010/main" val="425731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48A9A0C-5B2D-715A-AC96-B55C29F7C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C5C82A-529F-FDCF-21BA-B7D50DAE90C6}"/>
              </a:ext>
            </a:extLst>
          </p:cNvPr>
          <p:cNvSpPr>
            <a:spLocks noGrp="1"/>
          </p:cNvSpPr>
          <p:nvPr>
            <p:ph type="title"/>
          </p:nvPr>
        </p:nvSpPr>
        <p:spPr>
          <a:xfrm>
            <a:off x="92765" y="106018"/>
            <a:ext cx="8958470" cy="1245704"/>
          </a:xfrm>
        </p:spPr>
        <p:txBody>
          <a:bodyPr>
            <a:noAutofit/>
          </a:bodyPr>
          <a:lstStyle/>
          <a:p>
            <a:pPr algn="ctr"/>
            <a:r>
              <a:rPr lang="en-US" sz="4800" dirty="0">
                <a:solidFill>
                  <a:schemeClr val="bg1"/>
                </a:solidFill>
                <a:latin typeface="Impact" panose="020B0806030902050204" pitchFamily="34" charset="0"/>
              </a:rPr>
              <a:t>Paths that Will Not Lead to Peace</a:t>
            </a:r>
          </a:p>
        </p:txBody>
      </p:sp>
      <p:sp>
        <p:nvSpPr>
          <p:cNvPr id="3" name="Content Placeholder 2">
            <a:extLst>
              <a:ext uri="{FF2B5EF4-FFF2-40B4-BE49-F238E27FC236}">
                <a16:creationId xmlns:a16="http://schemas.microsoft.com/office/drawing/2014/main" id="{50BFF0B0-05F9-6DFB-64CE-2E9FB3AE6E8C}"/>
              </a:ext>
            </a:extLst>
          </p:cNvPr>
          <p:cNvSpPr>
            <a:spLocks noGrp="1"/>
          </p:cNvSpPr>
          <p:nvPr>
            <p:ph idx="1"/>
          </p:nvPr>
        </p:nvSpPr>
        <p:spPr>
          <a:xfrm>
            <a:off x="628650" y="1351722"/>
            <a:ext cx="7886700" cy="5506277"/>
          </a:xfrm>
        </p:spPr>
        <p:txBody>
          <a:bodyPr/>
          <a:lstStyle/>
          <a:p>
            <a:r>
              <a:rPr lang="en-US" sz="3200" b="1" dirty="0">
                <a:solidFill>
                  <a:schemeClr val="bg1"/>
                </a:solidFill>
              </a:rPr>
              <a:t>Leaving conflict unresolved        </a:t>
            </a:r>
            <a:r>
              <a:rPr lang="en-US" sz="3200" dirty="0">
                <a:solidFill>
                  <a:schemeClr val="bg1"/>
                </a:solidFill>
              </a:rPr>
              <a:t>(Ephesians 4:26-31; Colossians 3:19 ). </a:t>
            </a:r>
          </a:p>
          <a:p>
            <a:r>
              <a:rPr lang="en-US" sz="3200" b="1" dirty="0">
                <a:solidFill>
                  <a:schemeClr val="bg1"/>
                </a:solidFill>
              </a:rPr>
              <a:t>Worry that comes from self-reliance </a:t>
            </a:r>
            <a:r>
              <a:rPr lang="en-US" sz="3200" dirty="0">
                <a:solidFill>
                  <a:schemeClr val="bg1"/>
                </a:solidFill>
              </a:rPr>
              <a:t>(Philippians 4:6-7).  </a:t>
            </a:r>
          </a:p>
          <a:p>
            <a:r>
              <a:rPr lang="en-US" sz="3200" b="1" dirty="0">
                <a:solidFill>
                  <a:schemeClr val="bg1"/>
                </a:solidFill>
              </a:rPr>
              <a:t>Retaliation </a:t>
            </a:r>
            <a:r>
              <a:rPr lang="en-US" sz="3200" dirty="0">
                <a:solidFill>
                  <a:schemeClr val="bg1"/>
                </a:solidFill>
              </a:rPr>
              <a:t>(Romans 12:17-21).</a:t>
            </a:r>
          </a:p>
          <a:p>
            <a:r>
              <a:rPr lang="en-US" sz="3200" b="1" dirty="0">
                <a:solidFill>
                  <a:schemeClr val="bg1"/>
                </a:solidFill>
              </a:rPr>
              <a:t>Jumping to conclusions </a:t>
            </a:r>
            <a:r>
              <a:rPr lang="en-US" sz="3200" dirty="0">
                <a:solidFill>
                  <a:schemeClr val="bg1"/>
                </a:solidFill>
              </a:rPr>
              <a:t>(Proverbs 18:13; James 1:19).</a:t>
            </a:r>
          </a:p>
        </p:txBody>
      </p:sp>
      <p:pic>
        <p:nvPicPr>
          <p:cNvPr id="5" name="Picture 4">
            <a:extLst>
              <a:ext uri="{FF2B5EF4-FFF2-40B4-BE49-F238E27FC236}">
                <a16:creationId xmlns:a16="http://schemas.microsoft.com/office/drawing/2014/main" id="{FAC0D3C0-43B0-9B89-CEAD-2743D80E0134}"/>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66117" y="5221356"/>
            <a:ext cx="1829319" cy="1530626"/>
          </a:xfrm>
          <a:prstGeom prst="rect">
            <a:avLst/>
          </a:prstGeom>
        </p:spPr>
      </p:pic>
    </p:spTree>
    <p:extLst>
      <p:ext uri="{BB962C8B-B14F-4D97-AF65-F5344CB8AC3E}">
        <p14:creationId xmlns:p14="http://schemas.microsoft.com/office/powerpoint/2010/main" val="140318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FFB67-7417-9245-9069-A1F3F1CEFD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9CC321-B3E4-FC2D-BC0E-F5FDD0867A4C}"/>
              </a:ext>
            </a:extLst>
          </p:cNvPr>
          <p:cNvSpPr>
            <a:spLocks noGrp="1"/>
          </p:cNvSpPr>
          <p:nvPr>
            <p:ph type="title"/>
          </p:nvPr>
        </p:nvSpPr>
        <p:spPr>
          <a:xfrm>
            <a:off x="92765" y="106018"/>
            <a:ext cx="8958470" cy="1245704"/>
          </a:xfrm>
        </p:spPr>
        <p:txBody>
          <a:bodyPr>
            <a:noAutofit/>
          </a:bodyPr>
          <a:lstStyle/>
          <a:p>
            <a:pPr algn="ctr"/>
            <a:r>
              <a:rPr lang="en-US" sz="4800" dirty="0">
                <a:solidFill>
                  <a:schemeClr val="bg1"/>
                </a:solidFill>
                <a:latin typeface="Impact" panose="020B0806030902050204" pitchFamily="34" charset="0"/>
              </a:rPr>
              <a:t>Paths that Will Not Lead to Peace</a:t>
            </a:r>
          </a:p>
        </p:txBody>
      </p:sp>
      <p:sp>
        <p:nvSpPr>
          <p:cNvPr id="3" name="Content Placeholder 2">
            <a:extLst>
              <a:ext uri="{FF2B5EF4-FFF2-40B4-BE49-F238E27FC236}">
                <a16:creationId xmlns:a16="http://schemas.microsoft.com/office/drawing/2014/main" id="{C1EF8E49-0F8B-FCDB-4783-F7E61F982474}"/>
              </a:ext>
            </a:extLst>
          </p:cNvPr>
          <p:cNvSpPr>
            <a:spLocks noGrp="1"/>
          </p:cNvSpPr>
          <p:nvPr>
            <p:ph idx="1"/>
          </p:nvPr>
        </p:nvSpPr>
        <p:spPr>
          <a:xfrm>
            <a:off x="628650" y="1351722"/>
            <a:ext cx="7886700" cy="5506277"/>
          </a:xfrm>
        </p:spPr>
        <p:txBody>
          <a:bodyPr>
            <a:normAutofit/>
          </a:bodyPr>
          <a:lstStyle/>
          <a:p>
            <a:r>
              <a:rPr lang="en-US" sz="3200" b="1" dirty="0">
                <a:solidFill>
                  <a:schemeClr val="bg1"/>
                </a:solidFill>
              </a:rPr>
              <a:t>Impugning motives </a:t>
            </a:r>
            <a:r>
              <a:rPr lang="en-US" sz="3200" dirty="0">
                <a:solidFill>
                  <a:schemeClr val="bg1"/>
                </a:solidFill>
              </a:rPr>
              <a:t>(1 Samuel 16:7;                  1 Corinthians 13:7; 1 Timothy 6:4).</a:t>
            </a:r>
            <a:endParaRPr lang="en-US" sz="3200" b="1" dirty="0">
              <a:solidFill>
                <a:schemeClr val="bg1"/>
              </a:solidFill>
            </a:endParaRPr>
          </a:p>
          <a:p>
            <a:r>
              <a:rPr lang="en-US" sz="3200" b="1" dirty="0">
                <a:solidFill>
                  <a:schemeClr val="bg1"/>
                </a:solidFill>
              </a:rPr>
              <a:t>Assuming the other person lacks knowledge </a:t>
            </a:r>
            <a:r>
              <a:rPr lang="en-US" sz="3200" dirty="0">
                <a:solidFill>
                  <a:schemeClr val="bg1"/>
                </a:solidFill>
              </a:rPr>
              <a:t>(Romans 12:16; 15:4;                         1 Corinthians 8:1; ). </a:t>
            </a:r>
          </a:p>
          <a:p>
            <a:r>
              <a:rPr lang="en-US" sz="3200" b="1" dirty="0">
                <a:solidFill>
                  <a:schemeClr val="bg1"/>
                </a:solidFill>
              </a:rPr>
              <a:t>Assuming the other person isn’t    sincere </a:t>
            </a:r>
            <a:r>
              <a:rPr lang="en-US" sz="3200" dirty="0">
                <a:solidFill>
                  <a:schemeClr val="bg1"/>
                </a:solidFill>
              </a:rPr>
              <a:t>(2 Corinthians 8:8; 1 Peter 1:22).  </a:t>
            </a:r>
          </a:p>
          <a:p>
            <a:r>
              <a:rPr lang="en-US" sz="3200" b="1" dirty="0">
                <a:solidFill>
                  <a:schemeClr val="bg1"/>
                </a:solidFill>
              </a:rPr>
              <a:t>Thinking others haven’t experienced what you have </a:t>
            </a:r>
            <a:r>
              <a:rPr lang="en-US" sz="3200" dirty="0">
                <a:solidFill>
                  <a:schemeClr val="bg1"/>
                </a:solidFill>
              </a:rPr>
              <a:t>(1 Peter 5:9; John 17:17).</a:t>
            </a:r>
          </a:p>
        </p:txBody>
      </p:sp>
      <p:pic>
        <p:nvPicPr>
          <p:cNvPr id="5" name="Picture 4">
            <a:extLst>
              <a:ext uri="{FF2B5EF4-FFF2-40B4-BE49-F238E27FC236}">
                <a16:creationId xmlns:a16="http://schemas.microsoft.com/office/drawing/2014/main" id="{1CDB3427-A8FA-D0BE-D191-0EC999575AFE}"/>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066117" y="5221356"/>
            <a:ext cx="1829319" cy="1530626"/>
          </a:xfrm>
          <a:prstGeom prst="rect">
            <a:avLst/>
          </a:prstGeom>
        </p:spPr>
      </p:pic>
    </p:spTree>
    <p:extLst>
      <p:ext uri="{BB962C8B-B14F-4D97-AF65-F5344CB8AC3E}">
        <p14:creationId xmlns:p14="http://schemas.microsoft.com/office/powerpoint/2010/main" val="3910446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71757C4-4E53-2B26-62C7-37A20D58C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1AC90-1983-91F7-7266-ADBFC639B945}"/>
              </a:ext>
            </a:extLst>
          </p:cNvPr>
          <p:cNvSpPr>
            <a:spLocks noGrp="1"/>
          </p:cNvSpPr>
          <p:nvPr>
            <p:ph type="title"/>
          </p:nvPr>
        </p:nvSpPr>
        <p:spPr>
          <a:xfrm>
            <a:off x="92765" y="106018"/>
            <a:ext cx="8958470" cy="848138"/>
          </a:xfrm>
        </p:spPr>
        <p:txBody>
          <a:bodyPr>
            <a:noAutofit/>
          </a:bodyPr>
          <a:lstStyle/>
          <a:p>
            <a:pPr algn="ctr"/>
            <a:r>
              <a:rPr lang="en-US" sz="4800" dirty="0">
                <a:solidFill>
                  <a:schemeClr val="bg1"/>
                </a:solidFill>
                <a:latin typeface="Impact" panose="020B0806030902050204" pitchFamily="34" charset="0"/>
              </a:rPr>
              <a:t>The Bond of Peace</a:t>
            </a:r>
          </a:p>
        </p:txBody>
      </p:sp>
      <p:sp>
        <p:nvSpPr>
          <p:cNvPr id="3" name="Content Placeholder 2">
            <a:extLst>
              <a:ext uri="{FF2B5EF4-FFF2-40B4-BE49-F238E27FC236}">
                <a16:creationId xmlns:a16="http://schemas.microsoft.com/office/drawing/2014/main" id="{98406976-80E5-2815-5947-F7E93C7CC1E5}"/>
              </a:ext>
            </a:extLst>
          </p:cNvPr>
          <p:cNvSpPr>
            <a:spLocks noGrp="1"/>
          </p:cNvSpPr>
          <p:nvPr>
            <p:ph idx="1"/>
          </p:nvPr>
        </p:nvSpPr>
        <p:spPr>
          <a:xfrm>
            <a:off x="559489" y="1152939"/>
            <a:ext cx="8491745" cy="5506277"/>
          </a:xfrm>
        </p:spPr>
        <p:txBody>
          <a:bodyPr>
            <a:normAutofit/>
          </a:bodyPr>
          <a:lstStyle/>
          <a:p>
            <a:r>
              <a:rPr lang="en-US" sz="3200" b="1" dirty="0">
                <a:solidFill>
                  <a:schemeClr val="bg1"/>
                </a:solidFill>
              </a:rPr>
              <a:t>We are to “endeavor to keep the unity of   the Spirit in the bond of peace” </a:t>
            </a:r>
            <a:r>
              <a:rPr lang="en-US" sz="3200" dirty="0">
                <a:solidFill>
                  <a:schemeClr val="bg1"/>
                </a:solidFill>
              </a:rPr>
              <a:t>(Eph. 4:3). </a:t>
            </a:r>
          </a:p>
          <a:p>
            <a:pPr marL="0" indent="0">
              <a:buNone/>
            </a:pPr>
            <a:r>
              <a:rPr lang="en-US" sz="3200" b="1" cap="small" dirty="0">
                <a:solidFill>
                  <a:schemeClr val="bg1"/>
                </a:solidFill>
              </a:rPr>
              <a:t>	</a:t>
            </a:r>
            <a:r>
              <a:rPr lang="en-US" sz="3200" b="1" cap="small" dirty="0">
                <a:solidFill>
                  <a:srgbClr val="EBD7C3"/>
                </a:solidFill>
              </a:rPr>
              <a:t>       	 </a:t>
            </a:r>
            <a:r>
              <a:rPr lang="en-US" sz="3600" b="1" cap="small" dirty="0">
                <a:solidFill>
                  <a:srgbClr val="EBD7C3"/>
                </a:solidFill>
              </a:rPr>
              <a:t>Lessons from Porcupines: 				     Pursuing Peace in a Prickle</a:t>
            </a:r>
          </a:p>
          <a:p>
            <a:pPr marL="2451100" lvl="1" indent="-277813"/>
            <a:r>
              <a:rPr lang="en-US" sz="3000" b="1" i="1" dirty="0">
                <a:solidFill>
                  <a:schemeClr val="bg1"/>
                </a:solidFill>
              </a:rPr>
              <a:t>Be aware of others and avoid    hurting them </a:t>
            </a:r>
            <a:r>
              <a:rPr lang="en-US" sz="3000" i="1" dirty="0">
                <a:solidFill>
                  <a:schemeClr val="bg1"/>
                </a:solidFill>
              </a:rPr>
              <a:t>(1 Corinthians 12:25).</a:t>
            </a:r>
          </a:p>
          <a:p>
            <a:pPr marL="2451100" lvl="1" indent="-277813"/>
            <a:r>
              <a:rPr lang="en-US" sz="3000" b="1" i="1" dirty="0">
                <a:solidFill>
                  <a:schemeClr val="bg1"/>
                </a:solidFill>
              </a:rPr>
              <a:t>Keep your quills retracted     </a:t>
            </a:r>
            <a:r>
              <a:rPr lang="en-US" sz="3000" i="1" dirty="0">
                <a:solidFill>
                  <a:schemeClr val="bg1"/>
                </a:solidFill>
              </a:rPr>
              <a:t>(Psalm 64:3; Galatians 5:14-15).</a:t>
            </a:r>
          </a:p>
          <a:p>
            <a:pPr marL="2451100" lvl="1" indent="-277813"/>
            <a:r>
              <a:rPr lang="en-US" sz="3000" b="1" i="1" dirty="0">
                <a:solidFill>
                  <a:schemeClr val="bg1"/>
                </a:solidFill>
              </a:rPr>
              <a:t>Be gentle </a:t>
            </a:r>
            <a:r>
              <a:rPr lang="en-US" sz="3000" i="1" dirty="0">
                <a:solidFill>
                  <a:schemeClr val="bg1"/>
                </a:solidFill>
              </a:rPr>
              <a:t>(Eph. 4:2-3; Phil. 4:5;             2 Timothy 2:24; James 3:17).</a:t>
            </a:r>
          </a:p>
          <a:p>
            <a:pPr marL="2451100" lvl="1" indent="-277813"/>
            <a:r>
              <a:rPr lang="en-US" sz="3000" b="1" i="1" dirty="0">
                <a:solidFill>
                  <a:schemeClr val="bg1"/>
                </a:solidFill>
              </a:rPr>
              <a:t>Promote healing </a:t>
            </a:r>
            <a:r>
              <a:rPr lang="en-US" sz="3000" i="1" dirty="0">
                <a:solidFill>
                  <a:schemeClr val="bg1"/>
                </a:solidFill>
              </a:rPr>
              <a:t>(James 5:16).</a:t>
            </a:r>
          </a:p>
        </p:txBody>
      </p:sp>
      <p:pic>
        <p:nvPicPr>
          <p:cNvPr id="4" name="Picture 3">
            <a:extLst>
              <a:ext uri="{FF2B5EF4-FFF2-40B4-BE49-F238E27FC236}">
                <a16:creationId xmlns:a16="http://schemas.microsoft.com/office/drawing/2014/main" id="{31E6B772-8FBB-47FC-A2D7-5F34D662171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rot="16200000">
            <a:off x="-332285" y="3360779"/>
            <a:ext cx="3569692" cy="2375036"/>
          </a:xfrm>
          <a:prstGeom prst="rect">
            <a:avLst/>
          </a:prstGeom>
        </p:spPr>
      </p:pic>
    </p:spTree>
    <p:extLst>
      <p:ext uri="{BB962C8B-B14F-4D97-AF65-F5344CB8AC3E}">
        <p14:creationId xmlns:p14="http://schemas.microsoft.com/office/powerpoint/2010/main" val="268458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wipe(left)">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wipe(left)">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254</TotalTime>
  <Words>360</Words>
  <Application>Microsoft Office PowerPoint</Application>
  <PresentationFormat>On-screen Show (4:3)</PresentationFormat>
  <Paragraphs>25</Paragraphs>
  <Slides>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vt:lpstr>
      <vt:lpstr>Aptos Display</vt:lpstr>
      <vt:lpstr>Arial</vt:lpstr>
      <vt:lpstr>Impact</vt:lpstr>
      <vt:lpstr>Playbill</vt:lpstr>
      <vt:lpstr>Office Theme</vt:lpstr>
      <vt:lpstr>Missing the Path of Peace</vt:lpstr>
      <vt:lpstr>The New Testament Urges us to Take the Path of Peace</vt:lpstr>
      <vt:lpstr>Paths that Will Not Lead to Peace</vt:lpstr>
      <vt:lpstr>Paths that Will Not Lead to Peace</vt:lpstr>
      <vt:lpstr>The Bond of Peace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5</cp:revision>
  <dcterms:created xsi:type="dcterms:W3CDTF">2026-01-09T19:02:42Z</dcterms:created>
  <dcterms:modified xsi:type="dcterms:W3CDTF">2026-01-10T15:08:40Z</dcterms:modified>
</cp:coreProperties>
</file>