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12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3A12D-6DE3-422F-945B-092A135EB7FA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F4AD7-04DB-49C5-AEE3-6875412A3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67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prayed for the unity of all believers so that all believers might glorify Him and ultimately be glorified by Him.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55D039-2DE6-4AB2-899B-C4304F7591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56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9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4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9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6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4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1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3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1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9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9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FBE7-CEF2-46FD-81C7-F9A681A88586}" type="datetimeFigureOut">
              <a:rPr lang="en-US" smtClean="0"/>
              <a:t>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D2374-9BCF-4E87-BFCC-86331A617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church unity">
            <a:extLst>
              <a:ext uri="{FF2B5EF4-FFF2-40B4-BE49-F238E27FC236}">
                <a16:creationId xmlns:a16="http://schemas.microsoft.com/office/drawing/2014/main" id="{C7DCC435-EA05-4C23-A91B-33A83A41B2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08" r="-1" b="12191"/>
          <a:stretch/>
        </p:blipFill>
        <p:spPr bwMode="auto">
          <a:xfrm>
            <a:off x="20" y="1"/>
            <a:ext cx="9143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9EB2C0-5A97-4EDF-93E2-E5EEFF6DB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998" y="1677201"/>
            <a:ext cx="6858000" cy="3503596"/>
          </a:xfrm>
        </p:spPr>
        <p:txBody>
          <a:bodyPr anchor="ctr">
            <a:normAutofit fontScale="90000"/>
          </a:bodyPr>
          <a:lstStyle/>
          <a:p>
            <a:r>
              <a:rPr lang="en-US" sz="8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Glorification through Unification</a:t>
            </a:r>
            <a:endParaRPr lang="en-US" sz="88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09AD4E-845A-4750-B0CD-418BC9A1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6025" y="4835575"/>
            <a:ext cx="5291945" cy="96244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1800" i="1" dirty="0">
              <a:solidFill>
                <a:srgbClr val="FFFFFF"/>
              </a:solidFill>
              <a:latin typeface="Agency FB" panose="020B05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i="1" dirty="0">
                <a:solidFill>
                  <a:srgbClr val="FFFFFF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Closer Look at John 17</a:t>
            </a:r>
            <a:endParaRPr lang="en-US" sz="3200" dirty="0">
              <a:solidFill>
                <a:srgbClr val="FFFFFF"/>
              </a:solidFill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260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E2EF-334D-4829-9DCE-3AAECE08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" y="201495"/>
            <a:ext cx="6834632" cy="2474327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Glory and Unity of  the Father and the Son</a:t>
            </a:r>
            <a:br>
              <a:rPr lang="en-US" sz="5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17:1-18</a:t>
            </a:r>
            <a:r>
              <a:rPr lang="en-US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F3FB-D478-4935-A6EF-8B1A1EC2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61" y="2786894"/>
            <a:ext cx="8422105" cy="3980682"/>
          </a:xfrm>
        </p:spPr>
        <p:txBody>
          <a:bodyPr>
            <a:normAutofit fontScale="92500"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Jesus asks to be glorified that He might glorify His Father </a:t>
            </a:r>
            <a:r>
              <a:rPr lang="en-US" dirty="0">
                <a:solidFill>
                  <a:schemeClr val="bg1"/>
                </a:solidFill>
              </a:rPr>
              <a:t>(17:1-5)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God the Father and God the Son were unified in their love and concern for the apostles </a:t>
            </a:r>
            <a:r>
              <a:rPr lang="en-US" dirty="0">
                <a:solidFill>
                  <a:schemeClr val="bg1"/>
                </a:solidFill>
              </a:rPr>
              <a:t>(17:6-18)</a:t>
            </a:r>
          </a:p>
          <a:p>
            <a:pPr marL="461963" lvl="1" indent="-230188"/>
            <a:r>
              <a:rPr lang="en-US" sz="2600" dirty="0">
                <a:solidFill>
                  <a:schemeClr val="bg1"/>
                </a:solidFill>
              </a:rPr>
              <a:t>They had shared the words of the Father with the apostles</a:t>
            </a:r>
          </a:p>
          <a:p>
            <a:pPr marL="461963" lvl="1" indent="-230188"/>
            <a:r>
              <a:rPr lang="en-US" sz="2600" dirty="0">
                <a:solidFill>
                  <a:schemeClr val="bg1"/>
                </a:solidFill>
              </a:rPr>
              <a:t>They shared ownership of the apostles </a:t>
            </a:r>
          </a:p>
          <a:p>
            <a:pPr marL="461963" lvl="1" indent="-230188"/>
            <a:r>
              <a:rPr lang="en-US" sz="2600" dirty="0">
                <a:solidFill>
                  <a:schemeClr val="bg1"/>
                </a:solidFill>
              </a:rPr>
              <a:t>They shared an interest in the protection and sanctification of the apostles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Globe, World, Earth, Hands, People, Kids, Circle">
            <a:extLst>
              <a:ext uri="{FF2B5EF4-FFF2-40B4-BE49-F238E27FC236}">
                <a16:creationId xmlns:a16="http://schemas.microsoft.com/office/drawing/2014/main" id="{513E077B-A11F-418D-8FBA-4BEF5E34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472" y="90424"/>
            <a:ext cx="2075688" cy="20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67452-B84D-40AF-9020-0C757C268E89}"/>
              </a:ext>
            </a:extLst>
          </p:cNvPr>
          <p:cNvSpPr txBox="1"/>
          <p:nvPr/>
        </p:nvSpPr>
        <p:spPr>
          <a:xfrm>
            <a:off x="7273798" y="651214"/>
            <a:ext cx="1431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EASTSIDE </a:t>
            </a:r>
            <a:b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596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E2EF-334D-4829-9DCE-3AAECE08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" y="289184"/>
            <a:ext cx="6834632" cy="187692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Unity of all Believers</a:t>
            </a:r>
            <a:br>
              <a:rPr lang="en-US" sz="67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Bodoni MT Condensed" panose="0207060608060602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(John 17:20-24)</a:t>
            </a:r>
            <a:endParaRPr lang="en-US" sz="48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F3FB-D478-4935-A6EF-8B1A1EC2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3" y="2396692"/>
            <a:ext cx="8467385" cy="446130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Jesus prays for the unity of all believers – “that they all may be one” </a:t>
            </a:r>
            <a:r>
              <a:rPr lang="en-US" dirty="0">
                <a:solidFill>
                  <a:schemeClr val="bg1"/>
                </a:solidFill>
              </a:rPr>
              <a:t>(17:20-21)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He shared with us His glory so that we may be one! </a:t>
            </a:r>
            <a:r>
              <a:rPr lang="en-US" dirty="0">
                <a:solidFill>
                  <a:schemeClr val="bg1"/>
                </a:solidFill>
              </a:rPr>
              <a:t>(17:22; Ephesians 5:25-32)</a:t>
            </a:r>
          </a:p>
          <a:p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The unity of believers verifies the identity of the One in Whom they believe! </a:t>
            </a:r>
            <a:r>
              <a:rPr lang="en-US" dirty="0">
                <a:solidFill>
                  <a:schemeClr val="bg1"/>
                </a:solidFill>
              </a:rPr>
              <a:t>(17:21-23)</a:t>
            </a:r>
          </a:p>
        </p:txBody>
      </p:sp>
      <p:pic>
        <p:nvPicPr>
          <p:cNvPr id="1026" name="Picture 2" descr="Globe, World, Earth, Hands, People, Kids, Circle">
            <a:extLst>
              <a:ext uri="{FF2B5EF4-FFF2-40B4-BE49-F238E27FC236}">
                <a16:creationId xmlns:a16="http://schemas.microsoft.com/office/drawing/2014/main" id="{513E077B-A11F-418D-8FBA-4BEF5E34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472" y="90424"/>
            <a:ext cx="2075688" cy="20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67452-B84D-40AF-9020-0C757C268E89}"/>
              </a:ext>
            </a:extLst>
          </p:cNvPr>
          <p:cNvSpPr txBox="1"/>
          <p:nvPr/>
        </p:nvSpPr>
        <p:spPr>
          <a:xfrm>
            <a:off x="7273798" y="651214"/>
            <a:ext cx="1431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EASTSIDE </a:t>
            </a:r>
            <a:b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54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rayons, Coloring, Child, Color, Child Coloring, Colour">
            <a:extLst>
              <a:ext uri="{FF2B5EF4-FFF2-40B4-BE49-F238E27FC236}">
                <a16:creationId xmlns:a16="http://schemas.microsoft.com/office/drawing/2014/main" id="{06AD66B7-697F-49B1-86E9-DFCE20494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D58203-E2BF-4151-81C9-F8AD50A45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accent4"/>
                </a:solidFill>
              </a:rPr>
              <a:t>The unity of crayons</a:t>
            </a:r>
          </a:p>
        </p:txBody>
      </p:sp>
    </p:spTree>
    <p:extLst>
      <p:ext uri="{BB962C8B-B14F-4D97-AF65-F5344CB8AC3E}">
        <p14:creationId xmlns:p14="http://schemas.microsoft.com/office/powerpoint/2010/main" val="296563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E2EF-334D-4829-9DCE-3AAECE08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" y="289184"/>
            <a:ext cx="6834632" cy="1876928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Glorification  through Unification</a:t>
            </a:r>
            <a:endParaRPr lang="en-US" sz="48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F3FB-D478-4935-A6EF-8B1A1EC2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1" y="2396692"/>
            <a:ext cx="8518358" cy="4461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If believers cannot unite to glorify God, can we glorify him at all? </a:t>
            </a:r>
          </a:p>
          <a:p>
            <a:pPr marL="0" indent="0" algn="ctr">
              <a:buNone/>
            </a:pPr>
            <a:endParaRPr lang="en-US" sz="1200" dirty="0">
              <a:solidFill>
                <a:schemeClr val="bg1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bg1"/>
                </a:solidFill>
                <a:latin typeface="Monotype Corsiva" panose="03010101010201010101" pitchFamily="66" charset="0"/>
              </a:rPr>
              <a:t>“Now may the God of patience and comfort grant you to be </a:t>
            </a:r>
            <a:r>
              <a:rPr lang="en-US" sz="3200" dirty="0">
                <a:solidFill>
                  <a:srgbClr val="00B0F0"/>
                </a:solidFill>
                <a:latin typeface="Monotype Corsiva" panose="03010101010201010101" pitchFamily="66" charset="0"/>
              </a:rPr>
              <a:t>like-minded </a:t>
            </a:r>
            <a:r>
              <a:rPr lang="en-US" sz="3200" dirty="0">
                <a:solidFill>
                  <a:schemeClr val="bg1"/>
                </a:solidFill>
                <a:latin typeface="Monotype Corsiva" panose="03010101010201010101" pitchFamily="66" charset="0"/>
              </a:rPr>
              <a:t>toward one another, according to Christ Jesus, </a:t>
            </a:r>
            <a:r>
              <a:rPr lang="en-US" sz="32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that you may </a:t>
            </a:r>
            <a:r>
              <a:rPr lang="en-US" sz="3200" dirty="0">
                <a:solidFill>
                  <a:schemeClr val="bg1"/>
                </a:solidFill>
                <a:latin typeface="Monotype Corsiva" panose="03010101010201010101" pitchFamily="66" charset="0"/>
              </a:rPr>
              <a:t>with </a:t>
            </a:r>
            <a:r>
              <a:rPr lang="en-US" sz="3200" dirty="0">
                <a:solidFill>
                  <a:srgbClr val="00B0F0"/>
                </a:solidFill>
                <a:latin typeface="Monotype Corsiva" panose="03010101010201010101" pitchFamily="66" charset="0"/>
              </a:rPr>
              <a:t>one mind </a:t>
            </a:r>
            <a:r>
              <a:rPr lang="en-US" sz="3200" dirty="0">
                <a:solidFill>
                  <a:schemeClr val="bg1"/>
                </a:solidFill>
                <a:latin typeface="Monotype Corsiva" panose="03010101010201010101" pitchFamily="66" charset="0"/>
              </a:rPr>
              <a:t>and </a:t>
            </a:r>
            <a:r>
              <a:rPr lang="en-US" sz="3200" dirty="0">
                <a:solidFill>
                  <a:srgbClr val="00B0F0"/>
                </a:solidFill>
                <a:latin typeface="Monotype Corsiva" panose="03010101010201010101" pitchFamily="66" charset="0"/>
              </a:rPr>
              <a:t>one mouth </a:t>
            </a:r>
            <a:r>
              <a:rPr lang="en-US" sz="3200" dirty="0">
                <a:solidFill>
                  <a:srgbClr val="FFFF00"/>
                </a:solidFill>
                <a:latin typeface="Monotype Corsiva" panose="03010101010201010101" pitchFamily="66" charset="0"/>
              </a:rPr>
              <a:t>glorify</a:t>
            </a:r>
            <a:r>
              <a:rPr lang="en-US" sz="3200" dirty="0">
                <a:solidFill>
                  <a:schemeClr val="bg1"/>
                </a:solidFill>
                <a:latin typeface="Monotype Corsiva" panose="03010101010201010101" pitchFamily="66" charset="0"/>
              </a:rPr>
              <a:t> the God and Father of our Lord Jesus Christ. Therefore </a:t>
            </a:r>
            <a:r>
              <a:rPr lang="en-US" sz="3200" dirty="0">
                <a:solidFill>
                  <a:srgbClr val="00B0F0"/>
                </a:solidFill>
                <a:latin typeface="Monotype Corsiva" panose="03010101010201010101" pitchFamily="66" charset="0"/>
              </a:rPr>
              <a:t>receive one another, just as Christ also received us</a:t>
            </a:r>
            <a:r>
              <a:rPr lang="en-US" sz="3200" dirty="0">
                <a:solidFill>
                  <a:schemeClr val="bg1"/>
                </a:solidFill>
                <a:latin typeface="Monotype Corsiva" panose="03010101010201010101" pitchFamily="66" charset="0"/>
              </a:rPr>
              <a:t>, </a:t>
            </a:r>
            <a:r>
              <a:rPr lang="en-US" sz="3200" dirty="0">
                <a:solidFill>
                  <a:srgbClr val="FFFF00"/>
                </a:solidFill>
                <a:latin typeface="Monotype Corsiva" panose="03010101010201010101" pitchFamily="66" charset="0"/>
              </a:rPr>
              <a:t>to the glory of God.</a:t>
            </a:r>
            <a:r>
              <a:rPr lang="en-US" sz="3200" dirty="0">
                <a:solidFill>
                  <a:schemeClr val="bg1"/>
                </a:solidFill>
                <a:latin typeface="Monotype Corsiva" panose="03010101010201010101" pitchFamily="66" charset="0"/>
              </a:rPr>
              <a:t>” (Romans 15:5-7)</a:t>
            </a:r>
            <a:endParaRPr lang="en-US" sz="3600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6" name="Picture 2" descr="Globe, World, Earth, Hands, People, Kids, Circle">
            <a:extLst>
              <a:ext uri="{FF2B5EF4-FFF2-40B4-BE49-F238E27FC236}">
                <a16:creationId xmlns:a16="http://schemas.microsoft.com/office/drawing/2014/main" id="{513E077B-A11F-418D-8FBA-4BEF5E34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472" y="90424"/>
            <a:ext cx="2075688" cy="20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67452-B84D-40AF-9020-0C757C268E89}"/>
              </a:ext>
            </a:extLst>
          </p:cNvPr>
          <p:cNvSpPr txBox="1"/>
          <p:nvPr/>
        </p:nvSpPr>
        <p:spPr>
          <a:xfrm>
            <a:off x="7273798" y="651214"/>
            <a:ext cx="1431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EASTSIDE </a:t>
            </a:r>
            <a:br>
              <a:rPr kumimoji="0" lang="en-US" sz="24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 w="0"/>
                <a:gradFill>
                  <a:gsLst>
                    <a:gs pos="0">
                      <a:srgbClr val="5B9BD5">
                        <a:lumMod val="50000"/>
                      </a:srgbClr>
                    </a:gs>
                    <a:gs pos="50000">
                      <a:srgbClr val="5B9BD5"/>
                    </a:gs>
                    <a:gs pos="100000">
                      <a:srgbClr val="5B9BD5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glow rad="63500">
                    <a:srgbClr val="4472C4">
                      <a:satMod val="175000"/>
                      <a:alpha val="40000"/>
                    </a:srgbClr>
                  </a:glow>
                </a:effectLst>
                <a:uLnTx/>
                <a:uFillTx/>
                <a:latin typeface="Impact" panose="020B080603090205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UNITED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33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257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Agency FB</vt:lpstr>
      <vt:lpstr>Arial</vt:lpstr>
      <vt:lpstr>Arial Rounded MT Bold</vt:lpstr>
      <vt:lpstr>Bodoni MT Condensed</vt:lpstr>
      <vt:lpstr>Calibri</vt:lpstr>
      <vt:lpstr>Calibri Light</vt:lpstr>
      <vt:lpstr>Impact</vt:lpstr>
      <vt:lpstr>Monotype Corsiva</vt:lpstr>
      <vt:lpstr>1_Office Theme</vt:lpstr>
      <vt:lpstr>Glorification through Unification</vt:lpstr>
      <vt:lpstr>The Glory and Unity of  the Father and the Son (John 17:1-18)</vt:lpstr>
      <vt:lpstr>The Unity of all Believers (John 17:20-24)</vt:lpstr>
      <vt:lpstr>The unity of crayons</vt:lpstr>
      <vt:lpstr>Glorification  through Unification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Glorification through Unification</dc:title>
  <dc:creator>Eastside Enlightener</dc:creator>
  <cp:lastModifiedBy>Eastside Enlightener</cp:lastModifiedBy>
  <cp:revision>11</cp:revision>
  <dcterms:created xsi:type="dcterms:W3CDTF">2019-01-11T19:10:47Z</dcterms:created>
  <dcterms:modified xsi:type="dcterms:W3CDTF">2019-01-12T21:01:11Z</dcterms:modified>
</cp:coreProperties>
</file>