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12" r:id="rId2"/>
  </p:sldMasterIdLst>
  <p:notesMasterIdLst>
    <p:notesMasterId r:id="rId7"/>
  </p:notesMasterIdLst>
  <p:sldIdLst>
    <p:sldId id="256" r:id="rId3"/>
    <p:sldId id="262" r:id="rId4"/>
    <p:sldId id="263" r:id="rId5"/>
    <p:sldId id="265"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B4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56" autoAdjust="0"/>
  </p:normalViewPr>
  <p:slideViewPr>
    <p:cSldViewPr snapToGrid="0">
      <p:cViewPr varScale="1">
        <p:scale>
          <a:sx n="55" d="100"/>
          <a:sy n="55" d="100"/>
        </p:scale>
        <p:origin x="1552" y="28"/>
      </p:cViewPr>
      <p:guideLst/>
    </p:cSldViewPr>
  </p:slideViewPr>
  <p:outlineViewPr>
    <p:cViewPr>
      <p:scale>
        <a:sx n="33" d="100"/>
        <a:sy n="33" d="100"/>
      </p:scale>
      <p:origin x="0" y="-2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AD261-D790-46EA-B19A-D89B91AD1669}" type="datetimeFigureOut">
              <a:rPr lang="en-US" smtClean="0"/>
              <a:t>1/14/2023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498FC-B4A8-41AD-9A12-E636CC56F4B7}" type="slidenum">
              <a:rPr lang="en-US" smtClean="0"/>
              <a:t>‹#›</a:t>
            </a:fld>
            <a:endParaRPr lang="en-US"/>
          </a:p>
        </p:txBody>
      </p:sp>
    </p:spTree>
    <p:extLst>
      <p:ext uri="{BB962C8B-B14F-4D97-AF65-F5344CB8AC3E}">
        <p14:creationId xmlns:p14="http://schemas.microsoft.com/office/powerpoint/2010/main" val="24661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 part of a local church provides many opportunities </a:t>
            </a:r>
            <a:r>
              <a:rPr lang="en-US"/>
              <a:t>for service.  </a:t>
            </a:r>
            <a:r>
              <a:rPr lang="en-US" dirty="0"/>
              <a:t>Christians are privileged to serve one another through love, and we must make the most of our abilities and opportunities to do so if the local church is to function as God designed.</a:t>
            </a:r>
          </a:p>
        </p:txBody>
      </p:sp>
      <p:sp>
        <p:nvSpPr>
          <p:cNvPr id="4" name="Slide Number Placeholder 3"/>
          <p:cNvSpPr>
            <a:spLocks noGrp="1"/>
          </p:cNvSpPr>
          <p:nvPr>
            <p:ph type="sldNum" sz="quarter" idx="5"/>
          </p:nvPr>
        </p:nvSpPr>
        <p:spPr/>
        <p:txBody>
          <a:bodyPr/>
          <a:lstStyle/>
          <a:p>
            <a:fld id="{88C498FC-B4A8-41AD-9A12-E636CC56F4B7}" type="slidenum">
              <a:rPr lang="en-US" smtClean="0"/>
              <a:t>1</a:t>
            </a:fld>
            <a:endParaRPr lang="en-US"/>
          </a:p>
        </p:txBody>
      </p:sp>
    </p:spTree>
    <p:extLst>
      <p:ext uri="{BB962C8B-B14F-4D97-AF65-F5344CB8AC3E}">
        <p14:creationId xmlns:p14="http://schemas.microsoft.com/office/powerpoint/2010/main" val="4164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1/14/2023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6928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6834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424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61C466-B607-408F-9C89-9E79838073A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415296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1C466-B607-408F-9C89-9E79838073A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590244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61C466-B607-408F-9C89-9E79838073A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2422140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1C466-B607-408F-9C89-9E79838073AB}"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45536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61C466-B607-408F-9C89-9E79838073AB}"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3080087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61C466-B607-408F-9C89-9E79838073AB}"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4081150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1C466-B607-408F-9C89-9E79838073AB}"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269974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1C466-B607-408F-9C89-9E79838073AB}"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386152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5489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1C466-B607-408F-9C89-9E79838073AB}"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1645332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1C466-B607-408F-9C89-9E79838073A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3811677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1C466-B607-408F-9C89-9E79838073A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A4DF0-4191-4B8B-A46E-2CF473B02239}" type="slidenum">
              <a:rPr lang="en-US" smtClean="0"/>
              <a:t>‹#›</a:t>
            </a:fld>
            <a:endParaRPr lang="en-US"/>
          </a:p>
        </p:txBody>
      </p:sp>
    </p:spTree>
    <p:extLst>
      <p:ext uri="{BB962C8B-B14F-4D97-AF65-F5344CB8AC3E}">
        <p14:creationId xmlns:p14="http://schemas.microsoft.com/office/powerpoint/2010/main" val="369576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636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664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508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36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8384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3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1/14/2023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33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1/14/2023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471674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1C466-B607-408F-9C89-9E79838073AB}" type="datetimeFigureOut">
              <a:rPr lang="en-US" smtClean="0"/>
              <a:t>1/14/2023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A4DF0-4191-4B8B-A46E-2CF473B02239}" type="slidenum">
              <a:rPr lang="en-US" smtClean="0"/>
              <a:t>‹#›</a:t>
            </a:fld>
            <a:endParaRPr lang="en-US"/>
          </a:p>
        </p:txBody>
      </p:sp>
    </p:spTree>
    <p:extLst>
      <p:ext uri="{BB962C8B-B14F-4D97-AF65-F5344CB8AC3E}">
        <p14:creationId xmlns:p14="http://schemas.microsoft.com/office/powerpoint/2010/main" val="39098273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E365E18-D714-D540-DA73-05BB571B9183}"/>
              </a:ext>
            </a:extLst>
          </p:cNvPr>
          <p:cNvPicPr>
            <a:picLocks noChangeAspect="1"/>
          </p:cNvPicPr>
          <p:nvPr/>
        </p:nvPicPr>
        <p:blipFill rotWithShape="1">
          <a:blip r:embed="rId3">
            <a:alphaModFix amt="55000"/>
          </a:blip>
          <a:srcRect l="3789" r="-1" b="-1"/>
          <a:stretch/>
        </p:blipFill>
        <p:spPr>
          <a:xfrm>
            <a:off x="20" y="10"/>
            <a:ext cx="9143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CC365D6C-132D-8BCA-F803-1CA25EA6B28C}"/>
              </a:ext>
            </a:extLst>
          </p:cNvPr>
          <p:cNvSpPr>
            <a:spLocks noGrp="1"/>
          </p:cNvSpPr>
          <p:nvPr>
            <p:ph type="ctrTitle"/>
          </p:nvPr>
        </p:nvSpPr>
        <p:spPr>
          <a:xfrm>
            <a:off x="945931" y="680332"/>
            <a:ext cx="7294179" cy="2734015"/>
          </a:xfrm>
        </p:spPr>
        <p:txBody>
          <a:bodyPr>
            <a:normAutofit/>
          </a:bodyPr>
          <a:lstStyle/>
          <a:p>
            <a:pPr algn="ctr"/>
            <a:r>
              <a:rPr lang="en-US" sz="8000" dirty="0">
                <a:solidFill>
                  <a:schemeClr val="bg1"/>
                </a:solidFill>
              </a:rPr>
              <a:t>Serving in the </a:t>
            </a:r>
            <a:br>
              <a:rPr lang="en-US" sz="8000" dirty="0">
                <a:solidFill>
                  <a:schemeClr val="bg1"/>
                </a:solidFill>
              </a:rPr>
            </a:br>
            <a:r>
              <a:rPr lang="en-US" sz="8000" dirty="0">
                <a:solidFill>
                  <a:schemeClr val="bg1"/>
                </a:solidFill>
              </a:rPr>
              <a:t>Local Church </a:t>
            </a:r>
          </a:p>
        </p:txBody>
      </p:sp>
      <p:sp>
        <p:nvSpPr>
          <p:cNvPr id="3" name="Subtitle 2">
            <a:extLst>
              <a:ext uri="{FF2B5EF4-FFF2-40B4-BE49-F238E27FC236}">
                <a16:creationId xmlns:a16="http://schemas.microsoft.com/office/drawing/2014/main" id="{3E6BBAEE-916C-E77D-CA94-A7021838A932}"/>
              </a:ext>
            </a:extLst>
          </p:cNvPr>
          <p:cNvSpPr>
            <a:spLocks noGrp="1"/>
          </p:cNvSpPr>
          <p:nvPr>
            <p:ph type="subTitle" idx="1"/>
          </p:nvPr>
        </p:nvSpPr>
        <p:spPr>
          <a:xfrm>
            <a:off x="1143000" y="3927080"/>
            <a:ext cx="6858000" cy="1197323"/>
          </a:xfrm>
        </p:spPr>
        <p:txBody>
          <a:bodyPr>
            <a:normAutofit/>
          </a:bodyPr>
          <a:lstStyle/>
          <a:p>
            <a:pPr algn="ctr"/>
            <a:r>
              <a:rPr lang="en-US" sz="4000" dirty="0">
                <a:solidFill>
                  <a:schemeClr val="bg1"/>
                </a:solidFill>
              </a:rPr>
              <a:t>Galatians 5:13-14</a:t>
            </a:r>
          </a:p>
        </p:txBody>
      </p:sp>
      <p:sp>
        <p:nvSpPr>
          <p:cNvPr id="14"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3650059"/>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 name="connsiteX0" fmla="*/ 0 w 3182692"/>
              <a:gd name="connsiteY0" fmla="*/ 0 h 27432"/>
              <a:gd name="connsiteX1" fmla="*/ 604711 w 3182692"/>
              <a:gd name="connsiteY1" fmla="*/ 0 h 27432"/>
              <a:gd name="connsiteX2" fmla="*/ 1145769 w 3182692"/>
              <a:gd name="connsiteY2" fmla="*/ 0 h 27432"/>
              <a:gd name="connsiteX3" fmla="*/ 1845961 w 3182692"/>
              <a:gd name="connsiteY3" fmla="*/ 0 h 27432"/>
              <a:gd name="connsiteX4" fmla="*/ 2450673 w 3182692"/>
              <a:gd name="connsiteY4" fmla="*/ 0 h 27432"/>
              <a:gd name="connsiteX5" fmla="*/ 3182692 w 3182692"/>
              <a:gd name="connsiteY5" fmla="*/ 0 h 27432"/>
              <a:gd name="connsiteX6" fmla="*/ 3182692 w 3182692"/>
              <a:gd name="connsiteY6" fmla="*/ 27432 h 27432"/>
              <a:gd name="connsiteX7" fmla="*/ 2546154 w 3182692"/>
              <a:gd name="connsiteY7" fmla="*/ 27432 h 27432"/>
              <a:gd name="connsiteX8" fmla="*/ 1845961 w 3182692"/>
              <a:gd name="connsiteY8" fmla="*/ 27432 h 27432"/>
              <a:gd name="connsiteX9" fmla="*/ 1304904 w 3182692"/>
              <a:gd name="connsiteY9" fmla="*/ 27432 h 27432"/>
              <a:gd name="connsiteX10" fmla="*/ 668365 w 3182692"/>
              <a:gd name="connsiteY10" fmla="*/ 27432 h 27432"/>
              <a:gd name="connsiteX11" fmla="*/ 0 w 3182692"/>
              <a:gd name="connsiteY11" fmla="*/ 27432 h 27432"/>
              <a:gd name="connsiteX12" fmla="*/ 0 w 3182692"/>
              <a:gd name="connsiteY1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27432"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483" y="8407"/>
                  <a:pt x="3183078" y="21662"/>
                  <a:pt x="3182692" y="27432"/>
                </a:cubicBezTo>
                <a:cubicBezTo>
                  <a:pt x="2975928" y="66594"/>
                  <a:pt x="2667693" y="28550"/>
                  <a:pt x="2482500" y="27432"/>
                </a:cubicBezTo>
                <a:cubicBezTo>
                  <a:pt x="2299734" y="46056"/>
                  <a:pt x="1925962" y="18447"/>
                  <a:pt x="1782308" y="27432"/>
                </a:cubicBezTo>
                <a:cubicBezTo>
                  <a:pt x="1635580" y="29690"/>
                  <a:pt x="1257854" y="5481"/>
                  <a:pt x="1145769" y="27432"/>
                </a:cubicBezTo>
                <a:cubicBezTo>
                  <a:pt x="1025065" y="65718"/>
                  <a:pt x="247799" y="-2392"/>
                  <a:pt x="0" y="27432"/>
                </a:cubicBezTo>
                <a:cubicBezTo>
                  <a:pt x="-877" y="21414"/>
                  <a:pt x="691" y="5222"/>
                  <a:pt x="0" y="0"/>
                </a:cubicBezTo>
                <a:close/>
              </a:path>
              <a:path w="3182692" h="27432"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719" y="12742"/>
                  <a:pt x="3182063" y="18962"/>
                  <a:pt x="3182692" y="27432"/>
                </a:cubicBezTo>
                <a:cubicBezTo>
                  <a:pt x="3091120" y="-13878"/>
                  <a:pt x="2811074" y="70837"/>
                  <a:pt x="2546154" y="27432"/>
                </a:cubicBezTo>
                <a:cubicBezTo>
                  <a:pt x="2285186" y="36673"/>
                  <a:pt x="2090205" y="-13177"/>
                  <a:pt x="1845961" y="27432"/>
                </a:cubicBezTo>
                <a:cubicBezTo>
                  <a:pt x="1599794" y="40637"/>
                  <a:pt x="1466284" y="46591"/>
                  <a:pt x="1304904" y="27432"/>
                </a:cubicBezTo>
                <a:cubicBezTo>
                  <a:pt x="1189365" y="52919"/>
                  <a:pt x="952251" y="32605"/>
                  <a:pt x="668365" y="27432"/>
                </a:cubicBezTo>
                <a:cubicBezTo>
                  <a:pt x="407868" y="52739"/>
                  <a:pt x="284672" y="-261"/>
                  <a:pt x="0" y="27432"/>
                </a:cubicBezTo>
                <a:cubicBezTo>
                  <a:pt x="744" y="20230"/>
                  <a:pt x="1744" y="12455"/>
                  <a:pt x="0" y="0"/>
                </a:cubicBezTo>
                <a:close/>
              </a:path>
              <a:path w="3182692" h="27432"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318" y="7363"/>
                  <a:pt x="3182017" y="22542"/>
                  <a:pt x="3182692" y="27432"/>
                </a:cubicBezTo>
                <a:cubicBezTo>
                  <a:pt x="2996012" y="7913"/>
                  <a:pt x="2669008" y="36539"/>
                  <a:pt x="2482500" y="27432"/>
                </a:cubicBezTo>
                <a:cubicBezTo>
                  <a:pt x="2296543" y="30390"/>
                  <a:pt x="1935236" y="17082"/>
                  <a:pt x="1782308" y="27432"/>
                </a:cubicBezTo>
                <a:cubicBezTo>
                  <a:pt x="1607683" y="34634"/>
                  <a:pt x="1291498" y="10513"/>
                  <a:pt x="1145769" y="27432"/>
                </a:cubicBezTo>
                <a:cubicBezTo>
                  <a:pt x="1015407" y="64469"/>
                  <a:pt x="262557" y="35715"/>
                  <a:pt x="0" y="27432"/>
                </a:cubicBezTo>
                <a:cubicBezTo>
                  <a:pt x="-328" y="20933"/>
                  <a:pt x="1941" y="6802"/>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91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2EC3D20-AF47-4661-6C2D-F015BE32C940}"/>
              </a:ext>
            </a:extLst>
          </p:cNvPr>
          <p:cNvPicPr>
            <a:picLocks noChangeAspect="1"/>
          </p:cNvPicPr>
          <p:nvPr/>
        </p:nvPicPr>
        <p:blipFill rotWithShape="1">
          <a:blip r:embed="rId2">
            <a:alphaModFix amt="24000"/>
          </a:blip>
          <a:srcRect/>
          <a:stretch/>
        </p:blipFill>
        <p:spPr>
          <a:xfrm>
            <a:off x="20" y="10"/>
            <a:ext cx="9143980" cy="6857990"/>
          </a:xfrm>
          <a:prstGeom prst="rect">
            <a:avLst/>
          </a:prstGeom>
        </p:spPr>
      </p:pic>
      <p:sp>
        <p:nvSpPr>
          <p:cNvPr id="10" name="Title 9">
            <a:extLst>
              <a:ext uri="{FF2B5EF4-FFF2-40B4-BE49-F238E27FC236}">
                <a16:creationId xmlns:a16="http://schemas.microsoft.com/office/drawing/2014/main" id="{1FEECDCB-BF27-3515-9661-47058AC11888}"/>
              </a:ext>
            </a:extLst>
          </p:cNvPr>
          <p:cNvSpPr>
            <a:spLocks noGrp="1"/>
          </p:cNvSpPr>
          <p:nvPr>
            <p:ph type="title"/>
          </p:nvPr>
        </p:nvSpPr>
        <p:spPr>
          <a:xfrm>
            <a:off x="420415" y="272009"/>
            <a:ext cx="8177047" cy="1325563"/>
          </a:xfrm>
        </p:spPr>
        <p:txBody>
          <a:bodyPr>
            <a:normAutofit/>
          </a:bodyPr>
          <a:lstStyle/>
          <a:p>
            <a:pPr algn="ctr"/>
            <a:r>
              <a:rPr lang="en-US" sz="5400" dirty="0">
                <a:solidFill>
                  <a:srgbClr val="FFFFFF"/>
                </a:solidFill>
                <a:latin typeface="The Serif Hand Black" panose="03070902030502020204" pitchFamily="66" charset="0"/>
              </a:rPr>
              <a:t>Opportunities for Spiritual Service</a:t>
            </a:r>
            <a:endParaRPr lang="en-US" sz="5400" dirty="0">
              <a:solidFill>
                <a:srgbClr val="FFFFFF"/>
              </a:solidFill>
            </a:endParaRPr>
          </a:p>
        </p:txBody>
      </p:sp>
      <p:sp>
        <p:nvSpPr>
          <p:cNvPr id="11" name="Content Placeholder 10">
            <a:extLst>
              <a:ext uri="{FF2B5EF4-FFF2-40B4-BE49-F238E27FC236}">
                <a16:creationId xmlns:a16="http://schemas.microsoft.com/office/drawing/2014/main" id="{D84E2802-38F9-4468-BCAF-3D08C2311CB8}"/>
              </a:ext>
            </a:extLst>
          </p:cNvPr>
          <p:cNvSpPr>
            <a:spLocks noGrp="1"/>
          </p:cNvSpPr>
          <p:nvPr>
            <p:ph idx="1"/>
          </p:nvPr>
        </p:nvSpPr>
        <p:spPr>
          <a:xfrm>
            <a:off x="546538" y="1401862"/>
            <a:ext cx="6632026" cy="5055475"/>
          </a:xfrm>
        </p:spPr>
        <p:txBody>
          <a:bodyPr>
            <a:normAutofit/>
          </a:bodyPr>
          <a:lstStyle/>
          <a:p>
            <a:r>
              <a:rPr lang="en-US" sz="3200" b="1" dirty="0">
                <a:solidFill>
                  <a:srgbClr val="DAB48E"/>
                </a:solidFill>
              </a:rPr>
              <a:t>Faithful attendance and involvement </a:t>
            </a:r>
            <a:r>
              <a:rPr lang="en-US" sz="3000" dirty="0">
                <a:solidFill>
                  <a:srgbClr val="FFFFFF"/>
                </a:solidFill>
              </a:rPr>
              <a:t>(Hebrews 10:24-25; Philippians 2:4)</a:t>
            </a:r>
          </a:p>
          <a:p>
            <a:r>
              <a:rPr lang="en-US" sz="3200" b="1" dirty="0">
                <a:solidFill>
                  <a:srgbClr val="DAB48E"/>
                </a:solidFill>
              </a:rPr>
              <a:t>Opportunities to share the word</a:t>
            </a:r>
          </a:p>
          <a:p>
            <a:pPr marL="514350" lvl="1" indent="-282575"/>
            <a:r>
              <a:rPr lang="en-US" sz="3000" b="1" i="1" dirty="0">
                <a:solidFill>
                  <a:srgbClr val="FFFFFF"/>
                </a:solidFill>
                <a:effectLst>
                  <a:outerShdw blurRad="38100" dist="38100" dir="2700000" algn="tl">
                    <a:srgbClr val="000000">
                      <a:alpha val="43137"/>
                    </a:srgbClr>
                  </a:outerShdw>
                </a:effectLst>
              </a:rPr>
              <a:t>Brethren teaching publicly                      </a:t>
            </a:r>
            <a:r>
              <a:rPr lang="en-US" sz="3000" i="1" dirty="0">
                <a:solidFill>
                  <a:srgbClr val="FFFFFF"/>
                </a:solidFill>
                <a:effectLst>
                  <a:outerShdw blurRad="38100" dist="38100" dir="2700000" algn="tl">
                    <a:srgbClr val="000000">
                      <a:alpha val="43137"/>
                    </a:srgbClr>
                  </a:outerShdw>
                </a:effectLst>
              </a:rPr>
              <a:t>(Acts 11:26; 13:1)</a:t>
            </a:r>
          </a:p>
          <a:p>
            <a:pPr marL="514350" lvl="1" indent="-282575"/>
            <a:r>
              <a:rPr lang="en-US" sz="3000" b="1" i="1" dirty="0">
                <a:solidFill>
                  <a:srgbClr val="FFFFFF"/>
                </a:solidFill>
                <a:effectLst>
                  <a:outerShdw blurRad="38100" dist="38100" dir="2700000" algn="tl">
                    <a:srgbClr val="000000">
                      <a:alpha val="43137"/>
                    </a:srgbClr>
                  </a:outerShdw>
                </a:effectLst>
              </a:rPr>
              <a:t>Reading Scripture in and out of assemblies </a:t>
            </a:r>
            <a:r>
              <a:rPr lang="en-US" sz="3000" i="1" dirty="0">
                <a:solidFill>
                  <a:srgbClr val="FFFFFF"/>
                </a:solidFill>
                <a:effectLst>
                  <a:outerShdw blurRad="38100" dist="38100" dir="2700000" algn="tl">
                    <a:srgbClr val="000000">
                      <a:alpha val="43137"/>
                    </a:srgbClr>
                  </a:outerShdw>
                </a:effectLst>
              </a:rPr>
              <a:t>(Col. 4:16, 1 Tim. 4:13)</a:t>
            </a:r>
          </a:p>
          <a:p>
            <a:pPr marL="514350" lvl="1" indent="-282575"/>
            <a:r>
              <a:rPr lang="en-US" sz="3000" b="1" i="1" dirty="0">
                <a:solidFill>
                  <a:srgbClr val="FFFFFF"/>
                </a:solidFill>
                <a:effectLst>
                  <a:outerShdw blurRad="38100" dist="38100" dir="2700000" algn="tl">
                    <a:srgbClr val="000000">
                      <a:alpha val="43137"/>
                    </a:srgbClr>
                  </a:outerShdw>
                </a:effectLst>
              </a:rPr>
              <a:t>Women teaching women                     </a:t>
            </a:r>
            <a:r>
              <a:rPr lang="en-US" sz="3000" i="1" dirty="0">
                <a:solidFill>
                  <a:srgbClr val="FFFFFF"/>
                </a:solidFill>
                <a:effectLst>
                  <a:outerShdw blurRad="38100" dist="38100" dir="2700000" algn="tl">
                    <a:srgbClr val="000000">
                      <a:alpha val="43137"/>
                    </a:srgbClr>
                  </a:outerShdw>
                </a:effectLst>
              </a:rPr>
              <a:t>(Romans 16:1-2, Titus 3:3-4)</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9588042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FEECDCB-BF27-3515-9661-47058AC11888}"/>
              </a:ext>
            </a:extLst>
          </p:cNvPr>
          <p:cNvSpPr>
            <a:spLocks noGrp="1"/>
          </p:cNvSpPr>
          <p:nvPr>
            <p:ph type="title"/>
          </p:nvPr>
        </p:nvSpPr>
        <p:spPr>
          <a:xfrm>
            <a:off x="404649" y="272009"/>
            <a:ext cx="4285490" cy="1802525"/>
          </a:xfrm>
        </p:spPr>
        <p:txBody>
          <a:bodyPr>
            <a:normAutofit/>
          </a:bodyPr>
          <a:lstStyle/>
          <a:p>
            <a:pPr algn="ctr"/>
            <a:r>
              <a:rPr lang="en-US" sz="5400" dirty="0">
                <a:solidFill>
                  <a:srgbClr val="FFFFFF"/>
                </a:solidFill>
                <a:latin typeface="The Serif Hand Black" panose="03070902030502020204" pitchFamily="66" charset="0"/>
              </a:rPr>
              <a:t>Opportunities for 	 Spiritual Service</a:t>
            </a:r>
            <a:endParaRPr lang="en-US" sz="5400" dirty="0">
              <a:solidFill>
                <a:srgbClr val="FFFFFF"/>
              </a:solidFill>
            </a:endParaRPr>
          </a:p>
        </p:txBody>
      </p:sp>
      <p:pic>
        <p:nvPicPr>
          <p:cNvPr id="2" name="Picture 1">
            <a:extLst>
              <a:ext uri="{FF2B5EF4-FFF2-40B4-BE49-F238E27FC236}">
                <a16:creationId xmlns:a16="http://schemas.microsoft.com/office/drawing/2014/main" id="{E7D2ED3B-AF32-8A9F-ADC5-E771C30870D9}"/>
              </a:ext>
            </a:extLst>
          </p:cNvPr>
          <p:cNvPicPr>
            <a:picLocks noChangeAspect="1"/>
          </p:cNvPicPr>
          <p:nvPr/>
        </p:nvPicPr>
        <p:blipFill>
          <a:blip r:embed="rId2">
            <a:alphaModFix amt="59000"/>
          </a:blip>
          <a:stretch>
            <a:fillRect/>
          </a:stretch>
        </p:blipFill>
        <p:spPr>
          <a:xfrm>
            <a:off x="4537738" y="0"/>
            <a:ext cx="4606262" cy="6858000"/>
          </a:xfrm>
          <a:prstGeom prst="rect">
            <a:avLst/>
          </a:prstGeom>
        </p:spPr>
      </p:pic>
      <p:sp>
        <p:nvSpPr>
          <p:cNvPr id="11" name="Content Placeholder 10">
            <a:extLst>
              <a:ext uri="{FF2B5EF4-FFF2-40B4-BE49-F238E27FC236}">
                <a16:creationId xmlns:a16="http://schemas.microsoft.com/office/drawing/2014/main" id="{D84E2802-38F9-4468-BCAF-3D08C2311CB8}"/>
              </a:ext>
            </a:extLst>
          </p:cNvPr>
          <p:cNvSpPr>
            <a:spLocks noGrp="1"/>
          </p:cNvSpPr>
          <p:nvPr>
            <p:ph idx="1"/>
          </p:nvPr>
        </p:nvSpPr>
        <p:spPr>
          <a:xfrm>
            <a:off x="557049" y="2074534"/>
            <a:ext cx="4813737" cy="5055475"/>
          </a:xfrm>
        </p:spPr>
        <p:txBody>
          <a:bodyPr>
            <a:normAutofit/>
          </a:bodyPr>
          <a:lstStyle/>
          <a:p>
            <a:r>
              <a:rPr lang="en-US" sz="3200" b="1" dirty="0">
                <a:solidFill>
                  <a:srgbClr val="DAB48E"/>
                </a:solidFill>
              </a:rPr>
              <a:t>Opportunities to develop abilities and use them </a:t>
            </a:r>
            <a:r>
              <a:rPr lang="en-US" sz="3000" dirty="0"/>
              <a:t>(Romans 15:14; 12:4-8; Ephesians 4:11-13). </a:t>
            </a:r>
          </a:p>
          <a:p>
            <a:r>
              <a:rPr lang="en-US" sz="3200" b="1" dirty="0">
                <a:solidFill>
                  <a:srgbClr val="DAB48E"/>
                </a:solidFill>
              </a:rPr>
              <a:t>Opportunities to   prepare for and participate in worship    </a:t>
            </a:r>
            <a:r>
              <a:rPr lang="en-US" sz="3000" dirty="0"/>
              <a:t>(Acts 20:7; 1 Cor. 11 &amp; 14).</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1997991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B305E7-D5DF-031E-F9AB-65A9FE02964B}"/>
              </a:ext>
            </a:extLst>
          </p:cNvPr>
          <p:cNvPicPr>
            <a:picLocks noChangeAspect="1"/>
          </p:cNvPicPr>
          <p:nvPr/>
        </p:nvPicPr>
        <p:blipFill rotWithShape="1">
          <a:blip r:embed="rId2">
            <a:alphaModFix amt="35000"/>
          </a:blip>
          <a:srcRect r="38211"/>
          <a:stretch/>
        </p:blipFill>
        <p:spPr>
          <a:xfrm>
            <a:off x="3174124" y="-1"/>
            <a:ext cx="6253655" cy="6755816"/>
          </a:xfrm>
          <a:prstGeom prst="rect">
            <a:avLst/>
          </a:prstGeom>
        </p:spPr>
      </p:pic>
      <p:sp>
        <p:nvSpPr>
          <p:cNvPr id="2" name="Title 1">
            <a:extLst>
              <a:ext uri="{FF2B5EF4-FFF2-40B4-BE49-F238E27FC236}">
                <a16:creationId xmlns:a16="http://schemas.microsoft.com/office/drawing/2014/main" id="{6BE18ECE-9A2F-E7DA-DAC4-B79FBED18F1A}"/>
              </a:ext>
            </a:extLst>
          </p:cNvPr>
          <p:cNvSpPr>
            <a:spLocks noGrp="1"/>
          </p:cNvSpPr>
          <p:nvPr>
            <p:ph type="title"/>
          </p:nvPr>
        </p:nvSpPr>
        <p:spPr>
          <a:xfrm>
            <a:off x="0" y="365125"/>
            <a:ext cx="4204137" cy="2546240"/>
          </a:xfrm>
        </p:spPr>
        <p:txBody>
          <a:bodyPr>
            <a:normAutofit/>
          </a:bodyPr>
          <a:lstStyle/>
          <a:p>
            <a:r>
              <a:rPr lang="en-US" sz="5400" dirty="0">
                <a:solidFill>
                  <a:srgbClr val="FFFFFF"/>
                </a:solidFill>
                <a:latin typeface="The Serif Hand Black" panose="03070902030502020204" pitchFamily="66" charset="0"/>
              </a:rPr>
              <a:t>  Opportunities to </a:t>
            </a:r>
            <a:br>
              <a:rPr lang="en-US" sz="5400" dirty="0">
                <a:solidFill>
                  <a:srgbClr val="FFFFFF"/>
                </a:solidFill>
                <a:latin typeface="The Serif Hand Black" panose="03070902030502020204" pitchFamily="66" charset="0"/>
              </a:rPr>
            </a:br>
            <a:r>
              <a:rPr lang="en-US" sz="5400" dirty="0">
                <a:solidFill>
                  <a:srgbClr val="FFFFFF"/>
                </a:solidFill>
                <a:latin typeface="The Serif Hand Black" panose="03070902030502020204" pitchFamily="66" charset="0"/>
              </a:rPr>
              <a:t>    minister to    	  </a:t>
            </a:r>
            <a:br>
              <a:rPr lang="en-US" sz="5400" dirty="0">
                <a:solidFill>
                  <a:srgbClr val="FFFFFF"/>
                </a:solidFill>
                <a:latin typeface="The Serif Hand Black" panose="03070902030502020204" pitchFamily="66" charset="0"/>
              </a:rPr>
            </a:br>
            <a:r>
              <a:rPr lang="en-US" sz="5400" dirty="0">
                <a:solidFill>
                  <a:srgbClr val="FFFFFF"/>
                </a:solidFill>
                <a:latin typeface="The Serif Hand Black" panose="03070902030502020204" pitchFamily="66" charset="0"/>
              </a:rPr>
              <a:t>      physical needs </a:t>
            </a:r>
          </a:p>
        </p:txBody>
      </p:sp>
      <p:sp>
        <p:nvSpPr>
          <p:cNvPr id="3" name="Content Placeholder 2">
            <a:extLst>
              <a:ext uri="{FF2B5EF4-FFF2-40B4-BE49-F238E27FC236}">
                <a16:creationId xmlns:a16="http://schemas.microsoft.com/office/drawing/2014/main" id="{71C9751F-CF3A-C2C0-ED17-20875AD8B889}"/>
              </a:ext>
            </a:extLst>
          </p:cNvPr>
          <p:cNvSpPr>
            <a:spLocks noGrp="1"/>
          </p:cNvSpPr>
          <p:nvPr>
            <p:ph idx="1"/>
          </p:nvPr>
        </p:nvSpPr>
        <p:spPr>
          <a:xfrm>
            <a:off x="252248" y="2911366"/>
            <a:ext cx="4887311" cy="4075677"/>
          </a:xfrm>
        </p:spPr>
        <p:txBody>
          <a:bodyPr>
            <a:normAutofit/>
          </a:bodyPr>
          <a:lstStyle/>
          <a:p>
            <a:r>
              <a:rPr lang="en-US" sz="3200" b="1" dirty="0">
                <a:solidFill>
                  <a:srgbClr val="DAB48E"/>
                </a:solidFill>
              </a:rPr>
              <a:t>Opportunities to pool resources to accomplish great works </a:t>
            </a:r>
            <a:r>
              <a:rPr lang="en-US" sz="3000" dirty="0">
                <a:solidFill>
                  <a:srgbClr val="FFFFFF"/>
                </a:solidFill>
              </a:rPr>
              <a:t>(Phil. 4:15-17; 2 Corinthians 9:7-15).</a:t>
            </a:r>
          </a:p>
          <a:p>
            <a:r>
              <a:rPr lang="en-US" sz="3200" b="1" dirty="0">
                <a:solidFill>
                  <a:srgbClr val="DAB48E"/>
                </a:solidFill>
              </a:rPr>
              <a:t>Opportunities to comfort in sickness, hard times, and loss </a:t>
            </a:r>
            <a:r>
              <a:rPr lang="en-US" sz="3000" dirty="0">
                <a:solidFill>
                  <a:srgbClr val="FFFFFF"/>
                </a:solidFill>
              </a:rPr>
              <a:t>(James 5:14;               1 Thess. 4:18</a:t>
            </a:r>
            <a:r>
              <a:rPr lang="en-US" sz="3000">
                <a:solidFill>
                  <a:srgbClr val="FFFFFF"/>
                </a:solidFill>
              </a:rPr>
              <a:t>; 5:11, </a:t>
            </a:r>
            <a:r>
              <a:rPr lang="en-US" sz="3000" dirty="0">
                <a:solidFill>
                  <a:srgbClr val="FFFFFF"/>
                </a:solidFill>
              </a:rPr>
              <a:t>14)</a:t>
            </a:r>
          </a:p>
        </p:txBody>
      </p:sp>
    </p:spTree>
    <p:extLst>
      <p:ext uri="{BB962C8B-B14F-4D97-AF65-F5344CB8AC3E}">
        <p14:creationId xmlns:p14="http://schemas.microsoft.com/office/powerpoint/2010/main" val="1894085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TotalTime>
  <Words>208</Words>
  <Application>Microsoft Office PowerPoint</Application>
  <PresentationFormat>On-screen Show (4:3)</PresentationFormat>
  <Paragraphs>16</Paragraphs>
  <Slides>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Calibri</vt:lpstr>
      <vt:lpstr>Calibri Light</vt:lpstr>
      <vt:lpstr>The Hand Bold</vt:lpstr>
      <vt:lpstr>The Serif Hand Black</vt:lpstr>
      <vt:lpstr>SketchyVTI</vt:lpstr>
      <vt:lpstr>Office Theme</vt:lpstr>
      <vt:lpstr>Serving in the  Local Church </vt:lpstr>
      <vt:lpstr>Opportunities for Spiritual Service</vt:lpstr>
      <vt:lpstr>Opportunities for   Spiritual Service</vt:lpstr>
      <vt:lpstr>  Opportunities to      minister to              physical needs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in the  Local Church</dc:title>
  <dc:creator>Steve</dc:creator>
  <cp:lastModifiedBy>Steve</cp:lastModifiedBy>
  <cp:revision>11</cp:revision>
  <dcterms:created xsi:type="dcterms:W3CDTF">2023-01-12T21:32:00Z</dcterms:created>
  <dcterms:modified xsi:type="dcterms:W3CDTF">2023-01-14T15:25:44Z</dcterms:modified>
</cp:coreProperties>
</file>