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1" r:id="rId2"/>
    <p:sldId id="259" r:id="rId3"/>
    <p:sldId id="260" r:id="rId4"/>
    <p:sldId id="261" r:id="rId5"/>
    <p:sldId id="269" r:id="rId6"/>
    <p:sldId id="271" r:id="rId7"/>
    <p:sldId id="270" r:id="rId8"/>
    <p:sldId id="268" r:id="rId9"/>
    <p:sldId id="280" r:id="rId10"/>
    <p:sldId id="267" r:id="rId11"/>
    <p:sldId id="266" r:id="rId12"/>
    <p:sldId id="272" r:id="rId13"/>
    <p:sldId id="273" r:id="rId14"/>
    <p:sldId id="265" r:id="rId15"/>
    <p:sldId id="264" r:id="rId16"/>
    <p:sldId id="278" r:id="rId17"/>
    <p:sldId id="274" r:id="rId18"/>
    <p:sldId id="276" r:id="rId19"/>
    <p:sldId id="277" r:id="rId20"/>
    <p:sldId id="27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81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C1832A2-15D3-4BE0-854E-2049C7E6A365}" type="datetimeFigureOut">
              <a:rPr lang="en-US" smtClean="0"/>
              <a:t>1/16/2022</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E6C4628-21FD-41DB-974D-670F48E6C79A}"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C1832A2-15D3-4BE0-854E-2049C7E6A365}" type="datetimeFigureOut">
              <a:rPr lang="en-US" smtClean="0"/>
              <a:t>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6C4628-21FD-41DB-974D-670F48E6C79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C1832A2-15D3-4BE0-854E-2049C7E6A365}" type="datetimeFigureOut">
              <a:rPr lang="en-US" smtClean="0"/>
              <a:t>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6C4628-21FD-41DB-974D-670F48E6C79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C1832A2-15D3-4BE0-854E-2049C7E6A365}" type="datetimeFigureOut">
              <a:rPr lang="en-US" smtClean="0"/>
              <a:t>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6C4628-21FD-41DB-974D-670F48E6C79A}" type="slidenum">
              <a:rPr lang="en-US" smtClean="0"/>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C1832A2-15D3-4BE0-854E-2049C7E6A365}" type="datetimeFigureOut">
              <a:rPr lang="en-US" smtClean="0"/>
              <a:t>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6C4628-21FD-41DB-974D-670F48E6C79A}"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C1832A2-15D3-4BE0-854E-2049C7E6A365}" type="datetimeFigureOut">
              <a:rPr lang="en-US" smtClean="0"/>
              <a:t>1/16/2022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6C4628-21FD-41DB-974D-670F48E6C79A}" type="slidenum">
              <a:rPr lang="en-US" smtClean="0"/>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C1832A2-15D3-4BE0-854E-2049C7E6A365}" type="datetimeFigureOut">
              <a:rPr lang="en-US" smtClean="0"/>
              <a:t>1/16/2022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E6C4628-21FD-41DB-974D-670F48E6C79A}"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C1832A2-15D3-4BE0-854E-2049C7E6A365}" type="datetimeFigureOut">
              <a:rPr lang="en-US" smtClean="0"/>
              <a:t>1/16/2022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E6C4628-21FD-41DB-974D-670F48E6C79A}" type="slidenum">
              <a:rPr lang="en-US" smtClean="0"/>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1832A2-15D3-4BE0-854E-2049C7E6A365}" type="datetimeFigureOut">
              <a:rPr lang="en-US" smtClean="0"/>
              <a:t>1/16/2022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E6C4628-21FD-41DB-974D-670F48E6C79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8C1832A2-15D3-4BE0-854E-2049C7E6A365}" type="datetimeFigureOut">
              <a:rPr lang="en-US" smtClean="0"/>
              <a:t>1/16/2022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6C4628-21FD-41DB-974D-670F48E6C79A}"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fld id="{8C1832A2-15D3-4BE0-854E-2049C7E6A365}" type="datetimeFigureOut">
              <a:rPr lang="en-US" smtClean="0"/>
              <a:t>1/16/2022</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E6C4628-21FD-41DB-974D-670F48E6C79A}"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C1832A2-15D3-4BE0-854E-2049C7E6A365}" type="datetimeFigureOut">
              <a:rPr lang="en-US" smtClean="0"/>
              <a:t>1/16/2022</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E6C4628-21FD-41DB-974D-670F48E6C79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752601"/>
            <a:ext cx="8763000" cy="1829761"/>
          </a:xfrm>
        </p:spPr>
        <p:txBody>
          <a:bodyPr>
            <a:normAutofit fontScale="90000"/>
          </a:bodyPr>
          <a:lstStyle/>
          <a:p>
            <a:pPr algn="ctr"/>
            <a:r>
              <a:rPr lang="en-US" dirty="0"/>
              <a:t>THE BIBLE:  </a:t>
            </a:r>
            <a:br>
              <a:rPr lang="en-US" dirty="0"/>
            </a:br>
            <a:r>
              <a:rPr lang="en-US" dirty="0"/>
              <a:t>A TEACHER TRAINING MANUAL</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22092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525963"/>
          </a:xfrm>
        </p:spPr>
        <p:txBody>
          <a:bodyPr/>
          <a:lstStyle/>
          <a:p>
            <a:r>
              <a:rPr lang="en-US" sz="2800" dirty="0"/>
              <a:t>EDUCATIONAL PSYCHOLOGISTS SAY WE MUST LEARN FROM WHERE WE ARE NOW.</a:t>
            </a:r>
          </a:p>
          <a:p>
            <a:r>
              <a:rPr lang="en-US" dirty="0"/>
              <a:t>In other words, go from know to unknown by building on </a:t>
            </a:r>
            <a:r>
              <a:rPr lang="en-US" u="sng" dirty="0"/>
              <a:t>known</a:t>
            </a:r>
            <a:r>
              <a:rPr lang="en-US" dirty="0"/>
              <a:t> facts.</a:t>
            </a:r>
          </a:p>
          <a:p>
            <a:endParaRPr lang="en-US" dirty="0"/>
          </a:p>
        </p:txBody>
      </p:sp>
      <p:sp>
        <p:nvSpPr>
          <p:cNvPr id="2" name="Title 1"/>
          <p:cNvSpPr>
            <a:spLocks noGrp="1"/>
          </p:cNvSpPr>
          <p:nvPr>
            <p:ph type="title"/>
          </p:nvPr>
        </p:nvSpPr>
        <p:spPr/>
        <p:txBody>
          <a:bodyPr>
            <a:normAutofit fontScale="90000"/>
          </a:bodyPr>
          <a:lstStyle/>
          <a:p>
            <a:r>
              <a:rPr lang="en-US" dirty="0"/>
              <a:t>THE BIBLE:  </a:t>
            </a:r>
            <a:br>
              <a:rPr lang="en-US" dirty="0"/>
            </a:br>
            <a:r>
              <a:rPr lang="en-US" dirty="0"/>
              <a:t>A TEACHER TRAINING MANUAL</a:t>
            </a:r>
          </a:p>
        </p:txBody>
      </p:sp>
    </p:spTree>
    <p:extLst>
      <p:ext uri="{BB962C8B-B14F-4D97-AF65-F5344CB8AC3E}">
        <p14:creationId xmlns:p14="http://schemas.microsoft.com/office/powerpoint/2010/main" val="330640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47800"/>
            <a:ext cx="8229600" cy="4525963"/>
          </a:xfrm>
        </p:spPr>
        <p:txBody>
          <a:bodyPr>
            <a:normAutofit/>
          </a:bodyPr>
          <a:lstStyle/>
          <a:p>
            <a:r>
              <a:rPr lang="en-US" sz="3200" dirty="0"/>
              <a:t>Acts 8:26-38 – Philip and the Eunuch</a:t>
            </a:r>
          </a:p>
          <a:p>
            <a:r>
              <a:rPr lang="en-US" dirty="0"/>
              <a:t>Angel of the Lord told Philip to go south and find a man of Ethiopia, a eunuch of great authority. He found him reading a Messianic prophesy from Isaiah</a:t>
            </a:r>
          </a:p>
          <a:p>
            <a:r>
              <a:rPr lang="en-US" dirty="0"/>
              <a:t>The official said to Philip, “Tell me, was the prophet talking about himself or about someone else?” </a:t>
            </a:r>
            <a:r>
              <a:rPr lang="en-US" b="1" u="sng" dirty="0"/>
              <a:t>So Philip began at this place in the Scriptures</a:t>
            </a:r>
            <a:r>
              <a:rPr lang="en-US" dirty="0"/>
              <a:t> and explained the good news about Jesus.</a:t>
            </a:r>
          </a:p>
        </p:txBody>
      </p:sp>
      <p:sp>
        <p:nvSpPr>
          <p:cNvPr id="2" name="Title 1"/>
          <p:cNvSpPr>
            <a:spLocks noGrp="1"/>
          </p:cNvSpPr>
          <p:nvPr>
            <p:ph type="title"/>
          </p:nvPr>
        </p:nvSpPr>
        <p:spPr/>
        <p:txBody>
          <a:bodyPr>
            <a:noAutofit/>
          </a:bodyPr>
          <a:lstStyle/>
          <a:p>
            <a:pPr algn="ctr"/>
            <a:r>
              <a:rPr lang="en-US" sz="3600" dirty="0"/>
              <a:t>THE BIBLE:  A TEACHER TRAINING MANUAL:   </a:t>
            </a:r>
            <a:r>
              <a:rPr lang="en-US" sz="3600" b="1" u="sng" dirty="0"/>
              <a:t>Building on Known Facts</a:t>
            </a:r>
          </a:p>
        </p:txBody>
      </p:sp>
    </p:spTree>
    <p:extLst>
      <p:ext uri="{BB962C8B-B14F-4D97-AF65-F5344CB8AC3E}">
        <p14:creationId xmlns:p14="http://schemas.microsoft.com/office/powerpoint/2010/main" val="330640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76400"/>
            <a:ext cx="8229600" cy="4525963"/>
          </a:xfrm>
        </p:spPr>
        <p:txBody>
          <a:bodyPr>
            <a:normAutofit/>
          </a:bodyPr>
          <a:lstStyle/>
          <a:p>
            <a:r>
              <a:rPr lang="en-US" sz="4400" dirty="0"/>
              <a:t>Peter on Pentecost in Acts 2</a:t>
            </a:r>
          </a:p>
          <a:p>
            <a:pPr lvl="1"/>
            <a:r>
              <a:rPr lang="en-US" sz="2800" dirty="0"/>
              <a:t>v22</a:t>
            </a:r>
            <a:r>
              <a:rPr lang="en-US" sz="2000" dirty="0"/>
              <a:t> </a:t>
            </a:r>
            <a:r>
              <a:rPr lang="en-US" sz="3200" dirty="0"/>
              <a:t>Now, listen to what I have to say about Jesus from Nazareth. God proved that he sent Jesus to you by having him work miracles, wonders, and signs. </a:t>
            </a:r>
            <a:r>
              <a:rPr lang="en-US" sz="3200" b="1" u="sng" dirty="0"/>
              <a:t>All of you know this</a:t>
            </a:r>
            <a:r>
              <a:rPr lang="en-US" sz="3200" dirty="0"/>
              <a:t>.</a:t>
            </a:r>
            <a:endParaRPr lang="en-US" sz="2800" dirty="0"/>
          </a:p>
        </p:txBody>
      </p:sp>
      <p:sp>
        <p:nvSpPr>
          <p:cNvPr id="2" name="Title 1"/>
          <p:cNvSpPr>
            <a:spLocks noGrp="1"/>
          </p:cNvSpPr>
          <p:nvPr>
            <p:ph type="title"/>
          </p:nvPr>
        </p:nvSpPr>
        <p:spPr/>
        <p:txBody>
          <a:bodyPr>
            <a:noAutofit/>
          </a:bodyPr>
          <a:lstStyle/>
          <a:p>
            <a:pPr algn="ctr"/>
            <a:r>
              <a:rPr lang="en-US" sz="3600" dirty="0"/>
              <a:t>THE BIBLE:  A TEACHER TRAINING MANUAL:   </a:t>
            </a:r>
            <a:r>
              <a:rPr lang="en-US" sz="3600" u="sng" dirty="0"/>
              <a:t>Building on Known Facts</a:t>
            </a:r>
            <a:endParaRPr lang="en-US" sz="3600" b="1" u="sng" dirty="0"/>
          </a:p>
        </p:txBody>
      </p:sp>
    </p:spTree>
    <p:extLst>
      <p:ext uri="{BB962C8B-B14F-4D97-AF65-F5344CB8AC3E}">
        <p14:creationId xmlns:p14="http://schemas.microsoft.com/office/powerpoint/2010/main" val="534053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47800"/>
            <a:ext cx="8229600" cy="4525963"/>
          </a:xfrm>
        </p:spPr>
        <p:txBody>
          <a:bodyPr>
            <a:normAutofit/>
          </a:bodyPr>
          <a:lstStyle/>
          <a:p>
            <a:r>
              <a:rPr lang="en-US" sz="3600" dirty="0"/>
              <a:t>Stephen’s sermon in Acts 7</a:t>
            </a:r>
          </a:p>
          <a:p>
            <a:r>
              <a:rPr lang="en-US" dirty="0"/>
              <a:t>They listened to Stephen as he told of the history of the Jewish nation beginning with Abraham. </a:t>
            </a:r>
          </a:p>
          <a:p>
            <a:r>
              <a:rPr lang="en-US" dirty="0"/>
              <a:t>But when he told them they were “stiff-necked</a:t>
            </a:r>
            <a:r>
              <a:rPr lang="en-US" baseline="30000" dirty="0"/>
              <a:t> </a:t>
            </a:r>
            <a:r>
              <a:rPr lang="en-US" dirty="0"/>
              <a:t>and uncircumcised in heart and ears” and that “they killed those who foretold the coming of the Just One”, they stoned Stephen to death.</a:t>
            </a:r>
          </a:p>
        </p:txBody>
      </p:sp>
      <p:sp>
        <p:nvSpPr>
          <p:cNvPr id="2" name="Title 1"/>
          <p:cNvSpPr>
            <a:spLocks noGrp="1"/>
          </p:cNvSpPr>
          <p:nvPr>
            <p:ph type="title"/>
          </p:nvPr>
        </p:nvSpPr>
        <p:spPr/>
        <p:txBody>
          <a:bodyPr>
            <a:noAutofit/>
          </a:bodyPr>
          <a:lstStyle/>
          <a:p>
            <a:pPr algn="ctr"/>
            <a:r>
              <a:rPr lang="en-US" sz="3600" dirty="0"/>
              <a:t>THE BIBLE:  A TEACHER TRAINING MANUAL:   </a:t>
            </a:r>
            <a:r>
              <a:rPr lang="en-US" sz="3600" u="sng" dirty="0"/>
              <a:t>Building on Known Facts</a:t>
            </a:r>
            <a:endParaRPr lang="en-US" sz="3600" b="1" u="sng" dirty="0"/>
          </a:p>
        </p:txBody>
      </p:sp>
    </p:spTree>
    <p:extLst>
      <p:ext uri="{BB962C8B-B14F-4D97-AF65-F5344CB8AC3E}">
        <p14:creationId xmlns:p14="http://schemas.microsoft.com/office/powerpoint/2010/main" val="2676476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4525963"/>
          </a:xfrm>
        </p:spPr>
        <p:txBody>
          <a:bodyPr>
            <a:normAutofit/>
          </a:bodyPr>
          <a:lstStyle/>
          <a:p>
            <a:pPr lvl="0"/>
            <a:r>
              <a:rPr lang="en-US" sz="3200" dirty="0"/>
              <a:t>Sales training teaches that customers buy for the same reasons</a:t>
            </a:r>
          </a:p>
          <a:p>
            <a:pPr lvl="1"/>
            <a:r>
              <a:rPr lang="en-US" dirty="0"/>
              <a:t>Must first see that they have a </a:t>
            </a:r>
            <a:r>
              <a:rPr lang="en-US" u="sng" dirty="0"/>
              <a:t>problem</a:t>
            </a:r>
            <a:r>
              <a:rPr lang="en-US" dirty="0"/>
              <a:t> (hence a need to be satisfied)</a:t>
            </a:r>
          </a:p>
          <a:p>
            <a:pPr lvl="1"/>
            <a:r>
              <a:rPr lang="en-US" dirty="0"/>
              <a:t>The solution offered must </a:t>
            </a:r>
            <a:r>
              <a:rPr lang="en-US" u="sng" dirty="0"/>
              <a:t>solve the problem</a:t>
            </a:r>
            <a:r>
              <a:rPr lang="en-US" dirty="0"/>
              <a:t> (hence meet the need)</a:t>
            </a:r>
          </a:p>
          <a:p>
            <a:pPr lvl="1"/>
            <a:r>
              <a:rPr lang="en-US" u="sng" dirty="0"/>
              <a:t>Solution</a:t>
            </a:r>
            <a:r>
              <a:rPr lang="en-US" dirty="0"/>
              <a:t> must be better than the present situation</a:t>
            </a:r>
          </a:p>
          <a:p>
            <a:endParaRPr lang="en-US" dirty="0"/>
          </a:p>
        </p:txBody>
      </p:sp>
      <p:sp>
        <p:nvSpPr>
          <p:cNvPr id="2" name="Title 1"/>
          <p:cNvSpPr>
            <a:spLocks noGrp="1"/>
          </p:cNvSpPr>
          <p:nvPr>
            <p:ph type="title"/>
          </p:nvPr>
        </p:nvSpPr>
        <p:spPr>
          <a:xfrm>
            <a:off x="457200" y="685800"/>
            <a:ext cx="8229600" cy="1143000"/>
          </a:xfrm>
        </p:spPr>
        <p:txBody>
          <a:bodyPr>
            <a:noAutofit/>
          </a:bodyPr>
          <a:lstStyle/>
          <a:p>
            <a:pPr algn="ctr"/>
            <a:r>
              <a:rPr lang="en-US" sz="3200" dirty="0"/>
              <a:t>EDUCATIONAL PSYCHOLOGISTS SAY WE LEARN BECAUSE WE NEED TO FULFILL A DESIRE OR NEED </a:t>
            </a:r>
            <a:br>
              <a:rPr lang="en-US" sz="3200" dirty="0"/>
            </a:br>
            <a:r>
              <a:rPr lang="en-US" sz="3200" dirty="0"/>
              <a:t>(Avoid punishment or get a reward)</a:t>
            </a:r>
          </a:p>
        </p:txBody>
      </p:sp>
    </p:spTree>
    <p:extLst>
      <p:ext uri="{BB962C8B-B14F-4D97-AF65-F5344CB8AC3E}">
        <p14:creationId xmlns:p14="http://schemas.microsoft.com/office/powerpoint/2010/main" val="330640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dirty="0"/>
              <a:t>Jews on the day Pentecost</a:t>
            </a:r>
          </a:p>
          <a:p>
            <a:pPr lvl="1"/>
            <a:r>
              <a:rPr lang="en-US" sz="2400" dirty="0"/>
              <a:t>Problem:  “crucified the son of God”</a:t>
            </a:r>
          </a:p>
          <a:p>
            <a:pPr lvl="1"/>
            <a:r>
              <a:rPr lang="en-US" sz="2400" dirty="0"/>
              <a:t>Solution:  “repent and be baptized”</a:t>
            </a:r>
          </a:p>
          <a:p>
            <a:pPr lvl="1"/>
            <a:r>
              <a:rPr lang="en-US" sz="2400" dirty="0"/>
              <a:t>Result of solution:  “remission of sins”</a:t>
            </a:r>
          </a:p>
          <a:p>
            <a:r>
              <a:rPr lang="en-US" sz="3600" dirty="0"/>
              <a:t>Peter and John in Acts 3</a:t>
            </a:r>
          </a:p>
          <a:p>
            <a:pPr lvl="1"/>
            <a:r>
              <a:rPr lang="en-US" sz="2400" dirty="0"/>
              <a:t>Problem: “chose murderer over the son of God”</a:t>
            </a:r>
            <a:r>
              <a:rPr lang="en-US" sz="2400" b="1" dirty="0"/>
              <a:t>v14</a:t>
            </a:r>
            <a:endParaRPr lang="en-US" sz="4800" b="1" dirty="0"/>
          </a:p>
          <a:p>
            <a:pPr lvl="1"/>
            <a:r>
              <a:rPr lang="en-US" sz="2400" dirty="0"/>
              <a:t>Solution:  “turn to God: Give up your sins” </a:t>
            </a:r>
            <a:r>
              <a:rPr lang="en-US" sz="2800" b="1" dirty="0"/>
              <a:t>v19</a:t>
            </a:r>
            <a:endParaRPr lang="en-US" sz="2800" dirty="0"/>
          </a:p>
          <a:p>
            <a:pPr lvl="1"/>
            <a:r>
              <a:rPr lang="en-US" sz="2400" dirty="0"/>
              <a:t>Result of solution:  “…you will be forgiven” </a:t>
            </a:r>
            <a:r>
              <a:rPr lang="en-US" sz="2800" b="1" dirty="0"/>
              <a:t>v19</a:t>
            </a:r>
            <a:endParaRPr lang="en-US" sz="2400" dirty="0"/>
          </a:p>
        </p:txBody>
      </p:sp>
      <p:sp>
        <p:nvSpPr>
          <p:cNvPr id="2" name="Title 1"/>
          <p:cNvSpPr>
            <a:spLocks noGrp="1"/>
          </p:cNvSpPr>
          <p:nvPr>
            <p:ph type="title"/>
          </p:nvPr>
        </p:nvSpPr>
        <p:spPr>
          <a:xfrm>
            <a:off x="457200" y="274638"/>
            <a:ext cx="8458200" cy="1143000"/>
          </a:xfrm>
        </p:spPr>
        <p:txBody>
          <a:bodyPr>
            <a:normAutofit fontScale="90000"/>
          </a:bodyPr>
          <a:lstStyle/>
          <a:p>
            <a:r>
              <a:rPr lang="en-US" dirty="0"/>
              <a:t>Bible examples of teaching (selling) the Gospel follow this exactly.</a:t>
            </a:r>
          </a:p>
        </p:txBody>
      </p:sp>
    </p:spTree>
    <p:extLst>
      <p:ext uri="{BB962C8B-B14F-4D97-AF65-F5344CB8AC3E}">
        <p14:creationId xmlns:p14="http://schemas.microsoft.com/office/powerpoint/2010/main" val="330640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WE GET INVOLVEMENT BY APPEALING TO SPECIAL INTERESTS EXPERTS SAY.</a:t>
            </a:r>
          </a:p>
          <a:p>
            <a:r>
              <a:rPr lang="en-US" sz="2800" dirty="0"/>
              <a:t>We must first get their attention before we can teach anyone.</a:t>
            </a:r>
          </a:p>
          <a:p>
            <a:pPr lvl="1"/>
            <a:r>
              <a:rPr lang="en-US" sz="2400" dirty="0"/>
              <a:t>Appeal to things that are familiar to the learner</a:t>
            </a:r>
          </a:p>
          <a:p>
            <a:pPr lvl="1"/>
            <a:r>
              <a:rPr lang="en-US" sz="2400" dirty="0"/>
              <a:t>Appeal to things that they would be “hooked” by</a:t>
            </a:r>
          </a:p>
          <a:p>
            <a:r>
              <a:rPr lang="en-US" sz="2800" dirty="0"/>
              <a:t>Bible examples of teaching follow this principle</a:t>
            </a:r>
          </a:p>
          <a:p>
            <a:pPr lvl="1"/>
            <a:endParaRPr lang="en-US" dirty="0"/>
          </a:p>
          <a:p>
            <a:pPr marL="0" indent="0">
              <a:buNone/>
            </a:pPr>
            <a:endParaRPr lang="en-US" dirty="0"/>
          </a:p>
        </p:txBody>
      </p:sp>
      <p:sp>
        <p:nvSpPr>
          <p:cNvPr id="2" name="Title 1"/>
          <p:cNvSpPr>
            <a:spLocks noGrp="1"/>
          </p:cNvSpPr>
          <p:nvPr>
            <p:ph type="title"/>
          </p:nvPr>
        </p:nvSpPr>
        <p:spPr/>
        <p:txBody>
          <a:bodyPr>
            <a:normAutofit fontScale="90000"/>
          </a:bodyPr>
          <a:lstStyle/>
          <a:p>
            <a:r>
              <a:rPr lang="en-US" dirty="0"/>
              <a:t>THE BIBLE:  </a:t>
            </a:r>
            <a:br>
              <a:rPr lang="en-US" dirty="0"/>
            </a:br>
            <a:r>
              <a:rPr lang="en-US" dirty="0"/>
              <a:t>A TEACHER TRAINING MANUAL</a:t>
            </a:r>
          </a:p>
        </p:txBody>
      </p:sp>
    </p:spTree>
    <p:extLst>
      <p:ext uri="{BB962C8B-B14F-4D97-AF65-F5344CB8AC3E}">
        <p14:creationId xmlns:p14="http://schemas.microsoft.com/office/powerpoint/2010/main" val="422216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525963"/>
          </a:xfrm>
        </p:spPr>
        <p:txBody>
          <a:bodyPr>
            <a:normAutofit/>
          </a:bodyPr>
          <a:lstStyle/>
          <a:p>
            <a:r>
              <a:rPr lang="en-US" sz="4000" dirty="0"/>
              <a:t>Samaritan woman at the well in John 4</a:t>
            </a:r>
          </a:p>
          <a:p>
            <a:pPr lvl="1"/>
            <a:r>
              <a:rPr lang="en-US" sz="2800" dirty="0"/>
              <a:t>She couldn’t help but get hooked by Jesus’ use of the water that will allow the person to “never thirst”</a:t>
            </a:r>
          </a:p>
          <a:p>
            <a:r>
              <a:rPr lang="en-US" sz="4000" dirty="0"/>
              <a:t>Paul on Mars Hill in Acts 17</a:t>
            </a:r>
          </a:p>
          <a:p>
            <a:pPr lvl="1"/>
            <a:r>
              <a:rPr lang="en-US" sz="2800" dirty="0"/>
              <a:t>“TO THE UNKNOWN GOD”</a:t>
            </a:r>
          </a:p>
          <a:p>
            <a:pPr lvl="1"/>
            <a:r>
              <a:rPr lang="en-US" sz="2800" dirty="0"/>
              <a:t>V23: “Him I proclaim to you”</a:t>
            </a:r>
          </a:p>
        </p:txBody>
      </p:sp>
      <p:sp>
        <p:nvSpPr>
          <p:cNvPr id="2" name="Title 1"/>
          <p:cNvSpPr>
            <a:spLocks noGrp="1"/>
          </p:cNvSpPr>
          <p:nvPr>
            <p:ph type="title"/>
          </p:nvPr>
        </p:nvSpPr>
        <p:spPr/>
        <p:txBody>
          <a:bodyPr>
            <a:normAutofit fontScale="90000"/>
          </a:bodyPr>
          <a:lstStyle/>
          <a:p>
            <a:r>
              <a:rPr lang="en-US" dirty="0"/>
              <a:t>Bible Examples of Appealing to </a:t>
            </a:r>
            <a:br>
              <a:rPr lang="en-US" dirty="0"/>
            </a:br>
            <a:r>
              <a:rPr lang="en-US" dirty="0"/>
              <a:t>Special Interests</a:t>
            </a:r>
          </a:p>
        </p:txBody>
      </p:sp>
    </p:spTree>
    <p:extLst>
      <p:ext uri="{BB962C8B-B14F-4D97-AF65-F5344CB8AC3E}">
        <p14:creationId xmlns:p14="http://schemas.microsoft.com/office/powerpoint/2010/main" val="422216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4000" dirty="0"/>
              <a:t>First teach what the Bible says </a:t>
            </a:r>
            <a:endParaRPr lang="en-US" sz="3200" dirty="0"/>
          </a:p>
          <a:p>
            <a:pPr lvl="1"/>
            <a:r>
              <a:rPr lang="en-US" dirty="0"/>
              <a:t>(</a:t>
            </a:r>
            <a:r>
              <a:rPr lang="en-US" sz="3200" dirty="0"/>
              <a:t>2 Tim. 3:16-17) (CEV)</a:t>
            </a:r>
          </a:p>
          <a:p>
            <a:pPr lvl="1"/>
            <a:r>
              <a:rPr lang="en-US" sz="3200" b="1" baseline="30000" dirty="0"/>
              <a:t>16 </a:t>
            </a:r>
            <a:r>
              <a:rPr lang="en-US" sz="3200" dirty="0"/>
              <a:t>Everything in the Scriptures is God’s Word. All of it is useful for teaching and helping people and for correcting them and showing them how to live. </a:t>
            </a:r>
            <a:r>
              <a:rPr lang="en-US" sz="3200" b="1" baseline="30000" dirty="0"/>
              <a:t>17 </a:t>
            </a:r>
            <a:r>
              <a:rPr lang="en-US" sz="3200" dirty="0"/>
              <a:t>The Scriptures train God’s servants to do all kinds of good deeds.</a:t>
            </a:r>
          </a:p>
          <a:p>
            <a:endParaRPr lang="en-US" dirty="0"/>
          </a:p>
        </p:txBody>
      </p:sp>
      <p:sp>
        <p:nvSpPr>
          <p:cNvPr id="2" name="Title 1"/>
          <p:cNvSpPr>
            <a:spLocks noGrp="1"/>
          </p:cNvSpPr>
          <p:nvPr>
            <p:ph type="title"/>
          </p:nvPr>
        </p:nvSpPr>
        <p:spPr/>
        <p:txBody>
          <a:bodyPr>
            <a:normAutofit/>
          </a:bodyPr>
          <a:lstStyle/>
          <a:p>
            <a:r>
              <a:rPr lang="en-US" dirty="0"/>
              <a:t>Conclusion</a:t>
            </a:r>
          </a:p>
        </p:txBody>
      </p:sp>
    </p:spTree>
    <p:extLst>
      <p:ext uri="{BB962C8B-B14F-4D97-AF65-F5344CB8AC3E}">
        <p14:creationId xmlns:p14="http://schemas.microsoft.com/office/powerpoint/2010/main" val="422216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4000" dirty="0"/>
              <a:t>Then teach the way the Bible demonstrates teaching </a:t>
            </a:r>
            <a:r>
              <a:rPr lang="en-US" dirty="0"/>
              <a:t>(</a:t>
            </a:r>
            <a:r>
              <a:rPr lang="en-US" sz="2800" dirty="0"/>
              <a:t>2Tim 2:2)</a:t>
            </a:r>
          </a:p>
          <a:p>
            <a:pPr lvl="1"/>
            <a:r>
              <a:rPr lang="en-US" sz="2800" dirty="0"/>
              <a:t>(NKJV) And the things that you have heard from me among many witnesses, commit these to faithful men who will be able to teach others also.</a:t>
            </a:r>
          </a:p>
          <a:p>
            <a:pPr lvl="1"/>
            <a:r>
              <a:rPr lang="en-US" sz="2800" dirty="0"/>
              <a:t>(CEV) You have often heard me teach. Now I want you to tell these same things to followers who can be trusted to tell others.</a:t>
            </a:r>
          </a:p>
          <a:p>
            <a:endParaRPr lang="en-US" dirty="0"/>
          </a:p>
        </p:txBody>
      </p:sp>
      <p:sp>
        <p:nvSpPr>
          <p:cNvPr id="2" name="Title 1"/>
          <p:cNvSpPr>
            <a:spLocks noGrp="1"/>
          </p:cNvSpPr>
          <p:nvPr>
            <p:ph type="title"/>
          </p:nvPr>
        </p:nvSpPr>
        <p:spPr/>
        <p:txBody>
          <a:bodyPr>
            <a:normAutofit/>
          </a:bodyPr>
          <a:lstStyle/>
          <a:p>
            <a:r>
              <a:rPr lang="en-US" dirty="0"/>
              <a:t>Conclusion</a:t>
            </a:r>
          </a:p>
        </p:txBody>
      </p:sp>
    </p:spTree>
    <p:extLst>
      <p:ext uri="{BB962C8B-B14F-4D97-AF65-F5344CB8AC3E}">
        <p14:creationId xmlns:p14="http://schemas.microsoft.com/office/powerpoint/2010/main" val="422216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200" dirty="0"/>
              <a:t>Bible </a:t>
            </a:r>
            <a:r>
              <a:rPr lang="en-US" sz="3200" u="sng" dirty="0"/>
              <a:t>words</a:t>
            </a:r>
            <a:r>
              <a:rPr lang="en-US" sz="3200" dirty="0"/>
              <a:t> are inspired (John 14:26)</a:t>
            </a:r>
          </a:p>
          <a:p>
            <a:r>
              <a:rPr lang="en-US" i="1" dirty="0"/>
              <a:t>But the Holy Spirit will come and help you, because the Father will send the Spirit to take my place. The Spirit will teach you everything and will remind you of what I said while I was with you.</a:t>
            </a:r>
          </a:p>
        </p:txBody>
      </p:sp>
      <p:sp>
        <p:nvSpPr>
          <p:cNvPr id="2" name="Title 1"/>
          <p:cNvSpPr>
            <a:spLocks noGrp="1"/>
          </p:cNvSpPr>
          <p:nvPr>
            <p:ph type="title"/>
          </p:nvPr>
        </p:nvSpPr>
        <p:spPr/>
        <p:txBody>
          <a:bodyPr>
            <a:normAutofit fontScale="90000"/>
          </a:bodyPr>
          <a:lstStyle/>
          <a:p>
            <a:r>
              <a:rPr lang="en-US" dirty="0"/>
              <a:t>THE BIBLE:  </a:t>
            </a:r>
            <a:br>
              <a:rPr lang="en-US" dirty="0"/>
            </a:br>
            <a:r>
              <a:rPr lang="en-US" dirty="0"/>
              <a:t>A TEACHER TRAINING MANUAL</a:t>
            </a:r>
          </a:p>
        </p:txBody>
      </p:sp>
    </p:spTree>
    <p:extLst>
      <p:ext uri="{BB962C8B-B14F-4D97-AF65-F5344CB8AC3E}">
        <p14:creationId xmlns:p14="http://schemas.microsoft.com/office/powerpoint/2010/main" val="11412183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686800" cy="4525963"/>
          </a:xfrm>
        </p:spPr>
        <p:txBody>
          <a:bodyPr/>
          <a:lstStyle/>
          <a:p>
            <a:r>
              <a:rPr lang="en-US" sz="4800" dirty="0"/>
              <a:t>Let God do the rest </a:t>
            </a:r>
            <a:r>
              <a:rPr lang="en-US" dirty="0"/>
              <a:t>(1 Cor. 3:6)</a:t>
            </a:r>
          </a:p>
          <a:p>
            <a:pPr lvl="1"/>
            <a:r>
              <a:rPr lang="en-US" sz="3200" dirty="0"/>
              <a:t>(NKJV) I planted, Apollos watered, but God gave the increase.</a:t>
            </a:r>
          </a:p>
          <a:p>
            <a:pPr lvl="1"/>
            <a:r>
              <a:rPr lang="en-US" sz="3200" dirty="0"/>
              <a:t>(CEV) I planted the seeds, Apollos watered them, but God made them sprout and grow.</a:t>
            </a:r>
          </a:p>
          <a:p>
            <a:endParaRPr lang="en-US" dirty="0"/>
          </a:p>
        </p:txBody>
      </p:sp>
      <p:sp>
        <p:nvSpPr>
          <p:cNvPr id="2" name="Title 1"/>
          <p:cNvSpPr>
            <a:spLocks noGrp="1"/>
          </p:cNvSpPr>
          <p:nvPr>
            <p:ph type="title"/>
          </p:nvPr>
        </p:nvSpPr>
        <p:spPr/>
        <p:txBody>
          <a:bodyPr>
            <a:normAutofit/>
          </a:bodyPr>
          <a:lstStyle/>
          <a:p>
            <a:r>
              <a:rPr lang="en-US" dirty="0"/>
              <a:t>Conclusion</a:t>
            </a:r>
          </a:p>
        </p:txBody>
      </p:sp>
    </p:spTree>
    <p:extLst>
      <p:ext uri="{BB962C8B-B14F-4D97-AF65-F5344CB8AC3E}">
        <p14:creationId xmlns:p14="http://schemas.microsoft.com/office/powerpoint/2010/main" val="4282489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200" dirty="0"/>
              <a:t>Bible words are inspired (John 14:26)</a:t>
            </a:r>
          </a:p>
          <a:p>
            <a:pPr lvl="0"/>
            <a:r>
              <a:rPr lang="en-US" sz="3200" dirty="0"/>
              <a:t>We sometimes forget the </a:t>
            </a:r>
            <a:r>
              <a:rPr lang="en-US" sz="3200" u="sng" dirty="0"/>
              <a:t>actions</a:t>
            </a:r>
            <a:r>
              <a:rPr lang="en-US" sz="3200" dirty="0"/>
              <a:t> of Godly men reflect the same wisdom, sometimes the same inspiration.</a:t>
            </a:r>
          </a:p>
          <a:p>
            <a:pPr lvl="0"/>
            <a:r>
              <a:rPr lang="en-US" sz="3200" dirty="0"/>
              <a:t>Since Christ </a:t>
            </a:r>
            <a:r>
              <a:rPr lang="en-US" sz="3200" u="sng" dirty="0"/>
              <a:t>spoke</a:t>
            </a:r>
            <a:r>
              <a:rPr lang="en-US" sz="3200" dirty="0"/>
              <a:t> as God; did He not also teach as God?</a:t>
            </a:r>
          </a:p>
          <a:p>
            <a:pPr lvl="0"/>
            <a:r>
              <a:rPr lang="en-US" sz="3200" dirty="0"/>
              <a:t>We can learn how to teach better by studying Bible examples.</a:t>
            </a:r>
          </a:p>
          <a:p>
            <a:endParaRPr lang="en-US" dirty="0"/>
          </a:p>
        </p:txBody>
      </p:sp>
      <p:sp>
        <p:nvSpPr>
          <p:cNvPr id="2" name="Title 1"/>
          <p:cNvSpPr>
            <a:spLocks noGrp="1"/>
          </p:cNvSpPr>
          <p:nvPr>
            <p:ph type="title"/>
          </p:nvPr>
        </p:nvSpPr>
        <p:spPr/>
        <p:txBody>
          <a:bodyPr>
            <a:normAutofit fontScale="90000"/>
          </a:bodyPr>
          <a:lstStyle/>
          <a:p>
            <a:r>
              <a:rPr lang="en-US" dirty="0"/>
              <a:t>THE BIBLE:  </a:t>
            </a:r>
            <a:br>
              <a:rPr lang="en-US" dirty="0"/>
            </a:br>
            <a:r>
              <a:rPr lang="en-US" dirty="0"/>
              <a:t>A TEACHER TRAINING MANUAL</a:t>
            </a:r>
          </a:p>
        </p:txBody>
      </p:sp>
    </p:spTree>
    <p:extLst>
      <p:ext uri="{BB962C8B-B14F-4D97-AF65-F5344CB8AC3E}">
        <p14:creationId xmlns:p14="http://schemas.microsoft.com/office/powerpoint/2010/main" val="3105272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81328"/>
            <a:ext cx="8534400" cy="4525963"/>
          </a:xfrm>
        </p:spPr>
        <p:txBody>
          <a:bodyPr/>
          <a:lstStyle/>
          <a:p>
            <a:r>
              <a:rPr lang="en-US" sz="3200" dirty="0"/>
              <a:t>EDUCATIONAL PSYCHOLOGISTS SAY WE LEARN BY “ASSOCIATION”.</a:t>
            </a:r>
          </a:p>
          <a:p>
            <a:pPr lvl="0"/>
            <a:r>
              <a:rPr lang="en-US" sz="3200" dirty="0"/>
              <a:t>We understand something new quicker if we associate it with something we already know.</a:t>
            </a:r>
          </a:p>
          <a:p>
            <a:pPr lvl="0"/>
            <a:r>
              <a:rPr lang="en-US" sz="3200" dirty="0"/>
              <a:t>Parables are a good example (Matt. 13 )</a:t>
            </a:r>
          </a:p>
          <a:p>
            <a:r>
              <a:rPr lang="en-US" sz="3200" dirty="0"/>
              <a:t>One Definition of a Parable is “an earthly story with a heavenly meaning”</a:t>
            </a:r>
          </a:p>
          <a:p>
            <a:pPr lvl="0"/>
            <a:endParaRPr lang="en-US" sz="3200" dirty="0"/>
          </a:p>
          <a:p>
            <a:endParaRPr lang="en-US" dirty="0"/>
          </a:p>
        </p:txBody>
      </p:sp>
      <p:sp>
        <p:nvSpPr>
          <p:cNvPr id="2" name="Title 1"/>
          <p:cNvSpPr>
            <a:spLocks noGrp="1"/>
          </p:cNvSpPr>
          <p:nvPr>
            <p:ph type="title"/>
          </p:nvPr>
        </p:nvSpPr>
        <p:spPr/>
        <p:txBody>
          <a:bodyPr>
            <a:normAutofit fontScale="90000"/>
          </a:bodyPr>
          <a:lstStyle/>
          <a:p>
            <a:r>
              <a:rPr lang="en-US" dirty="0"/>
              <a:t>THE BIBLE:  </a:t>
            </a:r>
            <a:br>
              <a:rPr lang="en-US" dirty="0"/>
            </a:br>
            <a:r>
              <a:rPr lang="en-US" dirty="0"/>
              <a:t>A TEACHER TRAINING MANUAL</a:t>
            </a:r>
          </a:p>
        </p:txBody>
      </p:sp>
    </p:spTree>
    <p:extLst>
      <p:ext uri="{BB962C8B-B14F-4D97-AF65-F5344CB8AC3E}">
        <p14:creationId xmlns:p14="http://schemas.microsoft.com/office/powerpoint/2010/main" val="3761636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Great Multitudes were gathered. </a:t>
            </a:r>
          </a:p>
          <a:p>
            <a:r>
              <a:rPr lang="en-US" sz="2400" dirty="0"/>
              <a:t>V3</a:t>
            </a:r>
            <a:r>
              <a:rPr lang="en-US" sz="3200" dirty="0"/>
              <a:t> Then He spoke many things to them in parables</a:t>
            </a:r>
          </a:p>
          <a:p>
            <a:r>
              <a:rPr lang="en-US" sz="3200" dirty="0"/>
              <a:t>First came the parable of the Sower</a:t>
            </a:r>
          </a:p>
          <a:p>
            <a:r>
              <a:rPr lang="en-US" sz="3200" dirty="0"/>
              <a:t>The farmers would definitely understand this parable.</a:t>
            </a:r>
          </a:p>
        </p:txBody>
      </p:sp>
      <p:sp>
        <p:nvSpPr>
          <p:cNvPr id="2" name="Title 1"/>
          <p:cNvSpPr>
            <a:spLocks noGrp="1"/>
          </p:cNvSpPr>
          <p:nvPr>
            <p:ph type="title"/>
          </p:nvPr>
        </p:nvSpPr>
        <p:spPr/>
        <p:txBody>
          <a:bodyPr>
            <a:normAutofit/>
          </a:bodyPr>
          <a:lstStyle/>
          <a:p>
            <a:pPr algn="ctr"/>
            <a:r>
              <a:rPr lang="en-US" dirty="0"/>
              <a:t>Parables in Matt. 13</a:t>
            </a:r>
          </a:p>
        </p:txBody>
      </p:sp>
    </p:spTree>
    <p:extLst>
      <p:ext uri="{BB962C8B-B14F-4D97-AF65-F5344CB8AC3E}">
        <p14:creationId xmlns:p14="http://schemas.microsoft.com/office/powerpoint/2010/main" val="330640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p:spPr>
        <p:txBody>
          <a:bodyPr>
            <a:normAutofit/>
          </a:bodyPr>
          <a:lstStyle/>
          <a:p>
            <a:r>
              <a:rPr lang="en-US" sz="3200" dirty="0"/>
              <a:t>Vs 24-30: Wheat and Tares</a:t>
            </a:r>
          </a:p>
          <a:p>
            <a:r>
              <a:rPr lang="en-US" sz="3200" dirty="0"/>
              <a:t>Vs 31-32: Mustard Seed</a:t>
            </a:r>
          </a:p>
          <a:p>
            <a:r>
              <a:rPr lang="en-US" sz="3200" dirty="0"/>
              <a:t>V 33: Leaven</a:t>
            </a:r>
          </a:p>
          <a:p>
            <a:r>
              <a:rPr lang="en-US" sz="3200" dirty="0"/>
              <a:t>V 44: Treasure hidden in a field</a:t>
            </a:r>
          </a:p>
          <a:p>
            <a:r>
              <a:rPr lang="en-US" sz="3200" dirty="0"/>
              <a:t>Vs 45-46: Pearl of great price</a:t>
            </a:r>
          </a:p>
          <a:p>
            <a:r>
              <a:rPr lang="en-US" sz="3200" dirty="0"/>
              <a:t>Vs 47-50: Dragnet cast into the sea</a:t>
            </a:r>
          </a:p>
        </p:txBody>
      </p:sp>
      <p:sp>
        <p:nvSpPr>
          <p:cNvPr id="2" name="Title 1"/>
          <p:cNvSpPr>
            <a:spLocks noGrp="1"/>
          </p:cNvSpPr>
          <p:nvPr>
            <p:ph type="title"/>
          </p:nvPr>
        </p:nvSpPr>
        <p:spPr/>
        <p:txBody>
          <a:bodyPr>
            <a:normAutofit fontScale="90000"/>
          </a:bodyPr>
          <a:lstStyle/>
          <a:p>
            <a:pPr algn="ctr"/>
            <a:r>
              <a:rPr lang="en-US" dirty="0"/>
              <a:t>Parables in Matt. 13</a:t>
            </a:r>
            <a:br>
              <a:rPr lang="en-US" dirty="0"/>
            </a:br>
            <a:r>
              <a:rPr lang="en-US" dirty="0"/>
              <a:t>The Kingdom of Heaven is like…</a:t>
            </a:r>
          </a:p>
        </p:txBody>
      </p:sp>
    </p:spTree>
    <p:extLst>
      <p:ext uri="{BB962C8B-B14F-4D97-AF65-F5344CB8AC3E}">
        <p14:creationId xmlns:p14="http://schemas.microsoft.com/office/powerpoint/2010/main" val="1547889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a:t>EDUCATIONAL PSYCHOLOGISTS SAY WE LEARN BY “ASSOCIATION”.</a:t>
            </a:r>
          </a:p>
          <a:p>
            <a:pPr lvl="0"/>
            <a:r>
              <a:rPr lang="en-US" sz="2600" dirty="0"/>
              <a:t>We understand something new quicker if we associate it with something we already know.</a:t>
            </a:r>
          </a:p>
          <a:p>
            <a:pPr lvl="0"/>
            <a:r>
              <a:rPr lang="en-US" sz="2600" dirty="0"/>
              <a:t>Parables are a good example (Matt. 13 )</a:t>
            </a:r>
          </a:p>
          <a:p>
            <a:pPr lvl="0"/>
            <a:r>
              <a:rPr lang="en-US" sz="3600" dirty="0"/>
              <a:t>Other “association” examples: Use of the word “like….”</a:t>
            </a:r>
          </a:p>
        </p:txBody>
      </p:sp>
      <p:sp>
        <p:nvSpPr>
          <p:cNvPr id="2" name="Title 1"/>
          <p:cNvSpPr>
            <a:spLocks noGrp="1"/>
          </p:cNvSpPr>
          <p:nvPr>
            <p:ph type="title"/>
          </p:nvPr>
        </p:nvSpPr>
        <p:spPr/>
        <p:txBody>
          <a:bodyPr>
            <a:normAutofit fontScale="90000"/>
          </a:bodyPr>
          <a:lstStyle/>
          <a:p>
            <a:r>
              <a:rPr lang="en-US" dirty="0"/>
              <a:t>THE BIBLE:  </a:t>
            </a:r>
            <a:br>
              <a:rPr lang="en-US" dirty="0"/>
            </a:br>
            <a:r>
              <a:rPr lang="en-US" dirty="0"/>
              <a:t>A TEACHER TRAINING MANUAL</a:t>
            </a:r>
          </a:p>
        </p:txBody>
      </p:sp>
    </p:spTree>
    <p:extLst>
      <p:ext uri="{BB962C8B-B14F-4D97-AF65-F5344CB8AC3E}">
        <p14:creationId xmlns:p14="http://schemas.microsoft.com/office/powerpoint/2010/main" val="3228957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
                                        <p:tgtEl>
                                          <p:spTgt spid="3">
                                            <p:txEl>
                                              <p:pRg st="0" end="0"/>
                                            </p:txEl>
                                          </p:spTgt>
                                        </p:tgtEl>
                                      </p:cBhvr>
                                    </p:animEffect>
                                  </p:childTnLst>
                                </p:cTn>
                              </p:par>
                            </p:childTnLst>
                          </p:cTn>
                        </p:par>
                        <p:par>
                          <p:cTn id="8" fill="hold">
                            <p:stCondLst>
                              <p:cond delay="1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
                                        <p:tgtEl>
                                          <p:spTgt spid="3">
                                            <p:txEl>
                                              <p:pRg st="1" end="1"/>
                                            </p:txEl>
                                          </p:spTgt>
                                        </p:tgtEl>
                                      </p:cBhvr>
                                    </p:animEffect>
                                  </p:childTnLst>
                                </p:cTn>
                              </p:par>
                            </p:childTnLst>
                          </p:cTn>
                        </p:par>
                        <p:par>
                          <p:cTn id="12" fill="hold">
                            <p:stCondLst>
                              <p:cond delay="2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763000" cy="4525963"/>
          </a:xfrm>
        </p:spPr>
        <p:txBody>
          <a:bodyPr>
            <a:normAutofit lnSpcReduction="10000"/>
          </a:bodyPr>
          <a:lstStyle/>
          <a:p>
            <a:r>
              <a:rPr lang="en-US" sz="2800" dirty="0"/>
              <a:t>No doubt carpenters could understand this example in Matt. 7 about </a:t>
            </a:r>
            <a:r>
              <a:rPr lang="en-US" sz="3200" dirty="0"/>
              <a:t>two Builders</a:t>
            </a:r>
            <a:endParaRPr lang="en-US" sz="2800" dirty="0"/>
          </a:p>
          <a:p>
            <a:r>
              <a:rPr lang="en-US" sz="2400" b="1" baseline="30000" dirty="0"/>
              <a:t>24 </a:t>
            </a:r>
            <a:r>
              <a:rPr lang="en-US" sz="2400" dirty="0"/>
              <a:t>Anyone who hears and obeys these teachings of mine is </a:t>
            </a:r>
            <a:r>
              <a:rPr lang="en-US" sz="2400" b="1" u="sng" dirty="0"/>
              <a:t>like</a:t>
            </a:r>
            <a:r>
              <a:rPr lang="en-US" sz="2400" dirty="0"/>
              <a:t> a wise person who built a house on solid rock. </a:t>
            </a:r>
            <a:r>
              <a:rPr lang="en-US" sz="2400" b="1" baseline="30000" dirty="0"/>
              <a:t>25 </a:t>
            </a:r>
            <a:r>
              <a:rPr lang="en-US" sz="2400" dirty="0"/>
              <a:t>Rain poured down, rivers flooded, and winds beat against that house. But it did not fall, because it was built on solid rock.</a:t>
            </a:r>
          </a:p>
          <a:p>
            <a:r>
              <a:rPr lang="en-US" sz="2400" b="1" baseline="30000" dirty="0"/>
              <a:t>26 </a:t>
            </a:r>
            <a:r>
              <a:rPr lang="en-US" sz="2400" dirty="0"/>
              <a:t>Anyone who hears my teachings and doesn’t obey them is </a:t>
            </a:r>
            <a:r>
              <a:rPr lang="en-US" sz="2400" b="1" u="sng" dirty="0"/>
              <a:t>like</a:t>
            </a:r>
            <a:r>
              <a:rPr lang="en-US" sz="2400" dirty="0"/>
              <a:t> a foolish person who built a house on sand. </a:t>
            </a:r>
            <a:r>
              <a:rPr lang="en-US" sz="2400" b="1" baseline="30000" dirty="0"/>
              <a:t>27 </a:t>
            </a:r>
            <a:r>
              <a:rPr lang="en-US" sz="2400" dirty="0"/>
              <a:t>The rain poured down, the rivers flooded, and the winds blew and beat against that house. Finally, it fell with a crash.</a:t>
            </a:r>
          </a:p>
          <a:p>
            <a:endParaRPr lang="en-US" dirty="0"/>
          </a:p>
        </p:txBody>
      </p:sp>
      <p:sp>
        <p:nvSpPr>
          <p:cNvPr id="2" name="Title 1"/>
          <p:cNvSpPr>
            <a:spLocks noGrp="1"/>
          </p:cNvSpPr>
          <p:nvPr>
            <p:ph type="title"/>
          </p:nvPr>
        </p:nvSpPr>
        <p:spPr>
          <a:xfrm>
            <a:off x="228600" y="274638"/>
            <a:ext cx="8839200" cy="1143000"/>
          </a:xfrm>
        </p:spPr>
        <p:txBody>
          <a:bodyPr>
            <a:normAutofit fontScale="90000"/>
          </a:bodyPr>
          <a:lstStyle/>
          <a:p>
            <a:pPr algn="ctr"/>
            <a:r>
              <a:rPr lang="en-US" dirty="0"/>
              <a:t>The Wise Builder</a:t>
            </a:r>
            <a:br>
              <a:rPr lang="en-US" dirty="0"/>
            </a:br>
            <a:r>
              <a:rPr lang="en-US" dirty="0"/>
              <a:t>The Foolish Builder</a:t>
            </a:r>
          </a:p>
        </p:txBody>
      </p:sp>
    </p:spTree>
    <p:extLst>
      <p:ext uri="{BB962C8B-B14F-4D97-AF65-F5344CB8AC3E}">
        <p14:creationId xmlns:p14="http://schemas.microsoft.com/office/powerpoint/2010/main" val="330640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95400"/>
            <a:ext cx="8763000" cy="4525963"/>
          </a:xfrm>
        </p:spPr>
        <p:txBody>
          <a:bodyPr>
            <a:normAutofit/>
          </a:bodyPr>
          <a:lstStyle/>
          <a:p>
            <a:r>
              <a:rPr lang="en-US" b="1" dirty="0"/>
              <a:t>Anyone could understand the example of “hearing and obeying” in James 1: 22-25 </a:t>
            </a:r>
            <a:r>
              <a:rPr lang="en-US" sz="2400" b="1" dirty="0"/>
              <a:t>(CEV)</a:t>
            </a:r>
          </a:p>
          <a:p>
            <a:pPr lvl="1"/>
            <a:r>
              <a:rPr lang="en-US" sz="2600" b="1" baseline="30000" dirty="0"/>
              <a:t>22 </a:t>
            </a:r>
            <a:r>
              <a:rPr lang="en-US" sz="2600" dirty="0"/>
              <a:t>Obey God’s message! Don’t fool yourselves by just listening to it. </a:t>
            </a:r>
            <a:r>
              <a:rPr lang="en-US" sz="2600" b="1" baseline="30000" dirty="0"/>
              <a:t>23 </a:t>
            </a:r>
            <a:r>
              <a:rPr lang="en-US" sz="2600" dirty="0"/>
              <a:t>If you hear the message and don’t obey it, you are </a:t>
            </a:r>
            <a:r>
              <a:rPr lang="en-US" sz="2600" b="1" u="sng" dirty="0"/>
              <a:t>like</a:t>
            </a:r>
            <a:r>
              <a:rPr lang="en-US" sz="2600" dirty="0"/>
              <a:t> people who stare at themselves in a mirror </a:t>
            </a:r>
            <a:r>
              <a:rPr lang="en-US" sz="2600" b="1" baseline="30000" dirty="0"/>
              <a:t>24 </a:t>
            </a:r>
            <a:r>
              <a:rPr lang="en-US" sz="2600" dirty="0"/>
              <a:t>and forget what they look like as soon as they leave. </a:t>
            </a:r>
            <a:r>
              <a:rPr lang="en-US" sz="2600" b="1" baseline="30000" dirty="0"/>
              <a:t>25 </a:t>
            </a:r>
            <a:r>
              <a:rPr lang="en-US" sz="2600" dirty="0"/>
              <a:t>But you must never stop looking at the perfect law that sets you free. God will bless you in everything you do, if you listen and obey, and don’t just hear and forget.</a:t>
            </a:r>
          </a:p>
        </p:txBody>
      </p:sp>
      <p:sp>
        <p:nvSpPr>
          <p:cNvPr id="2" name="Title 1"/>
          <p:cNvSpPr>
            <a:spLocks noGrp="1"/>
          </p:cNvSpPr>
          <p:nvPr>
            <p:ph type="title"/>
          </p:nvPr>
        </p:nvSpPr>
        <p:spPr>
          <a:xfrm>
            <a:off x="228600" y="274638"/>
            <a:ext cx="8839200" cy="1143000"/>
          </a:xfrm>
        </p:spPr>
        <p:txBody>
          <a:bodyPr>
            <a:normAutofit/>
          </a:bodyPr>
          <a:lstStyle/>
          <a:p>
            <a:pPr algn="ctr"/>
            <a:r>
              <a:rPr lang="en-US" dirty="0"/>
              <a:t>Doers and Not Hearers Only</a:t>
            </a:r>
          </a:p>
        </p:txBody>
      </p:sp>
    </p:spTree>
    <p:extLst>
      <p:ext uri="{BB962C8B-B14F-4D97-AF65-F5344CB8AC3E}">
        <p14:creationId xmlns:p14="http://schemas.microsoft.com/office/powerpoint/2010/main" val="590707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1075</TotalTime>
  <Words>1265</Words>
  <Application>Microsoft Office PowerPoint</Application>
  <PresentationFormat>On-screen Show (4:3)</PresentationFormat>
  <Paragraphs>90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Lucida Sans Unicode</vt:lpstr>
      <vt:lpstr>Verdana</vt:lpstr>
      <vt:lpstr>Wingdings 2</vt:lpstr>
      <vt:lpstr>Wingdings 3</vt:lpstr>
      <vt:lpstr>Concourse</vt:lpstr>
      <vt:lpstr>THE BIBLE:   A TEACHER TRAINING MANUAL</vt:lpstr>
      <vt:lpstr>THE BIBLE:   A TEACHER TRAINING MANUAL</vt:lpstr>
      <vt:lpstr>THE BIBLE:   A TEACHER TRAINING MANUAL</vt:lpstr>
      <vt:lpstr>THE BIBLE:   A TEACHER TRAINING MANUAL</vt:lpstr>
      <vt:lpstr>Parables in Matt. 13</vt:lpstr>
      <vt:lpstr>Parables in Matt. 13 The Kingdom of Heaven is like…</vt:lpstr>
      <vt:lpstr>THE BIBLE:   A TEACHER TRAINING MANUAL</vt:lpstr>
      <vt:lpstr>The Wise Builder The Foolish Builder</vt:lpstr>
      <vt:lpstr>Doers and Not Hearers Only</vt:lpstr>
      <vt:lpstr>THE BIBLE:   A TEACHER TRAINING MANUAL</vt:lpstr>
      <vt:lpstr>THE BIBLE:  A TEACHER TRAINING MANUAL:   Building on Known Facts</vt:lpstr>
      <vt:lpstr>THE BIBLE:  A TEACHER TRAINING MANUAL:   Building on Known Facts</vt:lpstr>
      <vt:lpstr>THE BIBLE:  A TEACHER TRAINING MANUAL:   Building on Known Facts</vt:lpstr>
      <vt:lpstr>EDUCATIONAL PSYCHOLOGISTS SAY WE LEARN BECAUSE WE NEED TO FULFILL A DESIRE OR NEED  (Avoid punishment or get a reward)</vt:lpstr>
      <vt:lpstr>Bible examples of teaching (selling) the Gospel follow this exactly.</vt:lpstr>
      <vt:lpstr>THE BIBLE:   A TEACHER TRAINING MANUAL</vt:lpstr>
      <vt:lpstr>Bible Examples of Appealing to  Special Interests</vt:lpstr>
      <vt:lpstr>Conclusion</vt:lpstr>
      <vt:lpstr>Conclusion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Murrell</dc:creator>
  <cp:lastModifiedBy>Eastside Enlightener</cp:lastModifiedBy>
  <cp:revision>29</cp:revision>
  <dcterms:created xsi:type="dcterms:W3CDTF">2022-01-16T04:06:04Z</dcterms:created>
  <dcterms:modified xsi:type="dcterms:W3CDTF">2022-01-16T23:50:19Z</dcterms:modified>
</cp:coreProperties>
</file>