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97" d="100"/>
          <a:sy n="97"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2D592-96AE-45D7-84CE-C354B1AA37FB}" type="datetimeFigureOut">
              <a:rPr lang="en-US" smtClean="0"/>
              <a:t>1/18/2020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698E6-FFB3-4C83-9F4B-3937A3137DCC}" type="slidenum">
              <a:rPr lang="en-US" smtClean="0"/>
              <a:t>‹#›</a:t>
            </a:fld>
            <a:endParaRPr lang="en-US"/>
          </a:p>
        </p:txBody>
      </p:sp>
    </p:spTree>
    <p:extLst>
      <p:ext uri="{BB962C8B-B14F-4D97-AF65-F5344CB8AC3E}">
        <p14:creationId xmlns:p14="http://schemas.microsoft.com/office/powerpoint/2010/main" val="996468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living in a world of darkness, constantly faced with real sins and real choices that determine the kind of people we become as well as our eternal destiny.  All Christians, especially young ones, must know that with God’s help, they can resist sexual temptation and remain pure.</a:t>
            </a:r>
          </a:p>
        </p:txBody>
      </p:sp>
      <p:sp>
        <p:nvSpPr>
          <p:cNvPr id="4" name="Slide Number Placeholder 3"/>
          <p:cNvSpPr>
            <a:spLocks noGrp="1"/>
          </p:cNvSpPr>
          <p:nvPr>
            <p:ph type="sldNum" sz="quarter" idx="5"/>
          </p:nvPr>
        </p:nvSpPr>
        <p:spPr/>
        <p:txBody>
          <a:bodyPr/>
          <a:lstStyle/>
          <a:p>
            <a:fld id="{885698E6-FFB3-4C83-9F4B-3937A3137DCC}" type="slidenum">
              <a:rPr lang="en-US" smtClean="0"/>
              <a:t>1</a:t>
            </a:fld>
            <a:endParaRPr lang="en-US"/>
          </a:p>
        </p:txBody>
      </p:sp>
    </p:spTree>
    <p:extLst>
      <p:ext uri="{BB962C8B-B14F-4D97-AF65-F5344CB8AC3E}">
        <p14:creationId xmlns:p14="http://schemas.microsoft.com/office/powerpoint/2010/main" val="426013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A6C354-A40C-431F-883B-719B72F3EFA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817568976"/>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6C354-A40C-431F-883B-719B72F3EFA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77243228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6C354-A40C-431F-883B-719B72F3EFA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1067660546"/>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6C354-A40C-431F-883B-719B72F3EFA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303621594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6C354-A40C-431F-883B-719B72F3EFA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123180497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A6C354-A40C-431F-883B-719B72F3EFA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1792197512"/>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A6C354-A40C-431F-883B-719B72F3EFAD}"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149546502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A6C354-A40C-431F-883B-719B72F3EFAD}"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1406231239"/>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6C354-A40C-431F-883B-719B72F3EFAD}"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271330434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6C354-A40C-431F-883B-719B72F3EFA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422703755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A6C354-A40C-431F-883B-719B72F3EFA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2F73D9-B590-4559-828E-3DB22C211301}" type="slidenum">
              <a:rPr lang="en-US" smtClean="0"/>
              <a:t>‹#›</a:t>
            </a:fld>
            <a:endParaRPr lang="en-US"/>
          </a:p>
        </p:txBody>
      </p:sp>
    </p:spTree>
    <p:extLst>
      <p:ext uri="{BB962C8B-B14F-4D97-AF65-F5344CB8AC3E}">
        <p14:creationId xmlns:p14="http://schemas.microsoft.com/office/powerpoint/2010/main" val="2602445429"/>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6C354-A40C-431F-883B-719B72F3EFAD}" type="datetimeFigureOut">
              <a:rPr lang="en-US" smtClean="0"/>
              <a:t>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F73D9-B590-4559-828E-3DB22C211301}" type="slidenum">
              <a:rPr lang="en-US" smtClean="0"/>
              <a:t>‹#›</a:t>
            </a:fld>
            <a:endParaRPr lang="en-US"/>
          </a:p>
        </p:txBody>
      </p:sp>
    </p:spTree>
    <p:extLst>
      <p:ext uri="{BB962C8B-B14F-4D97-AF65-F5344CB8AC3E}">
        <p14:creationId xmlns:p14="http://schemas.microsoft.com/office/powerpoint/2010/main" val="384366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AC738DB-C85C-44EE-A303-942B6C644863}"/>
              </a:ext>
            </a:extLst>
          </p:cNvPr>
          <p:cNvSpPr>
            <a:spLocks noGrp="1"/>
          </p:cNvSpPr>
          <p:nvPr>
            <p:ph type="ctrTitle"/>
          </p:nvPr>
        </p:nvSpPr>
        <p:spPr>
          <a:xfrm>
            <a:off x="795103" y="708312"/>
            <a:ext cx="7658099" cy="2870225"/>
          </a:xfrm>
        </p:spPr>
        <p:txBody>
          <a:bodyPr anchor="ctr">
            <a:noAutofit/>
          </a:bodyPr>
          <a:lstStyle/>
          <a:p>
            <a:r>
              <a:rPr lang="en-US" sz="8000" dirty="0">
                <a:ln w="0"/>
                <a:solidFill>
                  <a:schemeClr val="bg2">
                    <a:lumMod val="25000"/>
                  </a:schemeClr>
                </a:solidFill>
                <a:effectLst>
                  <a:glow rad="101600">
                    <a:schemeClr val="accent6">
                      <a:satMod val="175000"/>
                      <a:alpha val="40000"/>
                    </a:schemeClr>
                  </a:glow>
                </a:effectLst>
                <a:latin typeface="Gloucester MT Extra Condensed" panose="02030808020601010101" pitchFamily="18" charset="0"/>
              </a:rPr>
              <a:t>Choosing to be Pure </a:t>
            </a:r>
            <a:br>
              <a:rPr lang="en-US" dirty="0">
                <a:latin typeface="Gloucester MT Extra Condensed" panose="02030808020601010101" pitchFamily="18" charset="0"/>
              </a:rPr>
            </a:br>
            <a:r>
              <a:rPr lang="en-US" dirty="0">
                <a:latin typeface="Gloucester MT Extra Condensed" panose="02030808020601010101" pitchFamily="18" charset="0"/>
              </a:rPr>
              <a:t>				</a:t>
            </a:r>
            <a:r>
              <a:rPr lang="en-US" i="1" dirty="0">
                <a:solidFill>
                  <a:schemeClr val="bg2">
                    <a:lumMod val="25000"/>
                  </a:schemeClr>
                </a:solidFill>
                <a:latin typeface="Gloucester MT Extra Condensed" panose="02030808020601010101" pitchFamily="18" charset="0"/>
              </a:rPr>
              <a:t>in a World 						  that’s Defiled</a:t>
            </a:r>
          </a:p>
        </p:txBody>
      </p:sp>
      <p:sp>
        <p:nvSpPr>
          <p:cNvPr id="3" name="Subtitle 2">
            <a:extLst>
              <a:ext uri="{FF2B5EF4-FFF2-40B4-BE49-F238E27FC236}">
                <a16:creationId xmlns:a16="http://schemas.microsoft.com/office/drawing/2014/main" id="{B8A7A6F3-89DA-4BD3-BDE7-9BAA27A056FD}"/>
              </a:ext>
            </a:extLst>
          </p:cNvPr>
          <p:cNvSpPr>
            <a:spLocks noGrp="1"/>
          </p:cNvSpPr>
          <p:nvPr>
            <p:ph type="subTitle" idx="1"/>
          </p:nvPr>
        </p:nvSpPr>
        <p:spPr>
          <a:xfrm>
            <a:off x="6801300" y="5524955"/>
            <a:ext cx="2194560" cy="1307592"/>
          </a:xfrm>
        </p:spPr>
        <p:txBody>
          <a:bodyPr anchor="ctr">
            <a:normAutofit/>
          </a:bodyPr>
          <a:lstStyle/>
          <a:p>
            <a:pPr>
              <a:spcBef>
                <a:spcPts val="0"/>
              </a:spcBef>
            </a:pPr>
            <a:r>
              <a:rPr lang="en-US" dirty="0"/>
              <a:t>Galatians 1:4</a:t>
            </a:r>
          </a:p>
          <a:p>
            <a:pPr>
              <a:spcBef>
                <a:spcPts val="0"/>
              </a:spcBef>
            </a:pPr>
            <a:r>
              <a:rPr lang="en-US" dirty="0"/>
              <a:t>Ephesians 6:12</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23F81BE-917C-43B3-A9C3-50424172047E}"/>
              </a:ext>
            </a:extLst>
          </p:cNvPr>
          <p:cNvPicPr>
            <a:picLocks noChangeAspect="1"/>
          </p:cNvPicPr>
          <p:nvPr/>
        </p:nvPicPr>
        <p:blipFill rotWithShape="1">
          <a:blip r:embed="rId3"/>
          <a:srcRect l="7762" r="19510" b="-2"/>
          <a:stretch/>
        </p:blipFill>
        <p:spPr>
          <a:xfrm>
            <a:off x="1245420" y="2260434"/>
            <a:ext cx="3602710" cy="3306657"/>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effectLst>
            <a:innerShdw blurRad="63500" dist="50800" dir="8100000">
              <a:prstClr val="black">
                <a:alpha val="50000"/>
              </a:prstClr>
            </a:innerShdw>
          </a:effectLst>
        </p:spPr>
      </p:pic>
    </p:spTree>
    <p:extLst>
      <p:ext uri="{BB962C8B-B14F-4D97-AF65-F5344CB8AC3E}">
        <p14:creationId xmlns:p14="http://schemas.microsoft.com/office/powerpoint/2010/main" val="318053279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lower, Blossom, Bloom, Rose, Blue White">
            <a:extLst>
              <a:ext uri="{FF2B5EF4-FFF2-40B4-BE49-F238E27FC236}">
                <a16:creationId xmlns:a16="http://schemas.microsoft.com/office/drawing/2014/main" id="{4BABB4E5-76FF-495F-BCA2-79C2DB7007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contrast="33000"/>
                    </a14:imgEffect>
                  </a14:imgLayer>
                </a14:imgProps>
              </a:ext>
              <a:ext uri="{28A0092B-C50C-407E-A947-70E740481C1C}">
                <a14:useLocalDpi xmlns:a14="http://schemas.microsoft.com/office/drawing/2010/main" val="0"/>
              </a:ext>
            </a:extLst>
          </a:blip>
          <a:srcRect/>
          <a:stretch>
            <a:fillRect/>
          </a:stretch>
        </p:blipFill>
        <p:spPr bwMode="auto">
          <a:xfrm rot="16200000">
            <a:off x="6619875" y="4298951"/>
            <a:ext cx="3028950" cy="201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E70BC0-3A2E-4DE9-8A52-85A50D7DD8F7}"/>
              </a:ext>
            </a:extLst>
          </p:cNvPr>
          <p:cNvSpPr>
            <a:spLocks noGrp="1"/>
          </p:cNvSpPr>
          <p:nvPr>
            <p:ph type="title"/>
          </p:nvPr>
        </p:nvSpPr>
        <p:spPr>
          <a:xfrm>
            <a:off x="717550" y="365126"/>
            <a:ext cx="7886700" cy="1460499"/>
          </a:xfrm>
        </p:spPr>
        <p:txBody>
          <a:bodyPr>
            <a:normAutofit fontScale="90000"/>
          </a:bodyPr>
          <a:lstStyle/>
          <a:p>
            <a:r>
              <a:rPr lang="en-US" sz="4800" dirty="0">
                <a:ln w="0"/>
                <a:solidFill>
                  <a:schemeClr val="bg1"/>
                </a:solidFill>
                <a:effectLst>
                  <a:glow rad="101600">
                    <a:schemeClr val="accent1">
                      <a:satMod val="175000"/>
                      <a:alpha val="40000"/>
                    </a:schemeClr>
                  </a:glow>
                </a:effectLst>
                <a:latin typeface="Gloucester MT Extra Condensed" panose="02030808020601010101" pitchFamily="18" charset="0"/>
              </a:rPr>
              <a:t>Understanding Your Choices: </a:t>
            </a:r>
            <a:br>
              <a:rPr lang="en-US" dirty="0">
                <a:ln w="0"/>
                <a:solidFill>
                  <a:schemeClr val="bg1"/>
                </a:solidFill>
                <a:effectLst>
                  <a:glow rad="101600">
                    <a:schemeClr val="accent1">
                      <a:satMod val="175000"/>
                      <a:alpha val="40000"/>
                    </a:schemeClr>
                  </a:glow>
                </a:effectLst>
                <a:latin typeface="Gloucester MT Extra Condensed" panose="02030808020601010101" pitchFamily="18" charset="0"/>
              </a:rPr>
            </a:br>
            <a:r>
              <a:rPr lang="en-US" dirty="0">
                <a:ln w="0"/>
                <a:solidFill>
                  <a:schemeClr val="bg1"/>
                </a:solidFill>
                <a:effectLst>
                  <a:glow rad="101600">
                    <a:schemeClr val="accent1">
                      <a:satMod val="175000"/>
                      <a:alpha val="40000"/>
                    </a:schemeClr>
                  </a:glow>
                </a:effectLst>
                <a:latin typeface="Gloucester MT Extra Condensed" panose="02030808020601010101" pitchFamily="18" charset="0"/>
              </a:rPr>
              <a:t>	</a:t>
            </a:r>
            <a:r>
              <a:rPr lang="en-US" sz="6000" dirty="0">
                <a:ln w="0"/>
                <a:solidFill>
                  <a:schemeClr val="bg1"/>
                </a:solidFill>
                <a:effectLst>
                  <a:glow rad="101600">
                    <a:schemeClr val="accent1">
                      <a:satMod val="175000"/>
                      <a:alpha val="40000"/>
                    </a:schemeClr>
                  </a:glow>
                </a:effectLst>
                <a:latin typeface="Gloucester MT Extra Condensed" panose="02030808020601010101" pitchFamily="18" charset="0"/>
              </a:rPr>
              <a:t>Worldly Lusts or God’s Ways?</a:t>
            </a:r>
            <a:endParaRPr lang="en-US" dirty="0">
              <a:ln w="0"/>
              <a:solidFill>
                <a:schemeClr val="bg1"/>
              </a:solidFill>
              <a:effectLst>
                <a:glow rad="101600">
                  <a:schemeClr val="accent1">
                    <a:satMod val="175000"/>
                    <a:alpha val="40000"/>
                  </a:schemeClr>
                </a:glow>
              </a:effectLst>
              <a:latin typeface="Gloucester MT Extra Condensed" panose="02030808020601010101" pitchFamily="18" charset="0"/>
            </a:endParaRPr>
          </a:p>
        </p:txBody>
      </p:sp>
      <p:sp>
        <p:nvSpPr>
          <p:cNvPr id="3" name="Content Placeholder 2">
            <a:extLst>
              <a:ext uri="{FF2B5EF4-FFF2-40B4-BE49-F238E27FC236}">
                <a16:creationId xmlns:a16="http://schemas.microsoft.com/office/drawing/2014/main" id="{4EF66D30-C6A8-489D-A927-8414586D2FB2}"/>
              </a:ext>
            </a:extLst>
          </p:cNvPr>
          <p:cNvSpPr>
            <a:spLocks noGrp="1"/>
          </p:cNvSpPr>
          <p:nvPr>
            <p:ph idx="1"/>
          </p:nvPr>
        </p:nvSpPr>
        <p:spPr>
          <a:xfrm>
            <a:off x="628650" y="1914525"/>
            <a:ext cx="7886700" cy="4351338"/>
          </a:xfrm>
        </p:spPr>
        <p:txBody>
          <a:bodyPr>
            <a:normAutofit/>
          </a:bodyPr>
          <a:lstStyle/>
          <a:p>
            <a:r>
              <a:rPr lang="en-US" sz="3200" b="1" dirty="0">
                <a:solidFill>
                  <a:schemeClr val="bg1"/>
                </a:solidFill>
                <a:latin typeface="Times New Roman" panose="02020603050405020304" pitchFamily="18" charset="0"/>
                <a:cs typeface="Times New Roman" panose="02020603050405020304" pitchFamily="18" charset="0"/>
              </a:rPr>
              <a:t>It’s a choice between becoming one of two entirely different people </a:t>
            </a:r>
            <a:r>
              <a:rPr lang="en-US" sz="3200" dirty="0">
                <a:solidFill>
                  <a:schemeClr val="bg1"/>
                </a:solidFill>
                <a:latin typeface="Times New Roman" panose="02020603050405020304" pitchFamily="18" charset="0"/>
                <a:cs typeface="Times New Roman" panose="02020603050405020304" pitchFamily="18" charset="0"/>
              </a:rPr>
              <a:t>(Eph. 2:3; 4:22-23; Titus 3:3; 2:11-12; 1 Peter 1:14-15; 4:3-5).</a:t>
            </a:r>
          </a:p>
          <a:p>
            <a:r>
              <a:rPr lang="en-US" sz="3200" b="1" dirty="0">
                <a:solidFill>
                  <a:schemeClr val="bg1"/>
                </a:solidFill>
                <a:latin typeface="Times New Roman" panose="02020603050405020304" pitchFamily="18" charset="0"/>
                <a:cs typeface="Times New Roman" panose="02020603050405020304" pitchFamily="18" charset="0"/>
              </a:rPr>
              <a:t>To yield to lust is to alter the condition of your soul </a:t>
            </a:r>
            <a:r>
              <a:rPr lang="en-US" sz="3200" dirty="0">
                <a:solidFill>
                  <a:schemeClr val="bg1"/>
                </a:solidFill>
                <a:latin typeface="Times New Roman" panose="02020603050405020304" pitchFamily="18" charset="0"/>
                <a:cs typeface="Times New Roman" panose="02020603050405020304" pitchFamily="18" charset="0"/>
              </a:rPr>
              <a:t>(1 Peter 2:11).</a:t>
            </a:r>
          </a:p>
          <a:p>
            <a:pPr lvl="1"/>
            <a:r>
              <a:rPr lang="en-US" sz="2800" b="1" dirty="0">
                <a:solidFill>
                  <a:schemeClr val="accent5">
                    <a:lumMod val="20000"/>
                    <a:lumOff val="80000"/>
                  </a:schemeClr>
                </a:solidFill>
                <a:latin typeface="Times New Roman" panose="02020603050405020304" pitchFamily="18" charset="0"/>
                <a:cs typeface="Times New Roman" panose="02020603050405020304" pitchFamily="18" charset="0"/>
              </a:rPr>
              <a:t>You must flee! </a:t>
            </a:r>
            <a:r>
              <a:rPr lang="en-US" sz="2800" b="1" dirty="0">
                <a:solidFill>
                  <a:schemeClr val="bg1"/>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2 Timothy 2:22)</a:t>
            </a:r>
          </a:p>
          <a:p>
            <a:pPr lvl="1"/>
            <a:r>
              <a:rPr lang="en-US" sz="2800" b="1" dirty="0">
                <a:solidFill>
                  <a:schemeClr val="accent5">
                    <a:lumMod val="20000"/>
                    <a:lumOff val="80000"/>
                  </a:schemeClr>
                </a:solidFill>
                <a:latin typeface="Times New Roman" panose="02020603050405020304" pitchFamily="18" charset="0"/>
                <a:cs typeface="Times New Roman" panose="02020603050405020304" pitchFamily="18" charset="0"/>
              </a:rPr>
              <a:t>You must make no provision!                             </a:t>
            </a:r>
            <a:r>
              <a:rPr lang="en-US" sz="2800" dirty="0">
                <a:solidFill>
                  <a:schemeClr val="bg1"/>
                </a:solidFill>
                <a:latin typeface="Times New Roman" panose="02020603050405020304" pitchFamily="18" charset="0"/>
                <a:cs typeface="Times New Roman" panose="02020603050405020304" pitchFamily="18" charset="0"/>
              </a:rPr>
              <a:t>(Romans 13:14)</a:t>
            </a:r>
          </a:p>
        </p:txBody>
      </p:sp>
    </p:spTree>
    <p:extLst>
      <p:ext uri="{BB962C8B-B14F-4D97-AF65-F5344CB8AC3E}">
        <p14:creationId xmlns:p14="http://schemas.microsoft.com/office/powerpoint/2010/main" val="2660936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Flower, Blossom, Bloom, Rose, Blue White">
            <a:extLst>
              <a:ext uri="{FF2B5EF4-FFF2-40B4-BE49-F238E27FC236}">
                <a16:creationId xmlns:a16="http://schemas.microsoft.com/office/drawing/2014/main" id="{4493E037-5ED8-41BB-94FE-9BB7F7CFC0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contrast="33000"/>
                    </a14:imgEffect>
                  </a14:imgLayer>
                </a14:imgProps>
              </a:ext>
              <a:ext uri="{28A0092B-C50C-407E-A947-70E740481C1C}">
                <a14:useLocalDpi xmlns:a14="http://schemas.microsoft.com/office/drawing/2010/main" val="0"/>
              </a:ext>
            </a:extLst>
          </a:blip>
          <a:srcRect/>
          <a:stretch>
            <a:fillRect/>
          </a:stretch>
        </p:blipFill>
        <p:spPr bwMode="auto">
          <a:xfrm rot="16200000">
            <a:off x="6921500" y="4600576"/>
            <a:ext cx="2667000" cy="177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E70BC0-3A2E-4DE9-8A52-85A50D7DD8F7}"/>
              </a:ext>
            </a:extLst>
          </p:cNvPr>
          <p:cNvSpPr>
            <a:spLocks noGrp="1"/>
          </p:cNvSpPr>
          <p:nvPr>
            <p:ph type="title"/>
          </p:nvPr>
        </p:nvSpPr>
        <p:spPr>
          <a:xfrm>
            <a:off x="628650" y="365126"/>
            <a:ext cx="7886700" cy="1460499"/>
          </a:xfrm>
        </p:spPr>
        <p:txBody>
          <a:bodyPr>
            <a:normAutofit/>
          </a:bodyPr>
          <a:lstStyle/>
          <a:p>
            <a:pPr algn="ctr"/>
            <a:r>
              <a:rPr lang="en-US" sz="4800" dirty="0">
                <a:solidFill>
                  <a:schemeClr val="bg1"/>
                </a:solidFill>
                <a:effectLst>
                  <a:glow rad="101600">
                    <a:schemeClr val="accent1">
                      <a:satMod val="175000"/>
                      <a:alpha val="40000"/>
                    </a:schemeClr>
                  </a:glow>
                </a:effectLst>
                <a:latin typeface="Gloucester MT Extra Condensed" panose="02030808020601010101" pitchFamily="18" charset="0"/>
              </a:rPr>
              <a:t>Choosing to Abstain from Sexual Immorality</a:t>
            </a:r>
            <a:endParaRPr lang="en-US" dirty="0">
              <a:solidFill>
                <a:schemeClr val="bg1"/>
              </a:solidFill>
              <a:effectLst>
                <a:glow rad="101600">
                  <a:schemeClr val="accent1">
                    <a:satMod val="175000"/>
                    <a:alpha val="40000"/>
                  </a:schemeClr>
                </a:glow>
              </a:effectLst>
              <a:latin typeface="Gloucester MT Extra Condensed" panose="02030808020601010101" pitchFamily="18" charset="0"/>
            </a:endParaRPr>
          </a:p>
        </p:txBody>
      </p:sp>
      <p:sp>
        <p:nvSpPr>
          <p:cNvPr id="3" name="Content Placeholder 2">
            <a:extLst>
              <a:ext uri="{FF2B5EF4-FFF2-40B4-BE49-F238E27FC236}">
                <a16:creationId xmlns:a16="http://schemas.microsoft.com/office/drawing/2014/main" id="{4EF66D30-C6A8-489D-A927-8414586D2FB2}"/>
              </a:ext>
            </a:extLst>
          </p:cNvPr>
          <p:cNvSpPr>
            <a:spLocks noGrp="1"/>
          </p:cNvSpPr>
          <p:nvPr>
            <p:ph idx="1"/>
          </p:nvPr>
        </p:nvSpPr>
        <p:spPr/>
        <p:txBody>
          <a:bodyPr>
            <a:normAutofit/>
          </a:bodyPr>
          <a:lstStyle/>
          <a:p>
            <a:r>
              <a:rPr lang="en-US" sz="3200" b="1" dirty="0">
                <a:solidFill>
                  <a:schemeClr val="bg1"/>
                </a:solidFill>
                <a:latin typeface="Times New Roman" panose="02020603050405020304" pitchFamily="18" charset="0"/>
                <a:cs typeface="Times New Roman" panose="02020603050405020304" pitchFamily="18" charset="0"/>
              </a:rPr>
              <a:t>You are not alone in making the choice to remain pure </a:t>
            </a:r>
            <a:r>
              <a:rPr lang="en-US" sz="3200" dirty="0">
                <a:solidFill>
                  <a:schemeClr val="bg1"/>
                </a:solidFill>
                <a:latin typeface="Times New Roman" panose="02020603050405020304" pitchFamily="18" charset="0"/>
                <a:cs typeface="Times New Roman" panose="02020603050405020304" pitchFamily="18" charset="0"/>
              </a:rPr>
              <a:t>(cf. 1 Kings 19:14, 18)</a:t>
            </a:r>
          </a:p>
          <a:p>
            <a:r>
              <a:rPr lang="en-US" sz="3200" b="1" dirty="0">
                <a:solidFill>
                  <a:schemeClr val="bg1"/>
                </a:solidFill>
                <a:latin typeface="Times New Roman" panose="02020603050405020304" pitchFamily="18" charset="0"/>
                <a:cs typeface="Times New Roman" panose="02020603050405020304" pitchFamily="18" charset="0"/>
              </a:rPr>
              <a:t>You are honoring God</a:t>
            </a:r>
          </a:p>
          <a:p>
            <a:pPr marL="520700" lvl="1"/>
            <a:r>
              <a:rPr lang="en-US" sz="2800" b="1" dirty="0">
                <a:solidFill>
                  <a:schemeClr val="accent5">
                    <a:lumMod val="20000"/>
                    <a:lumOff val="80000"/>
                  </a:schemeClr>
                </a:solidFill>
                <a:latin typeface="Times New Roman" panose="02020603050405020304" pitchFamily="18" charset="0"/>
                <a:cs typeface="Times New Roman" panose="02020603050405020304" pitchFamily="18" charset="0"/>
              </a:rPr>
              <a:t>The beauty and sanctity He intended in the physical relationship between man and woman </a:t>
            </a:r>
            <a:r>
              <a:rPr lang="en-US" sz="2800" dirty="0">
                <a:solidFill>
                  <a:schemeClr val="bg1"/>
                </a:solidFill>
                <a:latin typeface="Times New Roman" panose="02020603050405020304" pitchFamily="18" charset="0"/>
                <a:cs typeface="Times New Roman" panose="02020603050405020304" pitchFamily="18" charset="0"/>
              </a:rPr>
              <a:t>(Hebrews 13:4; Proverbs 5:18-19)</a:t>
            </a:r>
          </a:p>
          <a:p>
            <a:pPr marL="520700" lvl="1"/>
            <a:r>
              <a:rPr lang="en-US" sz="2800" b="1" dirty="0">
                <a:solidFill>
                  <a:schemeClr val="accent5">
                    <a:lumMod val="20000"/>
                    <a:lumOff val="80000"/>
                  </a:schemeClr>
                </a:solidFill>
                <a:latin typeface="Times New Roman" panose="02020603050405020304" pitchFamily="18" charset="0"/>
                <a:cs typeface="Times New Roman" panose="02020603050405020304" pitchFamily="18" charset="0"/>
              </a:rPr>
              <a:t>His design and purpose for the human body </a:t>
            </a:r>
            <a:r>
              <a:rPr lang="en-US" sz="2800" dirty="0">
                <a:solidFill>
                  <a:schemeClr val="bg1"/>
                </a:solidFill>
                <a:latin typeface="Times New Roman" panose="02020603050405020304" pitchFamily="18" charset="0"/>
                <a:cs typeface="Times New Roman" panose="02020603050405020304" pitchFamily="18" charset="0"/>
              </a:rPr>
              <a:t>(Matthew 19:4-5; 1 Corinthians 6:13-20;    Romans 1:24-28)</a:t>
            </a:r>
          </a:p>
        </p:txBody>
      </p:sp>
    </p:spTree>
    <p:extLst>
      <p:ext uri="{BB962C8B-B14F-4D97-AF65-F5344CB8AC3E}">
        <p14:creationId xmlns:p14="http://schemas.microsoft.com/office/powerpoint/2010/main" val="33669596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228</Words>
  <Application>Microsoft Office PowerPoint</Application>
  <PresentationFormat>On-screen Show (4:3)</PresentationFormat>
  <Paragraphs>15</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Gloucester MT Extra Condensed</vt:lpstr>
      <vt:lpstr>Rockwell</vt:lpstr>
      <vt:lpstr>Times New Roman</vt:lpstr>
      <vt:lpstr>Office Theme</vt:lpstr>
      <vt:lpstr>Choosing to be Pure      in a World         that’s Defiled</vt:lpstr>
      <vt:lpstr>Understanding Your Choices:   Worldly Lusts or God’s Ways?</vt:lpstr>
      <vt:lpstr>Choosing to Abstain from Sexual Immorality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to be Pure    in a World that’s Defiled</dc:title>
  <dc:creator>Eastside Enlightener</dc:creator>
  <cp:lastModifiedBy>Eastside Enlightener</cp:lastModifiedBy>
  <cp:revision>16</cp:revision>
  <dcterms:created xsi:type="dcterms:W3CDTF">2020-01-17T23:58:05Z</dcterms:created>
  <dcterms:modified xsi:type="dcterms:W3CDTF">2020-01-18T17:15:20Z</dcterms:modified>
</cp:coreProperties>
</file>