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2"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86" autoAdjust="0"/>
  </p:normalViewPr>
  <p:slideViewPr>
    <p:cSldViewPr snapToGrid="0">
      <p:cViewPr varScale="1">
        <p:scale>
          <a:sx n="41" d="100"/>
          <a:sy n="41" d="100"/>
        </p:scale>
        <p:origin x="1560" y="260"/>
      </p:cViewPr>
      <p:guideLst/>
    </p:cSldViewPr>
  </p:slideViewPr>
  <p:outlineViewPr>
    <p:cViewPr>
      <p:scale>
        <a:sx n="33" d="100"/>
        <a:sy n="33" d="100"/>
      </p:scale>
      <p:origin x="0" y="-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4C18F-282B-44BD-B0AD-0C458AE80F37}"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ADC01-E143-4A50-85C3-06D0BFDDCC0C}" type="slidenum">
              <a:rPr lang="en-US" smtClean="0"/>
              <a:t>‹#›</a:t>
            </a:fld>
            <a:endParaRPr lang="en-US"/>
          </a:p>
        </p:txBody>
      </p:sp>
    </p:spTree>
    <p:extLst>
      <p:ext uri="{BB962C8B-B14F-4D97-AF65-F5344CB8AC3E}">
        <p14:creationId xmlns:p14="http://schemas.microsoft.com/office/powerpoint/2010/main" val="31018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C119-C4CE-6ADD-6E52-3897F4E81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ACD28-0056-450E-2ABA-D8D8246FC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0C689-4D4F-4D48-6465-DCE1BC167667}"/>
              </a:ext>
            </a:extLst>
          </p:cNvPr>
          <p:cNvSpPr>
            <a:spLocks noGrp="1"/>
          </p:cNvSpPr>
          <p:nvPr>
            <p:ph type="body" idx="1"/>
          </p:nvPr>
        </p:nvSpPr>
        <p:spPr/>
        <p:txBody>
          <a:bodyPr/>
          <a:lstStyle/>
          <a:p>
            <a:r>
              <a:rPr lang="en-US" dirty="0"/>
              <a:t>Worshipping as a church draws us together and builds us up.  Everything in a worship assembly is  “be done for edification.” And so, worship activities such as taking the Lord’s supper, giving, singing, praying, and receiving instruction from God’s word are each designed by God to result in unity and edification as an outcome.</a:t>
            </a:r>
          </a:p>
        </p:txBody>
      </p:sp>
      <p:sp>
        <p:nvSpPr>
          <p:cNvPr id="4" name="Slide Number Placeholder 3">
            <a:extLst>
              <a:ext uri="{FF2B5EF4-FFF2-40B4-BE49-F238E27FC236}">
                <a16:creationId xmlns:a16="http://schemas.microsoft.com/office/drawing/2014/main" id="{22D67DAF-C346-CC4A-1ABC-A36CCDA6D7CC}"/>
              </a:ext>
            </a:extLst>
          </p:cNvPr>
          <p:cNvSpPr>
            <a:spLocks noGrp="1"/>
          </p:cNvSpPr>
          <p:nvPr>
            <p:ph type="sldNum" sz="quarter" idx="5"/>
          </p:nvPr>
        </p:nvSpPr>
        <p:spPr/>
        <p:txBody>
          <a:bodyPr/>
          <a:lstStyle/>
          <a:p>
            <a:fld id="{8F8ADC01-E143-4A50-85C3-06D0BFDDCC0C}" type="slidenum">
              <a:rPr lang="en-US" smtClean="0"/>
              <a:t>1</a:t>
            </a:fld>
            <a:endParaRPr lang="en-US"/>
          </a:p>
        </p:txBody>
      </p:sp>
    </p:spTree>
    <p:extLst>
      <p:ext uri="{BB962C8B-B14F-4D97-AF65-F5344CB8AC3E}">
        <p14:creationId xmlns:p14="http://schemas.microsoft.com/office/powerpoint/2010/main" val="374979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7052-30B7-FBB4-2089-80F1AA2F9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C206BE-3446-1CA8-4AD4-06A456748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EE669C-913D-7028-F9B9-534AE4F50A61}"/>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269C2702-0EBE-BA78-15AC-46676ACE8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7A919-6DF1-F62C-8DCA-FDCA82C30191}"/>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20672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2F60-32D9-4528-AF4C-335624A061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2929C-3820-2FA4-B63C-A628FED41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CA91-C565-600A-AB63-D4B30AF68024}"/>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2DAE022A-2D29-0AEF-9D26-64F170240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3E3DD-887C-90A4-5E1C-621FB07100CE}"/>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400842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8D9F3-7530-20E3-1A2D-D578BAB207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9E36C-10E4-C615-F3BF-82FC567B5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95C3F-4398-62F2-DF42-1F42FC8793DD}"/>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418B017E-DB30-DC9E-1175-3F98C398B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960FD-3A4E-BC0B-2B92-9246C8231392}"/>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33807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66B0-E7D2-6623-E94B-6CD349F8C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79C09-CAAD-51E5-5B44-A983D68A78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21561-8D27-80E1-D71C-58D6434CAED3}"/>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61F589D0-7884-4FA7-B177-9E34BD753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D9B29-E81A-B821-69FE-FD2F704C6C11}"/>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399050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AD87-1EEC-0F00-6884-787E3EB40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291688-D01C-6F3C-68FF-AF14C64A21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27DC8D-F893-12D0-6F4B-C803D84BD651}"/>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88AA7539-1272-5128-BFD2-985DD0AF5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BB355-E0A9-43B9-A5D2-8B4C5D9C6F0F}"/>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375639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7F66-4668-A8C2-B1B3-9DF6D0FF4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BB34E-ACEF-2C99-DA6A-9A8D565BB5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23AC52-A7A5-33EC-21BC-80EEE1762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FE889-1D67-A976-5403-8907F01E47A4}"/>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6" name="Footer Placeholder 5">
            <a:extLst>
              <a:ext uri="{FF2B5EF4-FFF2-40B4-BE49-F238E27FC236}">
                <a16:creationId xmlns:a16="http://schemas.microsoft.com/office/drawing/2014/main" id="{7378224C-A70E-5C48-B0B4-FF9A9BC46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A6E38-BC18-0B9B-40EA-0100F1D06D19}"/>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269335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6431-637A-1538-B073-2E1C63C86A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F65822-13F8-DFFB-2440-3EE95BA6E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0CE82-40BF-612B-7810-D25E4A13C1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80F7B-1E84-6CB6-D297-87A60580D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54ECC-F3CB-F007-BFF1-000EDD796D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C53FA-61B0-9B6F-C140-6C05745AD21B}"/>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8" name="Footer Placeholder 7">
            <a:extLst>
              <a:ext uri="{FF2B5EF4-FFF2-40B4-BE49-F238E27FC236}">
                <a16:creationId xmlns:a16="http://schemas.microsoft.com/office/drawing/2014/main" id="{A88D6C4F-FDE1-43AB-84AD-CB3DB3255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FB2C31-A0DE-C27D-D5A8-2091556C5CB4}"/>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9668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3E5-D640-6A35-1889-5DDB063495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DBF0-779F-B3CA-53A1-4A2BAC50F30E}"/>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4" name="Footer Placeholder 3">
            <a:extLst>
              <a:ext uri="{FF2B5EF4-FFF2-40B4-BE49-F238E27FC236}">
                <a16:creationId xmlns:a16="http://schemas.microsoft.com/office/drawing/2014/main" id="{2BD97F3E-8944-3336-0CAB-173809380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2C2BB0-4855-834F-A075-1B1D1EBFD9CA}"/>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7158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8A0EC-D347-8107-A824-F4471C2F9569}"/>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3" name="Footer Placeholder 2">
            <a:extLst>
              <a:ext uri="{FF2B5EF4-FFF2-40B4-BE49-F238E27FC236}">
                <a16:creationId xmlns:a16="http://schemas.microsoft.com/office/drawing/2014/main" id="{AD6E06FC-DB74-E4D3-E833-9EEE41C85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DFC86-736E-60DC-E86D-5EE3744A35B4}"/>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14534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CA02-793F-E94C-F2BA-622B184AE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E8B5E9-74C5-9DD7-6BB8-CCDDCFF54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7C298-4E97-7319-08F1-ABFA1258B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13806-8F7F-B5CA-DA55-2BACA71019F3}"/>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6" name="Footer Placeholder 5">
            <a:extLst>
              <a:ext uri="{FF2B5EF4-FFF2-40B4-BE49-F238E27FC236}">
                <a16:creationId xmlns:a16="http://schemas.microsoft.com/office/drawing/2014/main" id="{5DBB8EC8-1723-6142-5663-2A702328F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56822-58FA-28F5-E8F6-9BEF06F311C2}"/>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316496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82A6-F94A-75C0-49D1-1149F8BB5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50EF7C-F078-729F-8249-73065B4546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FB55C-A337-AB6D-2B9D-A4A71B028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7FE1E-9A49-1D4D-628F-019183BFE4D9}"/>
              </a:ext>
            </a:extLst>
          </p:cNvPr>
          <p:cNvSpPr>
            <a:spLocks noGrp="1"/>
          </p:cNvSpPr>
          <p:nvPr>
            <p:ph type="dt" sz="half" idx="10"/>
          </p:nvPr>
        </p:nvSpPr>
        <p:spPr/>
        <p:txBody>
          <a:bodyPr/>
          <a:lstStyle/>
          <a:p>
            <a:fld id="{73015055-EB09-45DD-8F2B-E89B348DB7B8}" type="datetimeFigureOut">
              <a:rPr lang="en-US" smtClean="0"/>
              <a:t>1/25/2026</a:t>
            </a:fld>
            <a:endParaRPr lang="en-US"/>
          </a:p>
        </p:txBody>
      </p:sp>
      <p:sp>
        <p:nvSpPr>
          <p:cNvPr id="6" name="Footer Placeholder 5">
            <a:extLst>
              <a:ext uri="{FF2B5EF4-FFF2-40B4-BE49-F238E27FC236}">
                <a16:creationId xmlns:a16="http://schemas.microsoft.com/office/drawing/2014/main" id="{B1488F7D-B0AC-6F88-AAD1-400874854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0A71D-08B2-B9F0-6F77-F6EE76FFEF35}"/>
              </a:ext>
            </a:extLst>
          </p:cNvPr>
          <p:cNvSpPr>
            <a:spLocks noGrp="1"/>
          </p:cNvSpPr>
          <p:nvPr>
            <p:ph type="sldNum" sz="quarter" idx="12"/>
          </p:nvPr>
        </p:nvSpPr>
        <p:spPr/>
        <p:txBody>
          <a:bodyPr/>
          <a:lstStyle/>
          <a:p>
            <a:fld id="{ECC2764E-8AAB-42C9-9581-4BEF84CA1A05}" type="slidenum">
              <a:rPr lang="en-US" smtClean="0"/>
              <a:t>‹#›</a:t>
            </a:fld>
            <a:endParaRPr lang="en-US"/>
          </a:p>
        </p:txBody>
      </p:sp>
    </p:spTree>
    <p:extLst>
      <p:ext uri="{BB962C8B-B14F-4D97-AF65-F5344CB8AC3E}">
        <p14:creationId xmlns:p14="http://schemas.microsoft.com/office/powerpoint/2010/main" val="316414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3569-42BF-EEAD-9320-C74014EEC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64DD64-7D06-5EA5-8181-81F4F51DC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BB59D-0012-527A-AC25-42FE0D001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015055-EB09-45DD-8F2B-E89B348DB7B8}" type="datetimeFigureOut">
              <a:rPr lang="en-US" smtClean="0"/>
              <a:t>1/25/2026</a:t>
            </a:fld>
            <a:endParaRPr lang="en-US"/>
          </a:p>
        </p:txBody>
      </p:sp>
      <p:sp>
        <p:nvSpPr>
          <p:cNvPr id="5" name="Footer Placeholder 4">
            <a:extLst>
              <a:ext uri="{FF2B5EF4-FFF2-40B4-BE49-F238E27FC236}">
                <a16:creationId xmlns:a16="http://schemas.microsoft.com/office/drawing/2014/main" id="{B5AF280A-E3BB-BD34-321C-4FD6AA8E6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DCBB35-583B-C7E2-E9B0-BD8BEF3C9A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2764E-8AAB-42C9-9581-4BEF84CA1A05}" type="slidenum">
              <a:rPr lang="en-US" smtClean="0"/>
              <a:t>‹#›</a:t>
            </a:fld>
            <a:endParaRPr lang="en-US"/>
          </a:p>
        </p:txBody>
      </p:sp>
    </p:spTree>
    <p:extLst>
      <p:ext uri="{BB962C8B-B14F-4D97-AF65-F5344CB8AC3E}">
        <p14:creationId xmlns:p14="http://schemas.microsoft.com/office/powerpoint/2010/main" val="30676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4B4ED8-9536-BCD3-B2A5-EFD18CDD2FC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63895A-9DDA-3B8E-7AEC-0EA711F865B2}"/>
              </a:ext>
            </a:extLst>
          </p:cNvPr>
          <p:cNvSpPr>
            <a:spLocks noGrp="1"/>
          </p:cNvSpPr>
          <p:nvPr>
            <p:ph type="ctrTitle"/>
          </p:nvPr>
        </p:nvSpPr>
        <p:spPr>
          <a:xfrm>
            <a:off x="436332" y="362558"/>
            <a:ext cx="6368712" cy="4410813"/>
          </a:xfrm>
        </p:spPr>
        <p:txBody>
          <a:bodyPr anchor="ctr">
            <a:noAutofit/>
          </a:bodyPr>
          <a:lstStyle/>
          <a:p>
            <a:r>
              <a:rPr lang="en-US" sz="6600" b="1" dirty="0">
                <a:ln w="22225">
                  <a:solidFill>
                    <a:schemeClr val="accent2"/>
                  </a:solidFill>
                  <a:prstDash val="solid"/>
                </a:ln>
                <a:solidFill>
                  <a:schemeClr val="accent2">
                    <a:lumMod val="40000"/>
                    <a:lumOff val="60000"/>
                  </a:schemeClr>
                </a:solidFill>
                <a:latin typeface="Berlin Sans FB Demi" panose="020E0802020502020306" pitchFamily="34" charset="0"/>
                <a:cs typeface="Aharoni" panose="02010803020104030203" pitchFamily="2" charset="-79"/>
              </a:rPr>
              <a:t>Pursuing Peace and Edification </a:t>
            </a:r>
            <a:r>
              <a:rPr lang="en-US" b="1" dirty="0">
                <a:ln w="22225">
                  <a:solidFill>
                    <a:schemeClr val="accent2"/>
                  </a:solidFill>
                  <a:prstDash val="solid"/>
                </a:ln>
                <a:solidFill>
                  <a:schemeClr val="accent2">
                    <a:lumMod val="40000"/>
                    <a:lumOff val="60000"/>
                  </a:schemeClr>
                </a:solidFill>
                <a:latin typeface="Berlin Sans FB Demi" panose="020E0802020502020306" pitchFamily="34" charset="0"/>
                <a:cs typeface="Aharoni" panose="02010803020104030203" pitchFamily="2" charset="-79"/>
              </a:rPr>
              <a:t>through</a:t>
            </a:r>
            <a:r>
              <a:rPr lang="en-US" sz="6600" b="1" dirty="0">
                <a:ln w="22225">
                  <a:solidFill>
                    <a:schemeClr val="accent2"/>
                  </a:solidFill>
                  <a:prstDash val="solid"/>
                </a:ln>
                <a:solidFill>
                  <a:schemeClr val="accent2">
                    <a:lumMod val="40000"/>
                    <a:lumOff val="60000"/>
                  </a:schemeClr>
                </a:solidFill>
                <a:latin typeface="Berlin Sans FB Demi" panose="020E0802020502020306" pitchFamily="34" charset="0"/>
                <a:cs typeface="Aharoni" panose="02010803020104030203" pitchFamily="2" charset="-79"/>
              </a:rPr>
              <a:t> </a:t>
            </a:r>
            <a:r>
              <a:rPr lang="en-US" sz="9600" b="1" dirty="0">
                <a:ln w="22225">
                  <a:solidFill>
                    <a:schemeClr val="accent2"/>
                  </a:solidFill>
                  <a:prstDash val="solid"/>
                </a:ln>
                <a:solidFill>
                  <a:schemeClr val="accent2">
                    <a:lumMod val="40000"/>
                    <a:lumOff val="60000"/>
                  </a:schemeClr>
                </a:solidFill>
                <a:latin typeface="Berlin Sans FB Demi" panose="020E0802020502020306" pitchFamily="34" charset="0"/>
                <a:cs typeface="Aharoni" panose="02010803020104030203" pitchFamily="2" charset="-79"/>
              </a:rPr>
              <a:t>Worship</a:t>
            </a:r>
            <a:endParaRPr lang="en-US" sz="6600" b="1" dirty="0">
              <a:ln w="22225">
                <a:solidFill>
                  <a:schemeClr val="accent2"/>
                </a:solidFill>
                <a:prstDash val="solid"/>
              </a:ln>
              <a:solidFill>
                <a:schemeClr val="accent2">
                  <a:lumMod val="40000"/>
                  <a:lumOff val="60000"/>
                </a:schemeClr>
              </a:solidFill>
              <a:latin typeface="Berlin Sans FB Demi" panose="020E0802020502020306" pitchFamily="34" charset="0"/>
              <a:cs typeface="Aharoni" panose="02010803020104030203" pitchFamily="2" charset="-79"/>
            </a:endParaRPr>
          </a:p>
        </p:txBody>
      </p:sp>
      <p:sp>
        <p:nvSpPr>
          <p:cNvPr id="3" name="Subtitle 2">
            <a:extLst>
              <a:ext uri="{FF2B5EF4-FFF2-40B4-BE49-F238E27FC236}">
                <a16:creationId xmlns:a16="http://schemas.microsoft.com/office/drawing/2014/main" id="{FEB0274D-EB87-56D3-972E-DBF924A2FFA5}"/>
              </a:ext>
            </a:extLst>
          </p:cNvPr>
          <p:cNvSpPr>
            <a:spLocks noGrp="1"/>
          </p:cNvSpPr>
          <p:nvPr>
            <p:ph type="subTitle" idx="1"/>
          </p:nvPr>
        </p:nvSpPr>
        <p:spPr>
          <a:xfrm>
            <a:off x="126206" y="5020735"/>
            <a:ext cx="6988964" cy="1655762"/>
          </a:xfrm>
        </p:spPr>
        <p:txBody>
          <a:bodyPr anchor="ctr">
            <a:normAutofit/>
          </a:bodyPr>
          <a:lstStyle/>
          <a:p>
            <a:r>
              <a:rPr lang="en-US" sz="4000" i="1" dirty="0">
                <a:solidFill>
                  <a:srgbClr val="F8D49A"/>
                </a:solidFill>
                <a:latin typeface="Arial Nova Cond" panose="020B0506020202020204" pitchFamily="34" charset="0"/>
              </a:rPr>
              <a:t>Hebrews 10:24-25  </a:t>
            </a:r>
          </a:p>
          <a:p>
            <a:r>
              <a:rPr lang="en-US" sz="4000" i="1" dirty="0">
                <a:solidFill>
                  <a:srgbClr val="F8D49A"/>
                </a:solidFill>
                <a:latin typeface="Arial Nova Cond" panose="020B0506020202020204" pitchFamily="34" charset="0"/>
              </a:rPr>
              <a:t>1 Corinthians 14:26</a:t>
            </a:r>
          </a:p>
        </p:txBody>
      </p:sp>
      <p:pic>
        <p:nvPicPr>
          <p:cNvPr id="4" name="Picture 3">
            <a:extLst>
              <a:ext uri="{FF2B5EF4-FFF2-40B4-BE49-F238E27FC236}">
                <a16:creationId xmlns:a16="http://schemas.microsoft.com/office/drawing/2014/main" id="{DD1B3BC6-91AA-9475-82ED-E02BA99680D4}"/>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rcRect l="33697" r="16444" b="2"/>
          <a:stretch>
            <a:fillRect/>
          </a:stretch>
        </p:blipFill>
        <p:spPr>
          <a:xfrm>
            <a:off x="7115177" y="115193"/>
            <a:ext cx="4950618" cy="6627614"/>
          </a:xfrm>
          <a:prstGeom prst="rect">
            <a:avLst/>
          </a:prstGeom>
        </p:spPr>
      </p:pic>
      <p:cxnSp>
        <p:nvCxnSpPr>
          <p:cNvPr id="22" name="Straight Connector 21">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419E807-E5F3-8E74-9934-E8BA10B6FED9}"/>
              </a:ext>
            </a:extLst>
          </p:cNvPr>
          <p:cNvCxnSpPr>
            <a:cxnSpLocks/>
          </p:cNvCxnSpPr>
          <p:nvPr/>
        </p:nvCxnSpPr>
        <p:spPr>
          <a:xfrm>
            <a:off x="1038847" y="4871689"/>
            <a:ext cx="5136665"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9089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A90E-BCF2-E9C7-163A-41C2BD176723}"/>
              </a:ext>
            </a:extLst>
          </p:cNvPr>
          <p:cNvSpPr>
            <a:spLocks noGrp="1"/>
          </p:cNvSpPr>
          <p:nvPr>
            <p:ph type="title"/>
          </p:nvPr>
        </p:nvSpPr>
        <p:spPr>
          <a:xfrm>
            <a:off x="407374" y="365125"/>
            <a:ext cx="11479826" cy="2179292"/>
          </a:xfrm>
        </p:spPr>
        <p:txBody>
          <a:bodyPr>
            <a:noAutofit/>
          </a:bodyPr>
          <a:lstStyle/>
          <a:p>
            <a:r>
              <a:rPr lang="en-US" sz="6000" b="1" cap="small" dirty="0">
                <a:ln w="22225">
                  <a:solidFill>
                    <a:schemeClr val="accent2"/>
                  </a:solidFill>
                  <a:prstDash val="solid"/>
                </a:ln>
                <a:solidFill>
                  <a:schemeClr val="accent2">
                    <a:lumMod val="40000"/>
                    <a:lumOff val="60000"/>
                  </a:schemeClr>
                </a:solidFill>
                <a:latin typeface="Aharoni" panose="02010803020104030203" pitchFamily="2" charset="-79"/>
                <a:cs typeface="Aharoni" panose="02010803020104030203" pitchFamily="2" charset="-79"/>
              </a:rPr>
              <a:t>How shared worship experiences edify and unify:</a:t>
            </a:r>
          </a:p>
        </p:txBody>
      </p:sp>
      <p:sp>
        <p:nvSpPr>
          <p:cNvPr id="3" name="Content Placeholder 2">
            <a:extLst>
              <a:ext uri="{FF2B5EF4-FFF2-40B4-BE49-F238E27FC236}">
                <a16:creationId xmlns:a16="http://schemas.microsoft.com/office/drawing/2014/main" id="{574D66F7-3B59-FACC-C333-2AF4AD98D71A}"/>
              </a:ext>
            </a:extLst>
          </p:cNvPr>
          <p:cNvSpPr>
            <a:spLocks noGrp="1"/>
          </p:cNvSpPr>
          <p:nvPr>
            <p:ph idx="1"/>
          </p:nvPr>
        </p:nvSpPr>
        <p:spPr>
          <a:xfrm>
            <a:off x="715551" y="2650434"/>
            <a:ext cx="5778013" cy="4333462"/>
          </a:xfrm>
        </p:spPr>
        <p:txBody>
          <a:bodyPr>
            <a:normAutofit/>
          </a:bodyPr>
          <a:lstStyle/>
          <a:p>
            <a:pPr marL="0" indent="0">
              <a:buNone/>
            </a:pPr>
            <a:r>
              <a:rPr lang="en-US" sz="4000" b="1" dirty="0">
                <a:solidFill>
                  <a:srgbClr val="F8D49A"/>
                </a:solidFill>
              </a:rPr>
              <a:t>The Lord’s Supper builds us up and unifies us when taken properly </a:t>
            </a:r>
            <a:r>
              <a:rPr lang="en-US" sz="4000" dirty="0">
                <a:solidFill>
                  <a:schemeClr val="bg1"/>
                </a:solidFill>
              </a:rPr>
              <a:t>(1 Corinthians 11:17-30; 10:16-17)</a:t>
            </a:r>
          </a:p>
        </p:txBody>
      </p:sp>
      <p:pic>
        <p:nvPicPr>
          <p:cNvPr id="4" name="Picture 3">
            <a:extLst>
              <a:ext uri="{FF2B5EF4-FFF2-40B4-BE49-F238E27FC236}">
                <a16:creationId xmlns:a16="http://schemas.microsoft.com/office/drawing/2014/main" id="{BF007F7A-FF43-A43F-F274-93C3E8EF7198}"/>
              </a:ext>
            </a:extLst>
          </p:cNvPr>
          <p:cNvPicPr>
            <a:picLocks noChangeAspect="1"/>
          </p:cNvPicPr>
          <p:nvPr/>
        </p:nvPicPr>
        <p:blipFill>
          <a:blip r:embed="rId2"/>
          <a:srcRect l="19351"/>
          <a:stretch>
            <a:fillRect/>
          </a:stretch>
        </p:blipFill>
        <p:spPr>
          <a:xfrm>
            <a:off x="6679095" y="1929228"/>
            <a:ext cx="4899991" cy="4049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566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733CEC-07DD-4C04-8578-938CD6DF6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4AB73-EB0D-E99B-3476-695738D2D5E2}"/>
              </a:ext>
            </a:extLst>
          </p:cNvPr>
          <p:cNvSpPr>
            <a:spLocks noGrp="1"/>
          </p:cNvSpPr>
          <p:nvPr>
            <p:ph type="title"/>
          </p:nvPr>
        </p:nvSpPr>
        <p:spPr>
          <a:xfrm>
            <a:off x="357809" y="365125"/>
            <a:ext cx="11489633" cy="2179292"/>
          </a:xfrm>
        </p:spPr>
        <p:txBody>
          <a:bodyPr>
            <a:noAutofit/>
          </a:bodyPr>
          <a:lstStyle/>
          <a:p>
            <a:r>
              <a:rPr kumimoji="0" lang="en-US" sz="6000" b="1" i="0" u="none" strike="noStrike" kern="1200" cap="small" spc="0" normalizeH="0" baseline="0" noProof="0" dirty="0">
                <a:ln w="22225">
                  <a:solidFill>
                    <a:srgbClr val="E97132"/>
                  </a:solidFill>
                  <a:prstDash val="solid"/>
                </a:ln>
                <a:solidFill>
                  <a:srgbClr val="E97132">
                    <a:lumMod val="40000"/>
                    <a:lumOff val="60000"/>
                  </a:srgbClr>
                </a:solidFill>
                <a:effectLst/>
                <a:uLnTx/>
                <a:uFillTx/>
                <a:latin typeface="Aharoni" panose="02010803020104030203" pitchFamily="2" charset="-79"/>
                <a:ea typeface="+mj-ea"/>
                <a:cs typeface="Aharoni" panose="02010803020104030203" pitchFamily="2" charset="-79"/>
              </a:rPr>
              <a:t>How shared worship experiences edify and unify:</a:t>
            </a:r>
            <a:endParaRPr lang="en-US" sz="4800" dirty="0">
              <a:solidFill>
                <a:schemeClr val="bg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AA9045C-84BB-7831-B7C0-D1C9BB121D1F}"/>
              </a:ext>
            </a:extLst>
          </p:cNvPr>
          <p:cNvSpPr>
            <a:spLocks noGrp="1"/>
          </p:cNvSpPr>
          <p:nvPr>
            <p:ph idx="1"/>
          </p:nvPr>
        </p:nvSpPr>
        <p:spPr>
          <a:xfrm>
            <a:off x="715551" y="2650434"/>
            <a:ext cx="6533388" cy="4333462"/>
          </a:xfrm>
        </p:spPr>
        <p:txBody>
          <a:bodyPr>
            <a:normAutofit/>
          </a:bodyPr>
          <a:lstStyle/>
          <a:p>
            <a:pPr marL="0" indent="0">
              <a:buNone/>
            </a:pPr>
            <a:r>
              <a:rPr lang="en-US" sz="4000" b="1" dirty="0">
                <a:solidFill>
                  <a:srgbClr val="F8D49A"/>
                </a:solidFill>
              </a:rPr>
              <a:t>Giving expresses mutual love and encourages more of it </a:t>
            </a:r>
            <a:r>
              <a:rPr lang="en-US" sz="4000" dirty="0">
                <a:solidFill>
                  <a:schemeClr val="bg1"/>
                </a:solidFill>
              </a:rPr>
              <a:t>(Acts 4:32-35;                            2 Corinthians 9:1-13)</a:t>
            </a:r>
          </a:p>
        </p:txBody>
      </p:sp>
      <p:pic>
        <p:nvPicPr>
          <p:cNvPr id="3074" name="Picture 2" descr="A silver tray for collecting offerings in a church, partially filled with dollars, checks, and only a few coins, sitting on a table by itself&#10;.. Image 4 of 4">
            <a:extLst>
              <a:ext uri="{FF2B5EF4-FFF2-40B4-BE49-F238E27FC236}">
                <a16:creationId xmlns:a16="http://schemas.microsoft.com/office/drawing/2014/main" id="{355D38AF-4DA5-E6E1-C2E6-D6726EA92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719" y="1857997"/>
            <a:ext cx="3857625" cy="3857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27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4BFB69C-21A9-9DEB-32ED-4C72C69ED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25699-001E-35D1-5FC4-B3F4625855CE}"/>
              </a:ext>
            </a:extLst>
          </p:cNvPr>
          <p:cNvSpPr>
            <a:spLocks noGrp="1"/>
          </p:cNvSpPr>
          <p:nvPr>
            <p:ph type="title"/>
          </p:nvPr>
        </p:nvSpPr>
        <p:spPr>
          <a:xfrm>
            <a:off x="407374" y="365125"/>
            <a:ext cx="11493078" cy="2179292"/>
          </a:xfrm>
        </p:spPr>
        <p:txBody>
          <a:bodyPr>
            <a:noAutofit/>
          </a:bodyPr>
          <a:lstStyle/>
          <a:p>
            <a:r>
              <a:rPr kumimoji="0" lang="en-US" sz="6000" b="1" i="0" u="none" strike="noStrike" kern="1200" cap="small" spc="0" normalizeH="0" baseline="0" noProof="0" dirty="0">
                <a:ln w="22225">
                  <a:solidFill>
                    <a:srgbClr val="E97132"/>
                  </a:solidFill>
                  <a:prstDash val="solid"/>
                </a:ln>
                <a:solidFill>
                  <a:srgbClr val="E97132">
                    <a:lumMod val="40000"/>
                    <a:lumOff val="60000"/>
                  </a:srgbClr>
                </a:solidFill>
                <a:effectLst/>
                <a:uLnTx/>
                <a:uFillTx/>
                <a:latin typeface="Aharoni" panose="02010803020104030203" pitchFamily="2" charset="-79"/>
                <a:ea typeface="+mj-ea"/>
                <a:cs typeface="Aharoni" panose="02010803020104030203" pitchFamily="2" charset="-79"/>
              </a:rPr>
              <a:t>How shared worship experiences edify and unify:</a:t>
            </a:r>
            <a:endParaRPr lang="en-US" sz="5400" dirty="0">
              <a:solidFill>
                <a:schemeClr val="bg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DC0B9F1-7790-359B-845A-F41DA0DAF993}"/>
              </a:ext>
            </a:extLst>
          </p:cNvPr>
          <p:cNvSpPr>
            <a:spLocks noGrp="1"/>
          </p:cNvSpPr>
          <p:nvPr>
            <p:ph idx="1"/>
          </p:nvPr>
        </p:nvSpPr>
        <p:spPr>
          <a:xfrm>
            <a:off x="819880" y="2703443"/>
            <a:ext cx="5486466" cy="4333462"/>
          </a:xfrm>
        </p:spPr>
        <p:txBody>
          <a:bodyPr>
            <a:normAutofit/>
          </a:bodyPr>
          <a:lstStyle/>
          <a:p>
            <a:pPr marL="0" indent="0">
              <a:buNone/>
            </a:pPr>
            <a:r>
              <a:rPr lang="en-US" sz="4000" b="1" dirty="0">
                <a:solidFill>
                  <a:srgbClr val="F8D49A"/>
                </a:solidFill>
              </a:rPr>
              <a:t>Prayer builds up the one who prays and the one who is prayed for </a:t>
            </a:r>
            <a:r>
              <a:rPr lang="en-US" sz="4000" dirty="0">
                <a:solidFill>
                  <a:schemeClr val="bg1"/>
                </a:solidFill>
              </a:rPr>
              <a:t>(Jude 20; 1 Timothy 2:1; 2 Corinthians 1:11; Colossians 1:8-9)</a:t>
            </a:r>
          </a:p>
        </p:txBody>
      </p:sp>
      <p:pic>
        <p:nvPicPr>
          <p:cNvPr id="4" name="Picture 3">
            <a:extLst>
              <a:ext uri="{FF2B5EF4-FFF2-40B4-BE49-F238E27FC236}">
                <a16:creationId xmlns:a16="http://schemas.microsoft.com/office/drawing/2014/main" id="{655F591C-9409-6469-4E86-DA190D6BD093}"/>
              </a:ext>
            </a:extLst>
          </p:cNvPr>
          <p:cNvPicPr>
            <a:picLocks noChangeAspect="1"/>
          </p:cNvPicPr>
          <p:nvPr/>
        </p:nvPicPr>
        <p:blipFill>
          <a:blip r:embed="rId2"/>
          <a:stretch>
            <a:fillRect/>
          </a:stretch>
        </p:blipFill>
        <p:spPr>
          <a:xfrm>
            <a:off x="6718852" y="2040833"/>
            <a:ext cx="4794389" cy="3196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71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E1905A-4E64-1BBF-2658-74072DF37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F3BF2-3547-6E73-FF98-936288BC526C}"/>
              </a:ext>
            </a:extLst>
          </p:cNvPr>
          <p:cNvSpPr>
            <a:spLocks noGrp="1"/>
          </p:cNvSpPr>
          <p:nvPr>
            <p:ph type="title"/>
          </p:nvPr>
        </p:nvSpPr>
        <p:spPr>
          <a:xfrm>
            <a:off x="407374" y="365125"/>
            <a:ext cx="11493078" cy="2179292"/>
          </a:xfrm>
        </p:spPr>
        <p:txBody>
          <a:bodyPr>
            <a:noAutofit/>
          </a:bodyPr>
          <a:lstStyle/>
          <a:p>
            <a:r>
              <a:rPr kumimoji="0" lang="en-US" sz="6000" b="1" i="0" u="none" strike="noStrike" kern="1200" cap="small" spc="0" normalizeH="0" baseline="0" noProof="0" dirty="0">
                <a:ln w="22225">
                  <a:solidFill>
                    <a:srgbClr val="E97132"/>
                  </a:solidFill>
                  <a:prstDash val="solid"/>
                </a:ln>
                <a:solidFill>
                  <a:srgbClr val="E97132">
                    <a:lumMod val="40000"/>
                    <a:lumOff val="60000"/>
                  </a:srgbClr>
                </a:solidFill>
                <a:effectLst/>
                <a:uLnTx/>
                <a:uFillTx/>
                <a:latin typeface="Aharoni" panose="02010803020104030203" pitchFamily="2" charset="-79"/>
                <a:ea typeface="+mj-ea"/>
                <a:cs typeface="Aharoni" panose="02010803020104030203" pitchFamily="2" charset="-79"/>
              </a:rPr>
              <a:t>How shared worship experiences edify and unify:</a:t>
            </a:r>
            <a:endParaRPr lang="en-US" sz="5400" dirty="0">
              <a:solidFill>
                <a:schemeClr val="bg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4C7B40E-CD3A-AAC1-5E31-67B8EF44A805}"/>
              </a:ext>
            </a:extLst>
          </p:cNvPr>
          <p:cNvSpPr>
            <a:spLocks noGrp="1"/>
          </p:cNvSpPr>
          <p:nvPr>
            <p:ph idx="1"/>
          </p:nvPr>
        </p:nvSpPr>
        <p:spPr>
          <a:xfrm>
            <a:off x="678759" y="2703443"/>
            <a:ext cx="5748545" cy="4333462"/>
          </a:xfrm>
        </p:spPr>
        <p:txBody>
          <a:bodyPr>
            <a:normAutofit/>
          </a:bodyPr>
          <a:lstStyle/>
          <a:p>
            <a:pPr marL="0" indent="0">
              <a:buNone/>
            </a:pPr>
            <a:r>
              <a:rPr lang="en-US" sz="4000" b="1" dirty="0">
                <a:solidFill>
                  <a:srgbClr val="F8D49A"/>
                </a:solidFill>
              </a:rPr>
              <a:t>Singing to one another from the heart edifies us and magnifies praise  </a:t>
            </a:r>
            <a:r>
              <a:rPr lang="en-US" sz="4000" dirty="0">
                <a:solidFill>
                  <a:schemeClr val="bg1"/>
                </a:solidFill>
              </a:rPr>
              <a:t>(Colossians 3:16; Ephesians 5:19;   Romans 15:5-6;  Hebrews 13:15).</a:t>
            </a:r>
          </a:p>
        </p:txBody>
      </p:sp>
      <p:pic>
        <p:nvPicPr>
          <p:cNvPr id="1028" name="Picture 4" descr="A congregation sitting in church singing hymns.  Some are holding hymnbooks. No one is playing a musical instrument.  . Image 1 of 4">
            <a:extLst>
              <a:ext uri="{FF2B5EF4-FFF2-40B4-BE49-F238E27FC236}">
                <a16:creationId xmlns:a16="http://schemas.microsoft.com/office/drawing/2014/main" id="{6182A8D5-9555-3B54-879A-15DE2239AE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67" t="25209"/>
          <a:stretch>
            <a:fillRect/>
          </a:stretch>
        </p:blipFill>
        <p:spPr bwMode="auto">
          <a:xfrm>
            <a:off x="6891131" y="1722782"/>
            <a:ext cx="4473230" cy="4249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35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39CC80-5FA5-F0D8-FFE3-B11E22617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6245D-5144-B054-6B0C-903CC31AC11E}"/>
              </a:ext>
            </a:extLst>
          </p:cNvPr>
          <p:cNvSpPr>
            <a:spLocks noGrp="1"/>
          </p:cNvSpPr>
          <p:nvPr>
            <p:ph type="title"/>
          </p:nvPr>
        </p:nvSpPr>
        <p:spPr>
          <a:xfrm>
            <a:off x="407374" y="365125"/>
            <a:ext cx="11493078" cy="2179292"/>
          </a:xfrm>
        </p:spPr>
        <p:txBody>
          <a:bodyPr>
            <a:noAutofit/>
          </a:bodyPr>
          <a:lstStyle/>
          <a:p>
            <a:r>
              <a:rPr kumimoji="0" lang="en-US" sz="6000" b="1" i="0" u="none" strike="noStrike" kern="1200" cap="small" spc="0" normalizeH="0" baseline="0" noProof="0" dirty="0">
                <a:ln w="22225">
                  <a:solidFill>
                    <a:srgbClr val="E97132"/>
                  </a:solidFill>
                  <a:prstDash val="solid"/>
                </a:ln>
                <a:solidFill>
                  <a:srgbClr val="E97132">
                    <a:lumMod val="40000"/>
                    <a:lumOff val="60000"/>
                  </a:srgbClr>
                </a:solidFill>
                <a:effectLst/>
                <a:uLnTx/>
                <a:uFillTx/>
                <a:latin typeface="Aharoni" panose="02010803020104030203" pitchFamily="2" charset="-79"/>
                <a:ea typeface="+mj-ea"/>
                <a:cs typeface="Aharoni" panose="02010803020104030203" pitchFamily="2" charset="-79"/>
              </a:rPr>
              <a:t>How shared worship experiences edify and unify:</a:t>
            </a:r>
            <a:endParaRPr lang="en-US" sz="5400" dirty="0">
              <a:solidFill>
                <a:schemeClr val="bg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431578FB-3CF1-7937-0FB3-FF6E1C425AC8}"/>
              </a:ext>
            </a:extLst>
          </p:cNvPr>
          <p:cNvSpPr>
            <a:spLocks noGrp="1"/>
          </p:cNvSpPr>
          <p:nvPr>
            <p:ph idx="1"/>
          </p:nvPr>
        </p:nvSpPr>
        <p:spPr>
          <a:xfrm>
            <a:off x="676635" y="2524538"/>
            <a:ext cx="6700610" cy="4333462"/>
          </a:xfrm>
        </p:spPr>
        <p:txBody>
          <a:bodyPr>
            <a:normAutofit/>
          </a:bodyPr>
          <a:lstStyle/>
          <a:p>
            <a:pPr marL="0" indent="0">
              <a:buNone/>
            </a:pPr>
            <a:r>
              <a:rPr lang="en-US" sz="4000" b="1" dirty="0">
                <a:solidFill>
                  <a:srgbClr val="F8D49A"/>
                </a:solidFill>
              </a:rPr>
              <a:t>Teaching and preaching God’s word builds us up  and secures our inheritance </a:t>
            </a:r>
            <a:r>
              <a:rPr lang="en-US" sz="4000" dirty="0">
                <a:solidFill>
                  <a:schemeClr val="bg1"/>
                </a:solidFill>
              </a:rPr>
              <a:t>(Acts 20:32; 14:21-22; Ephesians 4:11-15;  	                 1 Peter 1:23; 2 Timothy 4:2).</a:t>
            </a:r>
          </a:p>
        </p:txBody>
      </p:sp>
      <p:pic>
        <p:nvPicPr>
          <p:cNvPr id="2050" name="Picture 2" descr="A preacher preaching from a Bible that he is holding in his hand to a diverse congregation who are sitting and listening attentively.. Image 4 of 4">
            <a:extLst>
              <a:ext uri="{FF2B5EF4-FFF2-40B4-BE49-F238E27FC236}">
                <a16:creationId xmlns:a16="http://schemas.microsoft.com/office/drawing/2014/main" id="{D7990E53-C708-52C9-3D3C-9EF262C99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46" t="28787"/>
          <a:stretch>
            <a:fillRect/>
          </a:stretch>
        </p:blipFill>
        <p:spPr bwMode="auto">
          <a:xfrm>
            <a:off x="7646505" y="1748940"/>
            <a:ext cx="3532325" cy="3989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45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324</TotalTime>
  <Words>236</Words>
  <Application>Microsoft Office PowerPoint</Application>
  <PresentationFormat>Widescreen</PresentationFormat>
  <Paragraphs>15</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Pursuing Peace and Edification through Worship</vt:lpstr>
      <vt:lpstr>How shared worship experiences edify and unify:</vt:lpstr>
      <vt:lpstr>How shared worship experiences edify and unify:</vt:lpstr>
      <vt:lpstr>How shared worship experiences edify and unify:</vt:lpstr>
      <vt:lpstr>How shared worship experiences edify and unify:</vt:lpstr>
      <vt:lpstr>How shared worship experiences edify and unify: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15</cp:revision>
  <dcterms:created xsi:type="dcterms:W3CDTF">2026-01-23T18:27:38Z</dcterms:created>
  <dcterms:modified xsi:type="dcterms:W3CDTF">2026-01-25T21:42:33Z</dcterms:modified>
</cp:coreProperties>
</file>