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653" autoAdjust="0"/>
  </p:normalViewPr>
  <p:slideViewPr>
    <p:cSldViewPr snapToGrid="0">
      <p:cViewPr varScale="1">
        <p:scale>
          <a:sx n="41" d="100"/>
          <a:sy n="41" d="100"/>
        </p:scale>
        <p:origin x="1952" y="260"/>
      </p:cViewPr>
      <p:guideLst/>
    </p:cSldViewPr>
  </p:slideViewPr>
  <p:outlineViewPr>
    <p:cViewPr>
      <p:scale>
        <a:sx n="33" d="100"/>
        <a:sy n="33" d="100"/>
      </p:scale>
      <p:origin x="0" y="-4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C17F2-94AA-44B5-8456-FF297ABA93DE}" type="datetimeFigureOut">
              <a:rPr lang="en-US" smtClean="0"/>
              <a:t>1/25/2025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ED720F-6401-4493-9596-DAE3E17DC3D8}" type="slidenum">
              <a:rPr lang="en-US" smtClean="0"/>
              <a:t>‹#›</a:t>
            </a:fld>
            <a:endParaRPr lang="en-US"/>
          </a:p>
        </p:txBody>
      </p:sp>
    </p:spTree>
    <p:extLst>
      <p:ext uri="{BB962C8B-B14F-4D97-AF65-F5344CB8AC3E}">
        <p14:creationId xmlns:p14="http://schemas.microsoft.com/office/powerpoint/2010/main" val="3170365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essence of brotherhood is sharing life’s experiences as we love and help one another along the way.  Jesus called us “brethren” and laid down His life to lift our burdens and raise us up.  We are to follow His example of brotherhood.</a:t>
            </a:r>
          </a:p>
        </p:txBody>
      </p:sp>
      <p:sp>
        <p:nvSpPr>
          <p:cNvPr id="4" name="Slide Number Placeholder 3"/>
          <p:cNvSpPr>
            <a:spLocks noGrp="1"/>
          </p:cNvSpPr>
          <p:nvPr>
            <p:ph type="sldNum" sz="quarter" idx="10"/>
          </p:nvPr>
        </p:nvSpPr>
        <p:spPr/>
        <p:txBody>
          <a:bodyPr/>
          <a:lstStyle/>
          <a:p>
            <a:fld id="{37ED720F-6401-4493-9596-DAE3E17DC3D8}" type="slidenum">
              <a:rPr lang="en-US" smtClean="0"/>
              <a:t>1</a:t>
            </a:fld>
            <a:endParaRPr lang="en-US"/>
          </a:p>
        </p:txBody>
      </p:sp>
    </p:spTree>
    <p:extLst>
      <p:ext uri="{BB962C8B-B14F-4D97-AF65-F5344CB8AC3E}">
        <p14:creationId xmlns:p14="http://schemas.microsoft.com/office/powerpoint/2010/main" val="3860660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7A6576-0846-475D-9067-D1413E98F55E}"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2080733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A6576-0846-475D-9067-D1413E98F55E}"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861160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A6576-0846-475D-9067-D1413E98F55E}"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2471469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A6576-0846-475D-9067-D1413E98F55E}"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2084080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7A6576-0846-475D-9067-D1413E98F55E}"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950852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7A6576-0846-475D-9067-D1413E98F55E}"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1151341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7A6576-0846-475D-9067-D1413E98F55E}"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1621726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7A6576-0846-475D-9067-D1413E98F55E}"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189458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A6576-0846-475D-9067-D1413E98F55E}"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2078690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7A6576-0846-475D-9067-D1413E98F55E}"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146966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7A6576-0846-475D-9067-D1413E98F55E}"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9EDAB4-65A2-41A2-8A38-070D71E77D73}" type="slidenum">
              <a:rPr lang="en-US" smtClean="0"/>
              <a:t>‹#›</a:t>
            </a:fld>
            <a:endParaRPr lang="en-US"/>
          </a:p>
        </p:txBody>
      </p:sp>
    </p:spTree>
    <p:extLst>
      <p:ext uri="{BB962C8B-B14F-4D97-AF65-F5344CB8AC3E}">
        <p14:creationId xmlns:p14="http://schemas.microsoft.com/office/powerpoint/2010/main" val="829197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00000"/>
            </a:gs>
            <a:gs pos="9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A6576-0846-475D-9067-D1413E98F55E}" type="datetimeFigureOut">
              <a:rPr lang="en-US" smtClean="0"/>
              <a:t>1/25/2025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9EDAB4-65A2-41A2-8A38-070D71E77D73}" type="slidenum">
              <a:rPr lang="en-US" smtClean="0"/>
              <a:t>‹#›</a:t>
            </a:fld>
            <a:endParaRPr lang="en-US"/>
          </a:p>
        </p:txBody>
      </p:sp>
    </p:spTree>
    <p:extLst>
      <p:ext uri="{BB962C8B-B14F-4D97-AF65-F5344CB8AC3E}">
        <p14:creationId xmlns:p14="http://schemas.microsoft.com/office/powerpoint/2010/main" val="332576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75000"/>
              </a:schemeClr>
            </a:gs>
            <a:gs pos="4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9816" y="624426"/>
            <a:ext cx="8791303" cy="1922845"/>
          </a:xfrm>
        </p:spPr>
        <p:txBody>
          <a:bodyPr anchor="ctr">
            <a:noAutofit/>
          </a:bodyPr>
          <a:lstStyle/>
          <a:p>
            <a:r>
              <a:rPr lang="en-US" dirty="0">
                <a:effectLst>
                  <a:glow rad="101600">
                    <a:schemeClr val="bg1">
                      <a:alpha val="60000"/>
                    </a:schemeClr>
                  </a:glow>
                </a:effectLst>
                <a:latin typeface="Bahnschrift SemiBold Condensed" panose="020B0502040204020203" pitchFamily="34" charset="0"/>
              </a:rPr>
              <a:t>The Essence of Brotherhood:</a:t>
            </a:r>
            <a:br>
              <a:rPr lang="en-US" dirty="0">
                <a:effectLst>
                  <a:glow rad="101600">
                    <a:schemeClr val="bg1">
                      <a:alpha val="60000"/>
                    </a:schemeClr>
                  </a:glow>
                </a:effectLst>
                <a:latin typeface="Bahnschrift SemiBold Condensed" panose="020B0502040204020203" pitchFamily="34" charset="0"/>
              </a:rPr>
            </a:br>
            <a:r>
              <a:rPr lang="en-US" sz="4800" i="1" dirty="0">
                <a:effectLst>
                  <a:glow rad="101600">
                    <a:schemeClr val="bg1">
                      <a:alpha val="60000"/>
                    </a:schemeClr>
                  </a:glow>
                </a:effectLst>
                <a:latin typeface="Bahnschrift SemiBold Condensed" panose="020B0502040204020203" pitchFamily="34" charset="0"/>
              </a:rPr>
              <a:t>Sharing the Burden of Adversity</a:t>
            </a:r>
            <a:endParaRPr lang="en-US" i="1" dirty="0">
              <a:effectLst>
                <a:glow rad="101600">
                  <a:schemeClr val="bg1">
                    <a:alpha val="60000"/>
                  </a:schemeClr>
                </a:glow>
              </a:effectLst>
              <a:latin typeface="Bahnschrift SemiBold Condensed" panose="020B0502040204020203" pitchFamily="34" charset="0"/>
            </a:endParaRPr>
          </a:p>
        </p:txBody>
      </p:sp>
      <p:sp>
        <p:nvSpPr>
          <p:cNvPr id="3" name="Subtitle 2"/>
          <p:cNvSpPr>
            <a:spLocks noGrp="1"/>
          </p:cNvSpPr>
          <p:nvPr>
            <p:ph type="subTitle" idx="1"/>
          </p:nvPr>
        </p:nvSpPr>
        <p:spPr>
          <a:xfrm>
            <a:off x="1046881" y="2419931"/>
            <a:ext cx="6975564" cy="568204"/>
          </a:xfrm>
        </p:spPr>
        <p:txBody>
          <a:bodyPr>
            <a:normAutofit/>
          </a:bodyPr>
          <a:lstStyle/>
          <a:p>
            <a:r>
              <a:rPr lang="en-US" sz="3200" dirty="0"/>
              <a:t>Proverbs 17:17 </a:t>
            </a:r>
            <a:r>
              <a:rPr lang="en-US" sz="3200" dirty="0">
                <a:sym typeface="Wingdings" panose="05000000000000000000" pitchFamily="2" charset="2"/>
              </a:rPr>
              <a:t> </a:t>
            </a:r>
            <a:r>
              <a:rPr lang="en-US" sz="3200" dirty="0"/>
              <a:t>Galatians 6:2</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artisticCement/>
                    </a14:imgEffect>
                  </a14:imgLayer>
                </a14:imgProps>
              </a:ext>
            </a:extLst>
          </a:blip>
          <a:stretch>
            <a:fillRect/>
          </a:stretch>
        </p:blipFill>
        <p:spPr>
          <a:xfrm>
            <a:off x="30803" y="3248281"/>
            <a:ext cx="9069327" cy="3070717"/>
          </a:xfrm>
          <a:prstGeom prst="rect">
            <a:avLst/>
          </a:prstGeom>
        </p:spPr>
      </p:pic>
    </p:spTree>
    <p:extLst>
      <p:ext uri="{BB962C8B-B14F-4D97-AF65-F5344CB8AC3E}">
        <p14:creationId xmlns:p14="http://schemas.microsoft.com/office/powerpoint/2010/main" val="2587852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gs>
            <a:gs pos="9000">
              <a:schemeClr val="bg1"/>
            </a:gs>
          </a:gsLst>
          <a:lin ang="5400000" scaled="1"/>
          <a:tileRect/>
        </a:gradFill>
        <a:effectLst/>
      </p:bgPr>
    </p:bg>
    <p:spTree>
      <p:nvGrpSpPr>
        <p:cNvPr id="1" name=""/>
        <p:cNvGrpSpPr/>
        <p:nvPr/>
      </p:nvGrpSpPr>
      <p:grpSpPr>
        <a:xfrm>
          <a:off x="0" y="0"/>
          <a:ext cx="0" cy="0"/>
          <a:chOff x="0" y="0"/>
          <a:chExt cx="0" cy="0"/>
        </a:xfrm>
      </p:grpSpPr>
      <p:pic>
        <p:nvPicPr>
          <p:cNvPr id="102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2" y="5400473"/>
            <a:ext cx="3073518" cy="105071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36633" y="803488"/>
            <a:ext cx="8494428" cy="1325563"/>
          </a:xfrm>
        </p:spPr>
        <p:txBody>
          <a:bodyPr>
            <a:normAutofit fontScale="90000"/>
          </a:bodyPr>
          <a:lstStyle/>
          <a:p>
            <a:r>
              <a:rPr lang="en-US" sz="4900" b="1" dirty="0">
                <a:solidFill>
                  <a:schemeClr val="accent5">
                    <a:lumMod val="50000"/>
                  </a:schemeClr>
                </a:solidFill>
                <a:latin typeface="Candara" panose="020E0502030303020204" pitchFamily="34" charset="0"/>
              </a:rPr>
              <a:t>Christ is our example</a:t>
            </a:r>
            <a:br>
              <a:rPr lang="en-US" dirty="0"/>
            </a:br>
            <a:r>
              <a:rPr lang="en-US" sz="3100" i="1" dirty="0"/>
              <a:t>“Surely He has borne our griefs and carried our sorrows…”  (Isaiah 53:4)</a:t>
            </a:r>
          </a:p>
        </p:txBody>
      </p:sp>
      <p:sp>
        <p:nvSpPr>
          <p:cNvPr id="3" name="Content Placeholder 2"/>
          <p:cNvSpPr>
            <a:spLocks noGrp="1"/>
          </p:cNvSpPr>
          <p:nvPr>
            <p:ph idx="1"/>
          </p:nvPr>
        </p:nvSpPr>
        <p:spPr>
          <a:xfrm>
            <a:off x="336633" y="2257731"/>
            <a:ext cx="8786445" cy="3796781"/>
          </a:xfrm>
        </p:spPr>
        <p:txBody>
          <a:bodyPr/>
          <a:lstStyle/>
          <a:p>
            <a:pPr marL="0" indent="0">
              <a:buNone/>
            </a:pPr>
            <a:r>
              <a:rPr lang="en-US" sz="3200" b="1" dirty="0">
                <a:latin typeface="Candara" panose="020E0502030303020204" pitchFamily="34" charset="0"/>
              </a:rPr>
              <a:t>Consider what </a:t>
            </a:r>
            <a:r>
              <a:rPr lang="en-US" sz="3200" b="1">
                <a:latin typeface="Candara" panose="020E0502030303020204" pitchFamily="34" charset="0"/>
              </a:rPr>
              <a:t>Jesus has </a:t>
            </a:r>
            <a:r>
              <a:rPr lang="en-US" sz="3200" b="1" dirty="0">
                <a:latin typeface="Candara" panose="020E0502030303020204" pitchFamily="34" charset="0"/>
              </a:rPr>
              <a:t>done for us:</a:t>
            </a:r>
          </a:p>
          <a:p>
            <a:pPr>
              <a:spcBef>
                <a:spcPts val="600"/>
              </a:spcBef>
            </a:pPr>
            <a:r>
              <a:rPr lang="en-US" sz="3200" dirty="0">
                <a:latin typeface="Candara" panose="020E0502030303020204" pitchFamily="34" charset="0"/>
              </a:rPr>
              <a:t>He called us “brethren” and gave His life to deliver us from fear and death (Hebrews 2:11-15).</a:t>
            </a:r>
          </a:p>
          <a:p>
            <a:pPr>
              <a:spcBef>
                <a:spcPts val="600"/>
              </a:spcBef>
            </a:pPr>
            <a:r>
              <a:rPr lang="en-US" sz="3200" dirty="0">
                <a:latin typeface="Candara" panose="020E0502030303020204" pitchFamily="34" charset="0"/>
              </a:rPr>
              <a:t>He raised us up (Ephesians 2:4-6).</a:t>
            </a:r>
          </a:p>
          <a:p>
            <a:pPr marL="0" indent="0" algn="ctr">
              <a:spcBef>
                <a:spcPts val="600"/>
              </a:spcBef>
              <a:buNone/>
            </a:pPr>
            <a:r>
              <a:rPr lang="en-US" sz="3600" b="1" i="1" dirty="0">
                <a:solidFill>
                  <a:schemeClr val="accent5">
                    <a:lumMod val="50000"/>
                  </a:schemeClr>
                </a:solidFill>
                <a:latin typeface="Candara" panose="020E0502030303020204" pitchFamily="34" charset="0"/>
              </a:rPr>
              <a:t>     	What Jesus did for us, 				         He expects to do for others!</a:t>
            </a:r>
          </a:p>
          <a:p>
            <a:pPr lvl="1"/>
            <a:endParaRPr lang="en-US" dirty="0"/>
          </a:p>
        </p:txBody>
      </p:sp>
      <p:pic>
        <p:nvPicPr>
          <p:cNvPr id="5"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4440" y="5651604"/>
            <a:ext cx="2978814" cy="105071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73254" y="5908811"/>
            <a:ext cx="3049824" cy="1050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043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gs>
            <a:gs pos="9000">
              <a:schemeClr val="bg1"/>
            </a:gs>
          </a:gsLst>
          <a:lin ang="5400000" scaled="1"/>
          <a:tileRect/>
        </a:gradFill>
        <a:effectLst/>
      </p:bgPr>
    </p:bg>
    <p:spTree>
      <p:nvGrpSpPr>
        <p:cNvPr id="1" name=""/>
        <p:cNvGrpSpPr/>
        <p:nvPr/>
      </p:nvGrpSpPr>
      <p:grpSpPr>
        <a:xfrm>
          <a:off x="0" y="0"/>
          <a:ext cx="0" cy="0"/>
          <a:chOff x="0" y="0"/>
          <a:chExt cx="0" cy="0"/>
        </a:xfrm>
      </p:grpSpPr>
      <p:pic>
        <p:nvPicPr>
          <p:cNvPr id="102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2" y="5400473"/>
            <a:ext cx="3073518" cy="105071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25968" y="695868"/>
            <a:ext cx="8379725" cy="1325563"/>
          </a:xfrm>
        </p:spPr>
        <p:txBody>
          <a:bodyPr>
            <a:normAutofit fontScale="90000"/>
          </a:bodyPr>
          <a:lstStyle/>
          <a:p>
            <a:r>
              <a:rPr lang="en-US" sz="4900" b="1" dirty="0">
                <a:latin typeface="Candara" panose="020E0502030303020204" pitchFamily="34" charset="0"/>
              </a:rPr>
              <a:t>	</a:t>
            </a:r>
            <a:r>
              <a:rPr lang="en-US" sz="4900" b="1" dirty="0">
                <a:solidFill>
                  <a:schemeClr val="accent5">
                    <a:lumMod val="50000"/>
                  </a:schemeClr>
                </a:solidFill>
                <a:latin typeface="Candara" panose="020E0502030303020204" pitchFamily="34" charset="0"/>
              </a:rPr>
              <a:t>What Jesus did for us,                                		we are to do for others!</a:t>
            </a:r>
            <a:endParaRPr lang="en-US" sz="3100" b="1" i="1" dirty="0">
              <a:solidFill>
                <a:schemeClr val="accent5">
                  <a:lumMod val="50000"/>
                </a:schemeClr>
              </a:solidFill>
              <a:latin typeface="Candara" panose="020E0502030303020204" pitchFamily="34" charset="0"/>
            </a:endParaRPr>
          </a:p>
        </p:txBody>
      </p:sp>
      <p:sp>
        <p:nvSpPr>
          <p:cNvPr id="3" name="Content Placeholder 2"/>
          <p:cNvSpPr>
            <a:spLocks noGrp="1"/>
          </p:cNvSpPr>
          <p:nvPr>
            <p:ph idx="1"/>
          </p:nvPr>
        </p:nvSpPr>
        <p:spPr>
          <a:xfrm>
            <a:off x="395785" y="2129051"/>
            <a:ext cx="8379725" cy="4047912"/>
          </a:xfrm>
        </p:spPr>
        <p:txBody>
          <a:bodyPr>
            <a:normAutofit/>
          </a:bodyPr>
          <a:lstStyle/>
          <a:p>
            <a:pPr>
              <a:spcBef>
                <a:spcPts val="600"/>
              </a:spcBef>
            </a:pPr>
            <a:r>
              <a:rPr lang="en-US" sz="3200" b="1" dirty="0">
                <a:latin typeface="Candara" panose="020E0502030303020204" pitchFamily="34" charset="0"/>
              </a:rPr>
              <a:t>We lay down our lives for brethren </a:t>
            </a:r>
            <a:r>
              <a:rPr lang="en-US" dirty="0">
                <a:latin typeface="Candara" panose="020E0502030303020204" pitchFamily="34" charset="0"/>
              </a:rPr>
              <a:t>(1 Jn. 3:16).</a:t>
            </a:r>
            <a:endParaRPr lang="en-US" sz="3200" dirty="0">
              <a:latin typeface="Candara" panose="020E0502030303020204" pitchFamily="34" charset="0"/>
            </a:endParaRPr>
          </a:p>
          <a:p>
            <a:pPr>
              <a:spcBef>
                <a:spcPts val="600"/>
              </a:spcBef>
            </a:pPr>
            <a:r>
              <a:rPr lang="en-US" sz="3200" b="1" dirty="0">
                <a:latin typeface="Candara" panose="020E0502030303020204" pitchFamily="34" charset="0"/>
              </a:rPr>
              <a:t>We are willing to suffer for the welfare of brethren as Paul did </a:t>
            </a:r>
            <a:r>
              <a:rPr lang="en-US" dirty="0">
                <a:latin typeface="Candara" panose="020E0502030303020204" pitchFamily="34" charset="0"/>
              </a:rPr>
              <a:t>(Col. 1:24; 2 Cor 12:15).</a:t>
            </a:r>
            <a:endParaRPr lang="en-US" sz="3200" dirty="0">
              <a:latin typeface="Candara" panose="020E0502030303020204" pitchFamily="34" charset="0"/>
            </a:endParaRPr>
          </a:p>
          <a:p>
            <a:pPr>
              <a:spcBef>
                <a:spcPts val="600"/>
              </a:spcBef>
            </a:pPr>
            <a:r>
              <a:rPr lang="en-US" sz="3200" b="1" dirty="0">
                <a:latin typeface="Candara" panose="020E0502030303020204" pitchFamily="34" charset="0"/>
              </a:rPr>
              <a:t>And brethren are willing to reciprocate                </a:t>
            </a:r>
            <a:r>
              <a:rPr lang="en-US" dirty="0">
                <a:latin typeface="Candara" panose="020E0502030303020204" pitchFamily="34" charset="0"/>
              </a:rPr>
              <a:t>(Gal. 4:13-15; 2 Cor 7:4-7; 1 Thess. 3:7).</a:t>
            </a:r>
          </a:p>
        </p:txBody>
      </p:sp>
      <p:pic>
        <p:nvPicPr>
          <p:cNvPr id="5"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4440" y="5651604"/>
            <a:ext cx="2978814" cy="105071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73254" y="5908811"/>
            <a:ext cx="3049824" cy="1050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054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gs>
            <a:gs pos="9000">
              <a:schemeClr val="bg1"/>
            </a:gs>
          </a:gsLst>
          <a:lin ang="5400000" scaled="1"/>
          <a:tileRect/>
        </a:gradFill>
        <a:effectLst/>
      </p:bgPr>
    </p:bg>
    <p:spTree>
      <p:nvGrpSpPr>
        <p:cNvPr id="1" name=""/>
        <p:cNvGrpSpPr/>
        <p:nvPr/>
      </p:nvGrpSpPr>
      <p:grpSpPr>
        <a:xfrm>
          <a:off x="0" y="0"/>
          <a:ext cx="0" cy="0"/>
          <a:chOff x="0" y="0"/>
          <a:chExt cx="0" cy="0"/>
        </a:xfrm>
      </p:grpSpPr>
      <p:pic>
        <p:nvPicPr>
          <p:cNvPr id="102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2" y="5400473"/>
            <a:ext cx="3073518" cy="105071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95785" y="443570"/>
            <a:ext cx="8379725" cy="796449"/>
          </a:xfrm>
        </p:spPr>
        <p:txBody>
          <a:bodyPr>
            <a:normAutofit fontScale="90000"/>
          </a:bodyPr>
          <a:lstStyle/>
          <a:p>
            <a:pPr algn="ctr">
              <a:lnSpc>
                <a:spcPct val="85000"/>
              </a:lnSpc>
            </a:pPr>
            <a:r>
              <a:rPr lang="en-US" sz="4900" b="1" dirty="0">
                <a:solidFill>
                  <a:schemeClr val="accent5">
                    <a:lumMod val="50000"/>
                  </a:schemeClr>
                </a:solidFill>
                <a:latin typeface="Candara" panose="020E0502030303020204" pitchFamily="34" charset="0"/>
              </a:rPr>
              <a:t>We are brothers and 			sisters in Adversity!</a:t>
            </a:r>
            <a:endParaRPr lang="en-US" sz="3100" b="1" i="1" dirty="0">
              <a:solidFill>
                <a:schemeClr val="accent5">
                  <a:lumMod val="50000"/>
                </a:schemeClr>
              </a:solidFill>
              <a:latin typeface="Candara" panose="020E0502030303020204" pitchFamily="34" charset="0"/>
            </a:endParaRPr>
          </a:p>
        </p:txBody>
      </p:sp>
      <p:sp>
        <p:nvSpPr>
          <p:cNvPr id="3" name="Content Placeholder 2"/>
          <p:cNvSpPr>
            <a:spLocks noGrp="1"/>
          </p:cNvSpPr>
          <p:nvPr>
            <p:ph idx="1"/>
          </p:nvPr>
        </p:nvSpPr>
        <p:spPr>
          <a:xfrm>
            <a:off x="395785" y="1375650"/>
            <a:ext cx="8379725" cy="4971036"/>
          </a:xfrm>
        </p:spPr>
        <p:txBody>
          <a:bodyPr>
            <a:normAutofit/>
          </a:bodyPr>
          <a:lstStyle/>
          <a:p>
            <a:pPr>
              <a:spcBef>
                <a:spcPts val="600"/>
              </a:spcBef>
            </a:pPr>
            <a:r>
              <a:rPr lang="en-US" sz="3200" b="1" dirty="0">
                <a:latin typeface="Candara" panose="020E0502030303020204" pitchFamily="34" charset="0"/>
              </a:rPr>
              <a:t>We are companions in tribulation       </a:t>
            </a:r>
            <a:r>
              <a:rPr lang="en-US" sz="3200" dirty="0">
                <a:latin typeface="Candara" panose="020E0502030303020204" pitchFamily="34" charset="0"/>
              </a:rPr>
              <a:t>(Proverbs 17:17;  Revelation 1:9).</a:t>
            </a:r>
          </a:p>
          <a:p>
            <a:pPr>
              <a:spcBef>
                <a:spcPts val="600"/>
              </a:spcBef>
            </a:pPr>
            <a:r>
              <a:rPr lang="en-US" sz="3200" b="1" dirty="0"/>
              <a:t>We have been comforted in order to comfort others </a:t>
            </a:r>
            <a:r>
              <a:rPr lang="en-US" sz="3200" dirty="0"/>
              <a:t>(2 Corinthians 1:3-4; Job 2:11-13).</a:t>
            </a:r>
          </a:p>
          <a:p>
            <a:pPr>
              <a:spcBef>
                <a:spcPts val="600"/>
              </a:spcBef>
            </a:pPr>
            <a:r>
              <a:rPr lang="en-US" sz="3200" b="1" dirty="0">
                <a:latin typeface="Candara" panose="020E0502030303020204" pitchFamily="34" charset="0"/>
              </a:rPr>
              <a:t>Let us comfort one another and help each other to overcome trials, temptations, and sin </a:t>
            </a:r>
            <a:r>
              <a:rPr lang="en-US" sz="3200" dirty="0">
                <a:latin typeface="Candara" panose="020E0502030303020204" pitchFamily="34" charset="0"/>
              </a:rPr>
              <a:t>(1 Peter 5:8-9; 2 Corinthians 2:6-7).</a:t>
            </a:r>
          </a:p>
          <a:p>
            <a:pPr marL="0" indent="0">
              <a:spcBef>
                <a:spcPts val="600"/>
              </a:spcBef>
              <a:buNone/>
            </a:pPr>
            <a:r>
              <a:rPr lang="en-US" sz="3200" b="1" i="1" dirty="0">
                <a:solidFill>
                  <a:schemeClr val="accent5">
                    <a:lumMod val="50000"/>
                  </a:schemeClr>
                </a:solidFill>
              </a:rPr>
              <a:t>      “Bear one another's burdens, 			   and so fulfill the law of Christ” </a:t>
            </a:r>
            <a:r>
              <a:rPr lang="en-US" sz="3200" i="1" dirty="0">
                <a:solidFill>
                  <a:schemeClr val="accent5">
                    <a:lumMod val="50000"/>
                  </a:schemeClr>
                </a:solidFill>
              </a:rPr>
              <a:t>(Gal. 6:2).</a:t>
            </a:r>
          </a:p>
          <a:p>
            <a:pPr>
              <a:spcBef>
                <a:spcPts val="600"/>
              </a:spcBef>
            </a:pPr>
            <a:endParaRPr lang="en-US" dirty="0">
              <a:latin typeface="Candara" panose="020E0502030303020204" pitchFamily="34" charset="0"/>
            </a:endParaRPr>
          </a:p>
        </p:txBody>
      </p:sp>
      <p:pic>
        <p:nvPicPr>
          <p:cNvPr id="5"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94440" y="5651604"/>
            <a:ext cx="2978814" cy="105071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rogernewberrydotcom.files.wordpress.com/2012/10/01-bearing-one-anothers-burdens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73254" y="5908811"/>
            <a:ext cx="3049824" cy="1050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6558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304</Words>
  <Application>Microsoft Office PowerPoint</Application>
  <PresentationFormat>On-screen Show (4:3)</PresentationFormat>
  <Paragraphs>18</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Bahnschrift SemiBold Condensed</vt:lpstr>
      <vt:lpstr>Calibri</vt:lpstr>
      <vt:lpstr>Calibri Light</vt:lpstr>
      <vt:lpstr>Candara</vt:lpstr>
      <vt:lpstr>Wingdings</vt:lpstr>
      <vt:lpstr>Office Theme</vt:lpstr>
      <vt:lpstr>The Essence of Brotherhood: Sharing the Burden of Adversity</vt:lpstr>
      <vt:lpstr>Christ is our example “Surely He has borne our griefs and carried our sorrows…”  (Isaiah 53:4)</vt:lpstr>
      <vt:lpstr> What Jesus did for us,                                  we are to do for others!</vt:lpstr>
      <vt:lpstr>We are brothers and    sisters in Adversity!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Born for Adversity</dc:title>
  <dc:creator>Steve</dc:creator>
  <cp:lastModifiedBy>Steve Klein</cp:lastModifiedBy>
  <cp:revision>18</cp:revision>
  <dcterms:created xsi:type="dcterms:W3CDTF">2015-12-24T12:33:41Z</dcterms:created>
  <dcterms:modified xsi:type="dcterms:W3CDTF">2025-01-25T16:49:59Z</dcterms:modified>
</cp:coreProperties>
</file>