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5D9"/>
    <a:srgbClr val="683400"/>
    <a:srgbClr val="221100"/>
    <a:srgbClr val="361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695" autoAdjust="0"/>
  </p:normalViewPr>
  <p:slideViewPr>
    <p:cSldViewPr snapToGrid="0">
      <p:cViewPr varScale="1">
        <p:scale>
          <a:sx n="44" d="100"/>
          <a:sy n="44" d="100"/>
        </p:scale>
        <p:origin x="1872" y="260"/>
      </p:cViewPr>
      <p:guideLst/>
    </p:cSldViewPr>
  </p:slideViewPr>
  <p:outlineViewPr>
    <p:cViewPr>
      <p:scale>
        <a:sx n="33" d="100"/>
        <a:sy n="33" d="100"/>
      </p:scale>
      <p:origin x="0" y="-135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EA30A0-5F55-4002-9A42-ECD3233E5235}" type="datetimeFigureOut">
              <a:rPr lang="en-US" smtClean="0"/>
              <a:t>1/25/2025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762994-0069-4720-BB8D-D25B830538CA}" type="slidenum">
              <a:rPr lang="en-US" smtClean="0"/>
              <a:t>‹#›</a:t>
            </a:fld>
            <a:endParaRPr lang="en-US"/>
          </a:p>
        </p:txBody>
      </p:sp>
    </p:spTree>
    <p:extLst>
      <p:ext uri="{BB962C8B-B14F-4D97-AF65-F5344CB8AC3E}">
        <p14:creationId xmlns:p14="http://schemas.microsoft.com/office/powerpoint/2010/main" val="1037665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God’s judgment is righteous.  He is the definition of what is right, and He judges fairly by the standard of righteousness, both in this world and the world to come.  If we are truly pursuing righteousness, we must therefore learn His standard of righteousness and live by it.</a:t>
            </a:r>
          </a:p>
        </p:txBody>
      </p:sp>
      <p:sp>
        <p:nvSpPr>
          <p:cNvPr id="4" name="Slide Number Placeholder 3"/>
          <p:cNvSpPr>
            <a:spLocks noGrp="1"/>
          </p:cNvSpPr>
          <p:nvPr>
            <p:ph type="sldNum" sz="quarter" idx="5"/>
          </p:nvPr>
        </p:nvSpPr>
        <p:spPr/>
        <p:txBody>
          <a:bodyPr/>
          <a:lstStyle/>
          <a:p>
            <a:fld id="{3B762994-0069-4720-BB8D-D25B830538CA}" type="slidenum">
              <a:rPr lang="en-US" smtClean="0"/>
              <a:t>1</a:t>
            </a:fld>
            <a:endParaRPr lang="en-US"/>
          </a:p>
        </p:txBody>
      </p:sp>
    </p:spTree>
    <p:extLst>
      <p:ext uri="{BB962C8B-B14F-4D97-AF65-F5344CB8AC3E}">
        <p14:creationId xmlns:p14="http://schemas.microsoft.com/office/powerpoint/2010/main" val="2613297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161E904-4BEF-4334-99E9-BF09860F3D33}"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FC78DF-B157-4A26-A369-EFEDA3FDCEE5}" type="slidenum">
              <a:rPr lang="en-US" smtClean="0"/>
              <a:t>‹#›</a:t>
            </a:fld>
            <a:endParaRPr lang="en-US"/>
          </a:p>
        </p:txBody>
      </p:sp>
    </p:spTree>
    <p:extLst>
      <p:ext uri="{BB962C8B-B14F-4D97-AF65-F5344CB8AC3E}">
        <p14:creationId xmlns:p14="http://schemas.microsoft.com/office/powerpoint/2010/main" val="2043363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61E904-4BEF-4334-99E9-BF09860F3D33}"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FC78DF-B157-4A26-A369-EFEDA3FDCEE5}" type="slidenum">
              <a:rPr lang="en-US" smtClean="0"/>
              <a:t>‹#›</a:t>
            </a:fld>
            <a:endParaRPr lang="en-US"/>
          </a:p>
        </p:txBody>
      </p:sp>
    </p:spTree>
    <p:extLst>
      <p:ext uri="{BB962C8B-B14F-4D97-AF65-F5344CB8AC3E}">
        <p14:creationId xmlns:p14="http://schemas.microsoft.com/office/powerpoint/2010/main" val="1539431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61E904-4BEF-4334-99E9-BF09860F3D33}"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FC78DF-B157-4A26-A369-EFEDA3FDCEE5}" type="slidenum">
              <a:rPr lang="en-US" smtClean="0"/>
              <a:t>‹#›</a:t>
            </a:fld>
            <a:endParaRPr lang="en-US"/>
          </a:p>
        </p:txBody>
      </p:sp>
    </p:spTree>
    <p:extLst>
      <p:ext uri="{BB962C8B-B14F-4D97-AF65-F5344CB8AC3E}">
        <p14:creationId xmlns:p14="http://schemas.microsoft.com/office/powerpoint/2010/main" val="3031574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61E904-4BEF-4334-99E9-BF09860F3D33}"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FC78DF-B157-4A26-A369-EFEDA3FDCEE5}" type="slidenum">
              <a:rPr lang="en-US" smtClean="0"/>
              <a:t>‹#›</a:t>
            </a:fld>
            <a:endParaRPr lang="en-US"/>
          </a:p>
        </p:txBody>
      </p:sp>
    </p:spTree>
    <p:extLst>
      <p:ext uri="{BB962C8B-B14F-4D97-AF65-F5344CB8AC3E}">
        <p14:creationId xmlns:p14="http://schemas.microsoft.com/office/powerpoint/2010/main" val="1845859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61E904-4BEF-4334-99E9-BF09860F3D33}"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FC78DF-B157-4A26-A369-EFEDA3FDCEE5}" type="slidenum">
              <a:rPr lang="en-US" smtClean="0"/>
              <a:t>‹#›</a:t>
            </a:fld>
            <a:endParaRPr lang="en-US"/>
          </a:p>
        </p:txBody>
      </p:sp>
    </p:spTree>
    <p:extLst>
      <p:ext uri="{BB962C8B-B14F-4D97-AF65-F5344CB8AC3E}">
        <p14:creationId xmlns:p14="http://schemas.microsoft.com/office/powerpoint/2010/main" val="3402334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61E904-4BEF-4334-99E9-BF09860F3D33}"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FC78DF-B157-4A26-A369-EFEDA3FDCEE5}" type="slidenum">
              <a:rPr lang="en-US" smtClean="0"/>
              <a:t>‹#›</a:t>
            </a:fld>
            <a:endParaRPr lang="en-US"/>
          </a:p>
        </p:txBody>
      </p:sp>
    </p:spTree>
    <p:extLst>
      <p:ext uri="{BB962C8B-B14F-4D97-AF65-F5344CB8AC3E}">
        <p14:creationId xmlns:p14="http://schemas.microsoft.com/office/powerpoint/2010/main" val="914976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61E904-4BEF-4334-99E9-BF09860F3D33}" type="datetimeFigureOut">
              <a:rPr lang="en-US" smtClean="0"/>
              <a:t>1/25/2025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FC78DF-B157-4A26-A369-EFEDA3FDCEE5}" type="slidenum">
              <a:rPr lang="en-US" smtClean="0"/>
              <a:t>‹#›</a:t>
            </a:fld>
            <a:endParaRPr lang="en-US"/>
          </a:p>
        </p:txBody>
      </p:sp>
    </p:spTree>
    <p:extLst>
      <p:ext uri="{BB962C8B-B14F-4D97-AF65-F5344CB8AC3E}">
        <p14:creationId xmlns:p14="http://schemas.microsoft.com/office/powerpoint/2010/main" val="3577656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61E904-4BEF-4334-99E9-BF09860F3D33}" type="datetimeFigureOut">
              <a:rPr lang="en-US" smtClean="0"/>
              <a:t>1/25/2025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FC78DF-B157-4A26-A369-EFEDA3FDCEE5}" type="slidenum">
              <a:rPr lang="en-US" smtClean="0"/>
              <a:t>‹#›</a:t>
            </a:fld>
            <a:endParaRPr lang="en-US"/>
          </a:p>
        </p:txBody>
      </p:sp>
    </p:spTree>
    <p:extLst>
      <p:ext uri="{BB962C8B-B14F-4D97-AF65-F5344CB8AC3E}">
        <p14:creationId xmlns:p14="http://schemas.microsoft.com/office/powerpoint/2010/main" val="383193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61E904-4BEF-4334-99E9-BF09860F3D33}" type="datetimeFigureOut">
              <a:rPr lang="en-US" smtClean="0"/>
              <a:t>1/25/2025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FC78DF-B157-4A26-A369-EFEDA3FDCEE5}" type="slidenum">
              <a:rPr lang="en-US" smtClean="0"/>
              <a:t>‹#›</a:t>
            </a:fld>
            <a:endParaRPr lang="en-US"/>
          </a:p>
        </p:txBody>
      </p:sp>
    </p:spTree>
    <p:extLst>
      <p:ext uri="{BB962C8B-B14F-4D97-AF65-F5344CB8AC3E}">
        <p14:creationId xmlns:p14="http://schemas.microsoft.com/office/powerpoint/2010/main" val="1569359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61E904-4BEF-4334-99E9-BF09860F3D33}"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FC78DF-B157-4A26-A369-EFEDA3FDCEE5}" type="slidenum">
              <a:rPr lang="en-US" smtClean="0"/>
              <a:t>‹#›</a:t>
            </a:fld>
            <a:endParaRPr lang="en-US"/>
          </a:p>
        </p:txBody>
      </p:sp>
    </p:spTree>
    <p:extLst>
      <p:ext uri="{BB962C8B-B14F-4D97-AF65-F5344CB8AC3E}">
        <p14:creationId xmlns:p14="http://schemas.microsoft.com/office/powerpoint/2010/main" val="1030898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61E904-4BEF-4334-99E9-BF09860F3D33}"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FC78DF-B157-4A26-A369-EFEDA3FDCEE5}" type="slidenum">
              <a:rPr lang="en-US" smtClean="0"/>
              <a:t>‹#›</a:t>
            </a:fld>
            <a:endParaRPr lang="en-US"/>
          </a:p>
        </p:txBody>
      </p:sp>
    </p:spTree>
    <p:extLst>
      <p:ext uri="{BB962C8B-B14F-4D97-AF65-F5344CB8AC3E}">
        <p14:creationId xmlns:p14="http://schemas.microsoft.com/office/powerpoint/2010/main" val="436290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161E904-4BEF-4334-99E9-BF09860F3D33}" type="datetimeFigureOut">
              <a:rPr lang="en-US" smtClean="0"/>
              <a:t>1/25/2025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9FC78DF-B157-4A26-A369-EFEDA3FDCEE5}" type="slidenum">
              <a:rPr lang="en-US" smtClean="0"/>
              <a:t>‹#›</a:t>
            </a:fld>
            <a:endParaRPr lang="en-US"/>
          </a:p>
        </p:txBody>
      </p:sp>
    </p:spTree>
    <p:extLst>
      <p:ext uri="{BB962C8B-B14F-4D97-AF65-F5344CB8AC3E}">
        <p14:creationId xmlns:p14="http://schemas.microsoft.com/office/powerpoint/2010/main" val="27740158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D16ACD-BE8A-EB9D-795F-19A9FC5F8E4C}"/>
              </a:ext>
            </a:extLst>
          </p:cNvPr>
          <p:cNvPicPr>
            <a:picLocks noChangeAspect="1"/>
          </p:cNvPicPr>
          <p:nvPr/>
        </p:nvPicPr>
        <p:blipFill>
          <a:blip r:embed="rId3"/>
          <a:stretch>
            <a:fillRect/>
          </a:stretch>
        </p:blipFill>
        <p:spPr>
          <a:xfrm>
            <a:off x="0" y="-45720"/>
            <a:ext cx="9144000" cy="6949439"/>
          </a:xfrm>
          <a:prstGeom prst="rect">
            <a:avLst/>
          </a:prstGeom>
        </p:spPr>
      </p:pic>
      <p:sp>
        <p:nvSpPr>
          <p:cNvPr id="2" name="Title 1">
            <a:extLst>
              <a:ext uri="{FF2B5EF4-FFF2-40B4-BE49-F238E27FC236}">
                <a16:creationId xmlns:a16="http://schemas.microsoft.com/office/drawing/2014/main" id="{C273649A-3B09-C1E4-5502-1676E5103EFF}"/>
              </a:ext>
            </a:extLst>
          </p:cNvPr>
          <p:cNvSpPr>
            <a:spLocks noGrp="1"/>
          </p:cNvSpPr>
          <p:nvPr>
            <p:ph type="ctrTitle"/>
          </p:nvPr>
        </p:nvSpPr>
        <p:spPr>
          <a:xfrm>
            <a:off x="685800" y="390843"/>
            <a:ext cx="7772400" cy="2133599"/>
          </a:xfrm>
        </p:spPr>
        <p:txBody>
          <a:bodyPr>
            <a:normAutofit/>
          </a:bodyPr>
          <a:lstStyle/>
          <a:p>
            <a:r>
              <a:rPr lang="en-US" sz="6600" dirty="0">
                <a:solidFill>
                  <a:srgbClr val="FFF5D9"/>
                </a:solidFill>
                <a:latin typeface="Algerian" panose="04020705040A02060702" pitchFamily="82" charset="0"/>
              </a:rPr>
              <a:t>The Righteous Judgment of God</a:t>
            </a:r>
          </a:p>
        </p:txBody>
      </p:sp>
      <p:sp>
        <p:nvSpPr>
          <p:cNvPr id="3" name="Subtitle 2">
            <a:extLst>
              <a:ext uri="{FF2B5EF4-FFF2-40B4-BE49-F238E27FC236}">
                <a16:creationId xmlns:a16="http://schemas.microsoft.com/office/drawing/2014/main" id="{DD733C99-1741-BED1-FCC2-203D5F2FAD3A}"/>
              </a:ext>
            </a:extLst>
          </p:cNvPr>
          <p:cNvSpPr>
            <a:spLocks noGrp="1"/>
          </p:cNvSpPr>
          <p:nvPr>
            <p:ph type="subTitle" idx="1"/>
          </p:nvPr>
        </p:nvSpPr>
        <p:spPr>
          <a:xfrm>
            <a:off x="4282985" y="6264682"/>
            <a:ext cx="4756512" cy="488815"/>
          </a:xfrm>
        </p:spPr>
        <p:txBody>
          <a:bodyPr>
            <a:normAutofit fontScale="92500"/>
          </a:bodyPr>
          <a:lstStyle/>
          <a:p>
            <a:r>
              <a:rPr lang="en-US" sz="2800" dirty="0"/>
              <a:t>Genesis 18:25 </a:t>
            </a:r>
            <a:r>
              <a:rPr lang="en-US" sz="2800" dirty="0">
                <a:sym typeface="Wingdings" panose="05000000000000000000" pitchFamily="2" charset="2"/>
              </a:rPr>
              <a:t></a:t>
            </a:r>
            <a:r>
              <a:rPr lang="en-US" sz="2800" dirty="0"/>
              <a:t> Romans 2:5-11</a:t>
            </a:r>
          </a:p>
        </p:txBody>
      </p:sp>
      <p:pic>
        <p:nvPicPr>
          <p:cNvPr id="4" name="Picture 3">
            <a:extLst>
              <a:ext uri="{FF2B5EF4-FFF2-40B4-BE49-F238E27FC236}">
                <a16:creationId xmlns:a16="http://schemas.microsoft.com/office/drawing/2014/main" id="{726AFBF3-B9F7-0CA5-B41C-52D17C745306}"/>
              </a:ext>
            </a:extLst>
          </p:cNvPr>
          <p:cNvPicPr>
            <a:picLocks noChangeAspect="1"/>
          </p:cNvPicPr>
          <p:nvPr/>
        </p:nvPicPr>
        <p:blipFill>
          <a:blip r:embed="rId4">
            <a:extLst>
              <a:ext uri="{BEBA8EAE-BF5A-486C-A8C5-ECC9F3942E4B}">
                <a14:imgProps xmlns:a14="http://schemas.microsoft.com/office/drawing/2010/main">
                  <a14:imgLayer r:embed="rId5">
                    <a14:imgEffect>
                      <a14:saturation sat="79000"/>
                    </a14:imgEffect>
                  </a14:imgLayer>
                </a14:imgProps>
              </a:ext>
            </a:extLst>
          </a:blip>
          <a:stretch>
            <a:fillRect/>
          </a:stretch>
        </p:blipFill>
        <p:spPr>
          <a:xfrm>
            <a:off x="220436" y="4468313"/>
            <a:ext cx="4062549" cy="2285184"/>
          </a:xfrm>
          <a:prstGeom prst="rect">
            <a:avLst/>
          </a:prstGeom>
          <a:effectLst>
            <a:outerShdw blurRad="50800" dist="38100" dir="8100000" algn="tr" rotWithShape="0">
              <a:prstClr val="black">
                <a:alpha val="35000"/>
              </a:prstClr>
            </a:outerShdw>
          </a:effectLst>
        </p:spPr>
      </p:pic>
    </p:spTree>
    <p:extLst>
      <p:ext uri="{BB962C8B-B14F-4D97-AF65-F5344CB8AC3E}">
        <p14:creationId xmlns:p14="http://schemas.microsoft.com/office/powerpoint/2010/main" val="424434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83400"/>
            </a:gs>
            <a:gs pos="41000">
              <a:srgbClr val="361B00"/>
            </a:gs>
            <a:gs pos="100000">
              <a:srgbClr val="221100"/>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DB4C4-A86B-779A-4A66-5684D75D4200}"/>
              </a:ext>
            </a:extLst>
          </p:cNvPr>
          <p:cNvSpPr>
            <a:spLocks noGrp="1"/>
          </p:cNvSpPr>
          <p:nvPr>
            <p:ph type="title"/>
          </p:nvPr>
        </p:nvSpPr>
        <p:spPr/>
        <p:txBody>
          <a:bodyPr/>
          <a:lstStyle/>
          <a:p>
            <a:pPr algn="ctr"/>
            <a:r>
              <a:rPr lang="en-US" dirty="0">
                <a:solidFill>
                  <a:srgbClr val="FFF5D9"/>
                </a:solidFill>
                <a:latin typeface="Imprint MT Shadow" panose="04020605060303030202" pitchFamily="82" charset="0"/>
              </a:rPr>
              <a:t>God’s Righteous Judgment                 is active in Human Affairs</a:t>
            </a:r>
          </a:p>
        </p:txBody>
      </p:sp>
      <p:sp>
        <p:nvSpPr>
          <p:cNvPr id="3" name="Content Placeholder 2">
            <a:extLst>
              <a:ext uri="{FF2B5EF4-FFF2-40B4-BE49-F238E27FC236}">
                <a16:creationId xmlns:a16="http://schemas.microsoft.com/office/drawing/2014/main" id="{714FC45E-C8A0-FB84-B0B4-FEBBCC1E63DF}"/>
              </a:ext>
            </a:extLst>
          </p:cNvPr>
          <p:cNvSpPr>
            <a:spLocks noGrp="1"/>
          </p:cNvSpPr>
          <p:nvPr>
            <p:ph idx="1"/>
          </p:nvPr>
        </p:nvSpPr>
        <p:spPr>
          <a:xfrm>
            <a:off x="628650" y="1825625"/>
            <a:ext cx="8241030" cy="4351338"/>
          </a:xfrm>
        </p:spPr>
        <p:txBody>
          <a:bodyPr>
            <a:normAutofit/>
          </a:bodyPr>
          <a:lstStyle/>
          <a:p>
            <a:r>
              <a:rPr lang="en-US" sz="3600" b="1" dirty="0">
                <a:solidFill>
                  <a:schemeClr val="bg1"/>
                </a:solidFill>
                <a:latin typeface="Agency FB" panose="020B0503020202020204" pitchFamily="34" charset="0"/>
              </a:rPr>
              <a:t>It is a reflection of His nature </a:t>
            </a:r>
            <a:r>
              <a:rPr lang="en-US" sz="3200" dirty="0">
                <a:solidFill>
                  <a:schemeClr val="bg1"/>
                </a:solidFill>
                <a:latin typeface="Agency FB" panose="020B0503020202020204" pitchFamily="34" charset="0"/>
              </a:rPr>
              <a:t>(Jeremiah 9:24).</a:t>
            </a:r>
            <a:endParaRPr lang="en-US" sz="3600" dirty="0">
              <a:solidFill>
                <a:schemeClr val="bg1"/>
              </a:solidFill>
              <a:latin typeface="Agency FB" panose="020B0503020202020204" pitchFamily="34" charset="0"/>
            </a:endParaRPr>
          </a:p>
          <a:p>
            <a:r>
              <a:rPr lang="en-US" sz="3600" b="1" dirty="0">
                <a:solidFill>
                  <a:schemeClr val="bg1"/>
                </a:solidFill>
                <a:latin typeface="Agency FB" panose="020B0503020202020204" pitchFamily="34" charset="0"/>
              </a:rPr>
              <a:t>David experienced it </a:t>
            </a:r>
            <a:r>
              <a:rPr lang="en-US" sz="3200" dirty="0">
                <a:solidFill>
                  <a:schemeClr val="bg1"/>
                </a:solidFill>
                <a:latin typeface="Agency FB" panose="020B0503020202020204" pitchFamily="34" charset="0"/>
              </a:rPr>
              <a:t>(Psalm 9:4-8).</a:t>
            </a:r>
          </a:p>
          <a:p>
            <a:r>
              <a:rPr lang="en-US" sz="3600" b="1" dirty="0">
                <a:solidFill>
                  <a:schemeClr val="bg1"/>
                </a:solidFill>
                <a:latin typeface="Agency FB" panose="020B0503020202020204" pitchFamily="34" charset="0"/>
              </a:rPr>
              <a:t>God is to be praised for His righteous judgment </a:t>
            </a:r>
            <a:r>
              <a:rPr lang="en-US" sz="3200" dirty="0">
                <a:solidFill>
                  <a:schemeClr val="bg1"/>
                </a:solidFill>
                <a:latin typeface="Agency FB" panose="020B0503020202020204" pitchFamily="34" charset="0"/>
              </a:rPr>
              <a:t>(Psalm 67:3-4; 96:9-13; Revelation 16:5-7; 19:2).</a:t>
            </a:r>
            <a:endParaRPr lang="en-US" sz="3600" dirty="0">
              <a:solidFill>
                <a:schemeClr val="bg1"/>
              </a:solidFill>
              <a:latin typeface="Agency FB" panose="020B0503020202020204" pitchFamily="34" charset="0"/>
            </a:endParaRPr>
          </a:p>
          <a:p>
            <a:r>
              <a:rPr lang="en-US" sz="3600" b="1" dirty="0">
                <a:solidFill>
                  <a:schemeClr val="bg1"/>
                </a:solidFill>
                <a:latin typeface="Agency FB" panose="020B0503020202020204" pitchFamily="34" charset="0"/>
              </a:rPr>
              <a:t>Because God is righteous, “all things work together for good to those who love” Him              </a:t>
            </a:r>
            <a:r>
              <a:rPr lang="en-US" sz="3200" dirty="0">
                <a:solidFill>
                  <a:schemeClr val="bg1"/>
                </a:solidFill>
                <a:latin typeface="Agency FB" panose="020B0503020202020204" pitchFamily="34" charset="0"/>
              </a:rPr>
              <a:t>(Romans 8:28; Psalm 72:2-4).</a:t>
            </a:r>
            <a:endParaRPr lang="en-US" sz="3600" dirty="0">
              <a:solidFill>
                <a:schemeClr val="bg1"/>
              </a:solidFill>
              <a:latin typeface="Agency FB" panose="020B0503020202020204" pitchFamily="34" charset="0"/>
            </a:endParaRPr>
          </a:p>
        </p:txBody>
      </p:sp>
      <p:pic>
        <p:nvPicPr>
          <p:cNvPr id="5" name="Picture 4">
            <a:extLst>
              <a:ext uri="{FF2B5EF4-FFF2-40B4-BE49-F238E27FC236}">
                <a16:creationId xmlns:a16="http://schemas.microsoft.com/office/drawing/2014/main" id="{34FF4375-C2DC-8F52-D888-DB134C71E33D}"/>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Effect>
                      <a14:brightnessContrast bright="20000"/>
                    </a14:imgEffect>
                  </a14:imgLayer>
                </a14:imgProps>
              </a:ext>
            </a:extLst>
          </a:blip>
          <a:stretch>
            <a:fillRect/>
          </a:stretch>
        </p:blipFill>
        <p:spPr>
          <a:xfrm>
            <a:off x="7119257" y="5280590"/>
            <a:ext cx="2024743" cy="1538805"/>
          </a:xfrm>
          <a:prstGeom prst="ellipse">
            <a:avLst/>
          </a:prstGeom>
          <a:ln>
            <a:noFill/>
          </a:ln>
          <a:effectLst>
            <a:softEdge rad="112500"/>
          </a:effectLst>
        </p:spPr>
      </p:pic>
      <p:pic>
        <p:nvPicPr>
          <p:cNvPr id="4" name="Picture 3">
            <a:extLst>
              <a:ext uri="{FF2B5EF4-FFF2-40B4-BE49-F238E27FC236}">
                <a16:creationId xmlns:a16="http://schemas.microsoft.com/office/drawing/2014/main" id="{3594B31B-0054-2A09-3312-2B83F0E84701}"/>
              </a:ext>
            </a:extLst>
          </p:cNvPr>
          <p:cNvPicPr>
            <a:picLocks noChangeAspect="1"/>
          </p:cNvPicPr>
          <p:nvPr/>
        </p:nvPicPr>
        <p:blipFill>
          <a:blip r:embed="rId4"/>
          <a:stretch>
            <a:fillRect/>
          </a:stretch>
        </p:blipFill>
        <p:spPr>
          <a:xfrm>
            <a:off x="162806" y="5638285"/>
            <a:ext cx="1770497" cy="995407"/>
          </a:xfrm>
          <a:prstGeom prst="rect">
            <a:avLst/>
          </a:prstGeom>
        </p:spPr>
      </p:pic>
    </p:spTree>
    <p:extLst>
      <p:ext uri="{BB962C8B-B14F-4D97-AF65-F5344CB8AC3E}">
        <p14:creationId xmlns:p14="http://schemas.microsoft.com/office/powerpoint/2010/main" val="7998856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83400"/>
            </a:gs>
            <a:gs pos="41000">
              <a:srgbClr val="361B00"/>
            </a:gs>
            <a:gs pos="100000">
              <a:srgbClr val="221100"/>
            </a:gs>
          </a:gsLst>
          <a:path path="circle">
            <a:fillToRect l="100000" b="100000"/>
          </a:path>
          <a:tileRect t="-100000" r="-100000"/>
        </a:gradFill>
        <a:effectLst/>
      </p:bgPr>
    </p:bg>
    <p:spTree>
      <p:nvGrpSpPr>
        <p:cNvPr id="1" name="">
          <a:extLst>
            <a:ext uri="{FF2B5EF4-FFF2-40B4-BE49-F238E27FC236}">
              <a16:creationId xmlns:a16="http://schemas.microsoft.com/office/drawing/2014/main" id="{21A38B56-D7F5-6696-286C-39A8F1D2B7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75F07F-EC9F-50B1-D2B9-EC5ED26290F8}"/>
              </a:ext>
            </a:extLst>
          </p:cNvPr>
          <p:cNvSpPr>
            <a:spLocks noGrp="1"/>
          </p:cNvSpPr>
          <p:nvPr>
            <p:ph type="title"/>
          </p:nvPr>
        </p:nvSpPr>
        <p:spPr/>
        <p:txBody>
          <a:bodyPr/>
          <a:lstStyle/>
          <a:p>
            <a:pPr algn="ctr"/>
            <a:r>
              <a:rPr lang="en-US" dirty="0">
                <a:solidFill>
                  <a:srgbClr val="FFF5D9"/>
                </a:solidFill>
                <a:latin typeface="Imprint MT Shadow" panose="04020605060303030202" pitchFamily="82" charset="0"/>
              </a:rPr>
              <a:t>God’s Word Contains His Righteous Judgments</a:t>
            </a:r>
          </a:p>
        </p:txBody>
      </p:sp>
      <p:sp>
        <p:nvSpPr>
          <p:cNvPr id="3" name="Content Placeholder 2">
            <a:extLst>
              <a:ext uri="{FF2B5EF4-FFF2-40B4-BE49-F238E27FC236}">
                <a16:creationId xmlns:a16="http://schemas.microsoft.com/office/drawing/2014/main" id="{22137B4F-E86A-9ACC-3E95-4A516F47E24F}"/>
              </a:ext>
            </a:extLst>
          </p:cNvPr>
          <p:cNvSpPr>
            <a:spLocks noGrp="1"/>
          </p:cNvSpPr>
          <p:nvPr>
            <p:ph idx="1"/>
          </p:nvPr>
        </p:nvSpPr>
        <p:spPr>
          <a:xfrm>
            <a:off x="628650" y="1825625"/>
            <a:ext cx="8241030" cy="4351338"/>
          </a:xfrm>
        </p:spPr>
        <p:txBody>
          <a:bodyPr>
            <a:normAutofit/>
          </a:bodyPr>
          <a:lstStyle/>
          <a:p>
            <a:r>
              <a:rPr lang="en-US" sz="3600" b="1" dirty="0">
                <a:solidFill>
                  <a:schemeClr val="bg1"/>
                </a:solidFill>
                <a:latin typeface="Agency FB" panose="020B0503020202020204" pitchFamily="34" charset="0"/>
              </a:rPr>
              <a:t>God’s righteous judgments are greatly to be desired </a:t>
            </a:r>
            <a:r>
              <a:rPr lang="en-US" sz="3200" dirty="0">
                <a:solidFill>
                  <a:schemeClr val="bg1"/>
                </a:solidFill>
                <a:latin typeface="Agency FB" panose="020B0503020202020204" pitchFamily="34" charset="0"/>
              </a:rPr>
              <a:t>(Psalm 19:9-11).</a:t>
            </a:r>
            <a:endParaRPr lang="en-US" sz="3600" dirty="0">
              <a:solidFill>
                <a:schemeClr val="bg1"/>
              </a:solidFill>
              <a:latin typeface="Agency FB" panose="020B0503020202020204" pitchFamily="34" charset="0"/>
            </a:endParaRPr>
          </a:p>
          <a:p>
            <a:r>
              <a:rPr lang="en-US" sz="3600" b="1" dirty="0">
                <a:solidFill>
                  <a:schemeClr val="bg1"/>
                </a:solidFill>
                <a:latin typeface="Agency FB" panose="020B0503020202020204" pitchFamily="34" charset="0"/>
              </a:rPr>
              <a:t>The righteous will follow God’s righteous judgments </a:t>
            </a:r>
            <a:r>
              <a:rPr lang="en-US" sz="3200" dirty="0">
                <a:solidFill>
                  <a:schemeClr val="bg1"/>
                </a:solidFill>
                <a:latin typeface="Agency FB" panose="020B0503020202020204" pitchFamily="34" charset="0"/>
              </a:rPr>
              <a:t>(Psalm 94:12-15).</a:t>
            </a:r>
          </a:p>
          <a:p>
            <a:r>
              <a:rPr lang="en-US" sz="3600" b="1" dirty="0">
                <a:solidFill>
                  <a:schemeClr val="bg1"/>
                </a:solidFill>
                <a:latin typeface="Agency FB" panose="020B0503020202020204" pitchFamily="34" charset="0"/>
              </a:rPr>
              <a:t>The righteous will render praise and obedience to God for His judgments </a:t>
            </a:r>
            <a:r>
              <a:rPr lang="en-US" sz="3200" dirty="0">
                <a:solidFill>
                  <a:schemeClr val="bg1"/>
                </a:solidFill>
                <a:latin typeface="Agency FB" panose="020B0503020202020204" pitchFamily="34" charset="0"/>
              </a:rPr>
              <a:t>(Psalm 119; 7, 62, 164, 106, 137, 160, 164; Isaiah 26:9).</a:t>
            </a:r>
            <a:endParaRPr lang="en-US" sz="3600" dirty="0">
              <a:solidFill>
                <a:schemeClr val="bg1"/>
              </a:solidFill>
              <a:latin typeface="Agency FB" panose="020B0503020202020204" pitchFamily="34" charset="0"/>
            </a:endParaRPr>
          </a:p>
        </p:txBody>
      </p:sp>
      <p:pic>
        <p:nvPicPr>
          <p:cNvPr id="4" name="Picture 3">
            <a:extLst>
              <a:ext uri="{FF2B5EF4-FFF2-40B4-BE49-F238E27FC236}">
                <a16:creationId xmlns:a16="http://schemas.microsoft.com/office/drawing/2014/main" id="{B324002A-8F01-7BB7-1284-F724052C495B}"/>
              </a:ext>
            </a:extLst>
          </p:cNvPr>
          <p:cNvPicPr>
            <a:picLocks noChangeAspect="1"/>
          </p:cNvPicPr>
          <p:nvPr/>
        </p:nvPicPr>
        <p:blipFill>
          <a:blip r:embed="rId2"/>
          <a:stretch>
            <a:fillRect/>
          </a:stretch>
        </p:blipFill>
        <p:spPr>
          <a:xfrm>
            <a:off x="182880" y="5653150"/>
            <a:ext cx="1863375" cy="1047625"/>
          </a:xfrm>
          <a:prstGeom prst="rect">
            <a:avLst/>
          </a:prstGeom>
        </p:spPr>
      </p:pic>
      <p:pic>
        <p:nvPicPr>
          <p:cNvPr id="5" name="Picture 4">
            <a:extLst>
              <a:ext uri="{FF2B5EF4-FFF2-40B4-BE49-F238E27FC236}">
                <a16:creationId xmlns:a16="http://schemas.microsoft.com/office/drawing/2014/main" id="{66A3AEC9-32CA-C3E5-E81C-824AC3D68BD9}"/>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Effect>
                      <a14:brightnessContrast bright="20000"/>
                    </a14:imgEffect>
                  </a14:imgLayer>
                </a14:imgProps>
              </a:ext>
            </a:extLst>
          </a:blip>
          <a:stretch>
            <a:fillRect/>
          </a:stretch>
        </p:blipFill>
        <p:spPr>
          <a:xfrm>
            <a:off x="7119257" y="5280590"/>
            <a:ext cx="2024743" cy="1538805"/>
          </a:xfrm>
          <a:prstGeom prst="ellipse">
            <a:avLst/>
          </a:prstGeom>
          <a:ln>
            <a:noFill/>
          </a:ln>
          <a:effectLst>
            <a:softEdge rad="112500"/>
          </a:effectLst>
        </p:spPr>
      </p:pic>
    </p:spTree>
    <p:extLst>
      <p:ext uri="{BB962C8B-B14F-4D97-AF65-F5344CB8AC3E}">
        <p14:creationId xmlns:p14="http://schemas.microsoft.com/office/powerpoint/2010/main" val="2826226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83400"/>
            </a:gs>
            <a:gs pos="41000">
              <a:srgbClr val="361B00"/>
            </a:gs>
            <a:gs pos="100000">
              <a:srgbClr val="221100"/>
            </a:gs>
          </a:gsLst>
          <a:path path="circle">
            <a:fillToRect l="100000" b="100000"/>
          </a:path>
          <a:tileRect t="-100000" r="-100000"/>
        </a:gradFill>
        <a:effectLst/>
      </p:bgPr>
    </p:bg>
    <p:spTree>
      <p:nvGrpSpPr>
        <p:cNvPr id="1" name="">
          <a:extLst>
            <a:ext uri="{FF2B5EF4-FFF2-40B4-BE49-F238E27FC236}">
              <a16:creationId xmlns:a16="http://schemas.microsoft.com/office/drawing/2014/main" id="{3FC364AB-BAF9-49E0-587B-20FAEF431B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E1B674-FA4F-1A75-A8D9-D64727926CF1}"/>
              </a:ext>
            </a:extLst>
          </p:cNvPr>
          <p:cNvSpPr>
            <a:spLocks noGrp="1"/>
          </p:cNvSpPr>
          <p:nvPr>
            <p:ph type="title"/>
          </p:nvPr>
        </p:nvSpPr>
        <p:spPr/>
        <p:txBody>
          <a:bodyPr/>
          <a:lstStyle/>
          <a:p>
            <a:pPr algn="ctr"/>
            <a:r>
              <a:rPr lang="en-US" dirty="0">
                <a:solidFill>
                  <a:srgbClr val="FFF5D9"/>
                </a:solidFill>
                <a:latin typeface="Imprint MT Shadow" panose="04020605060303030202" pitchFamily="82" charset="0"/>
              </a:rPr>
              <a:t>Righteousness in the     Messiah’s Kingdom</a:t>
            </a:r>
          </a:p>
        </p:txBody>
      </p:sp>
      <p:sp>
        <p:nvSpPr>
          <p:cNvPr id="3" name="Content Placeholder 2">
            <a:extLst>
              <a:ext uri="{FF2B5EF4-FFF2-40B4-BE49-F238E27FC236}">
                <a16:creationId xmlns:a16="http://schemas.microsoft.com/office/drawing/2014/main" id="{F132B8E5-4608-20F1-5233-35E56735C0E6}"/>
              </a:ext>
            </a:extLst>
          </p:cNvPr>
          <p:cNvSpPr>
            <a:spLocks noGrp="1"/>
          </p:cNvSpPr>
          <p:nvPr>
            <p:ph idx="1"/>
          </p:nvPr>
        </p:nvSpPr>
        <p:spPr>
          <a:xfrm>
            <a:off x="628650" y="1825625"/>
            <a:ext cx="8241030" cy="4351338"/>
          </a:xfrm>
        </p:spPr>
        <p:txBody>
          <a:bodyPr>
            <a:normAutofit/>
          </a:bodyPr>
          <a:lstStyle/>
          <a:p>
            <a:r>
              <a:rPr lang="en-US" sz="3600" b="1" dirty="0">
                <a:solidFill>
                  <a:schemeClr val="bg1"/>
                </a:solidFill>
                <a:latin typeface="Agency FB" panose="020B0503020202020204" pitchFamily="34" charset="0"/>
              </a:rPr>
              <a:t>Isaiah prophesied that righteous justice would characterize the Messiah’s kingdom </a:t>
            </a:r>
            <a:r>
              <a:rPr lang="en-US" sz="3200" dirty="0">
                <a:solidFill>
                  <a:schemeClr val="bg1"/>
                </a:solidFill>
                <a:latin typeface="Agency FB" panose="020B0503020202020204" pitchFamily="34" charset="0"/>
              </a:rPr>
              <a:t>(Isaiah 11:4; 16:5).</a:t>
            </a:r>
            <a:endParaRPr lang="en-US" sz="3600" dirty="0">
              <a:solidFill>
                <a:schemeClr val="bg1"/>
              </a:solidFill>
              <a:latin typeface="Agency FB" panose="020B0503020202020204" pitchFamily="34" charset="0"/>
            </a:endParaRPr>
          </a:p>
          <a:p>
            <a:r>
              <a:rPr lang="en-US" sz="3600" b="1" dirty="0">
                <a:solidFill>
                  <a:schemeClr val="bg1"/>
                </a:solidFill>
                <a:latin typeface="Agency FB" panose="020B0503020202020204" pitchFamily="34" charset="0"/>
              </a:rPr>
              <a:t>Jeremiah proclaimed this also </a:t>
            </a:r>
            <a:r>
              <a:rPr lang="en-US" sz="3200" dirty="0">
                <a:solidFill>
                  <a:schemeClr val="bg1"/>
                </a:solidFill>
                <a:latin typeface="Agency FB" panose="020B0503020202020204" pitchFamily="34" charset="0"/>
              </a:rPr>
              <a:t>(Jeremiah 23:5; 33:15).</a:t>
            </a:r>
          </a:p>
          <a:p>
            <a:r>
              <a:rPr lang="en-US" sz="3600" b="1" dirty="0">
                <a:solidFill>
                  <a:schemeClr val="bg1"/>
                </a:solidFill>
                <a:latin typeface="Agency FB" panose="020B0503020202020204" pitchFamily="34" charset="0"/>
              </a:rPr>
              <a:t>The Messiah Himself confirmed it </a:t>
            </a:r>
            <a:r>
              <a:rPr lang="en-US" sz="3200" dirty="0">
                <a:solidFill>
                  <a:schemeClr val="bg1"/>
                </a:solidFill>
                <a:latin typeface="Agency FB" panose="020B0503020202020204" pitchFamily="34" charset="0"/>
              </a:rPr>
              <a:t>(Matthew 6:10;   John 5:22).</a:t>
            </a:r>
            <a:endParaRPr lang="en-US" sz="3600" dirty="0">
              <a:solidFill>
                <a:schemeClr val="bg1"/>
              </a:solidFill>
              <a:latin typeface="Agency FB" panose="020B0503020202020204" pitchFamily="34" charset="0"/>
            </a:endParaRPr>
          </a:p>
        </p:txBody>
      </p:sp>
      <p:pic>
        <p:nvPicPr>
          <p:cNvPr id="4" name="Picture 3">
            <a:extLst>
              <a:ext uri="{FF2B5EF4-FFF2-40B4-BE49-F238E27FC236}">
                <a16:creationId xmlns:a16="http://schemas.microsoft.com/office/drawing/2014/main" id="{D06C1134-7871-D674-1FCD-4968C449D28F}"/>
              </a:ext>
            </a:extLst>
          </p:cNvPr>
          <p:cNvPicPr>
            <a:picLocks noChangeAspect="1"/>
          </p:cNvPicPr>
          <p:nvPr/>
        </p:nvPicPr>
        <p:blipFill>
          <a:blip r:embed="rId2"/>
          <a:stretch>
            <a:fillRect/>
          </a:stretch>
        </p:blipFill>
        <p:spPr>
          <a:xfrm>
            <a:off x="182880" y="5653150"/>
            <a:ext cx="1863375" cy="1047625"/>
          </a:xfrm>
          <a:prstGeom prst="rect">
            <a:avLst/>
          </a:prstGeom>
        </p:spPr>
      </p:pic>
      <p:pic>
        <p:nvPicPr>
          <p:cNvPr id="5" name="Picture 4">
            <a:extLst>
              <a:ext uri="{FF2B5EF4-FFF2-40B4-BE49-F238E27FC236}">
                <a16:creationId xmlns:a16="http://schemas.microsoft.com/office/drawing/2014/main" id="{5932E69C-681B-22F4-E0BC-7C10B1DCA6D8}"/>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Effect>
                      <a14:brightnessContrast bright="20000"/>
                    </a14:imgEffect>
                  </a14:imgLayer>
                </a14:imgProps>
              </a:ext>
            </a:extLst>
          </a:blip>
          <a:stretch>
            <a:fillRect/>
          </a:stretch>
        </p:blipFill>
        <p:spPr>
          <a:xfrm>
            <a:off x="7119257" y="5280590"/>
            <a:ext cx="2024743" cy="1538805"/>
          </a:xfrm>
          <a:prstGeom prst="ellipse">
            <a:avLst/>
          </a:prstGeom>
          <a:ln>
            <a:noFill/>
          </a:ln>
          <a:effectLst>
            <a:softEdge rad="112500"/>
          </a:effectLst>
        </p:spPr>
      </p:pic>
    </p:spTree>
    <p:extLst>
      <p:ext uri="{BB962C8B-B14F-4D97-AF65-F5344CB8AC3E}">
        <p14:creationId xmlns:p14="http://schemas.microsoft.com/office/powerpoint/2010/main" val="425785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83400"/>
            </a:gs>
            <a:gs pos="41000">
              <a:srgbClr val="361B00"/>
            </a:gs>
            <a:gs pos="100000">
              <a:srgbClr val="221100"/>
            </a:gs>
          </a:gsLst>
          <a:path path="circle">
            <a:fillToRect l="100000" b="100000"/>
          </a:path>
          <a:tileRect t="-100000" r="-100000"/>
        </a:gradFill>
        <a:effectLst/>
      </p:bgPr>
    </p:bg>
    <p:spTree>
      <p:nvGrpSpPr>
        <p:cNvPr id="1" name="">
          <a:extLst>
            <a:ext uri="{FF2B5EF4-FFF2-40B4-BE49-F238E27FC236}">
              <a16:creationId xmlns:a16="http://schemas.microsoft.com/office/drawing/2014/main" id="{235CE2FA-66D1-4AFE-C3C8-4B8E5443E3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AFBF56-7CED-E902-0482-DCE01D5FE563}"/>
              </a:ext>
            </a:extLst>
          </p:cNvPr>
          <p:cNvSpPr>
            <a:spLocks noGrp="1"/>
          </p:cNvSpPr>
          <p:nvPr>
            <p:ph type="title"/>
          </p:nvPr>
        </p:nvSpPr>
        <p:spPr/>
        <p:txBody>
          <a:bodyPr/>
          <a:lstStyle/>
          <a:p>
            <a:pPr algn="ctr"/>
            <a:r>
              <a:rPr lang="en-US" dirty="0">
                <a:solidFill>
                  <a:srgbClr val="FFF5D9"/>
                </a:solidFill>
                <a:latin typeface="Imprint MT Shadow" panose="04020605060303030202" pitchFamily="82" charset="0"/>
              </a:rPr>
              <a:t>Final Judgment will be  According to Righteousness!</a:t>
            </a:r>
          </a:p>
        </p:txBody>
      </p:sp>
      <p:sp>
        <p:nvSpPr>
          <p:cNvPr id="3" name="Content Placeholder 2">
            <a:extLst>
              <a:ext uri="{FF2B5EF4-FFF2-40B4-BE49-F238E27FC236}">
                <a16:creationId xmlns:a16="http://schemas.microsoft.com/office/drawing/2014/main" id="{E436F6E1-EA14-F669-2611-DB4F39A2EBC4}"/>
              </a:ext>
            </a:extLst>
          </p:cNvPr>
          <p:cNvSpPr>
            <a:spLocks noGrp="1"/>
          </p:cNvSpPr>
          <p:nvPr>
            <p:ph idx="1"/>
          </p:nvPr>
        </p:nvSpPr>
        <p:spPr>
          <a:xfrm>
            <a:off x="628650" y="1825625"/>
            <a:ext cx="8241030" cy="4351338"/>
          </a:xfrm>
        </p:spPr>
        <p:txBody>
          <a:bodyPr>
            <a:normAutofit/>
          </a:bodyPr>
          <a:lstStyle/>
          <a:p>
            <a:r>
              <a:rPr lang="en-US" sz="3600" b="1" dirty="0">
                <a:solidFill>
                  <a:schemeClr val="bg1"/>
                </a:solidFill>
                <a:latin typeface="Agency FB" panose="020B0503020202020204" pitchFamily="34" charset="0"/>
              </a:rPr>
              <a:t>The world will be judged in righteousness by Jesus </a:t>
            </a:r>
            <a:r>
              <a:rPr lang="en-US" sz="3200" dirty="0">
                <a:solidFill>
                  <a:schemeClr val="bg1"/>
                </a:solidFill>
                <a:latin typeface="Agency FB" panose="020B0503020202020204" pitchFamily="34" charset="0"/>
              </a:rPr>
              <a:t>(Acts 17:30-31).</a:t>
            </a:r>
            <a:endParaRPr lang="en-US" sz="3600" dirty="0">
              <a:solidFill>
                <a:schemeClr val="bg1"/>
              </a:solidFill>
              <a:latin typeface="Agency FB" panose="020B0503020202020204" pitchFamily="34" charset="0"/>
            </a:endParaRPr>
          </a:p>
          <a:p>
            <a:r>
              <a:rPr lang="en-US" sz="3600" b="1" dirty="0">
                <a:solidFill>
                  <a:schemeClr val="bg1"/>
                </a:solidFill>
                <a:latin typeface="Agency FB" panose="020B0503020202020204" pitchFamily="34" charset="0"/>
              </a:rPr>
              <a:t>Those who have loved and obeyed the Lord, will be given a crown of righteousness </a:t>
            </a:r>
            <a:r>
              <a:rPr lang="en-US" sz="3200" dirty="0">
                <a:solidFill>
                  <a:schemeClr val="bg1"/>
                </a:solidFill>
                <a:latin typeface="Agency FB" panose="020B0503020202020204" pitchFamily="34" charset="0"/>
              </a:rPr>
              <a:t>(2 Timothy 4:8).</a:t>
            </a:r>
          </a:p>
          <a:p>
            <a:r>
              <a:rPr lang="en-US" sz="3600" b="1" dirty="0">
                <a:solidFill>
                  <a:schemeClr val="bg1"/>
                </a:solidFill>
                <a:latin typeface="Agency FB" panose="020B0503020202020204" pitchFamily="34" charset="0"/>
              </a:rPr>
              <a:t>Those who have refused to repent and obey will incur God’s righteous wrath </a:t>
            </a:r>
            <a:r>
              <a:rPr lang="en-US" sz="3200" dirty="0">
                <a:solidFill>
                  <a:schemeClr val="bg1"/>
                </a:solidFill>
                <a:latin typeface="Agency FB" panose="020B0503020202020204" pitchFamily="34" charset="0"/>
              </a:rPr>
              <a:t>(Romans 2:5).</a:t>
            </a:r>
            <a:endParaRPr lang="en-US" sz="3600" dirty="0">
              <a:solidFill>
                <a:schemeClr val="bg1"/>
              </a:solidFill>
              <a:latin typeface="Agency FB" panose="020B0503020202020204" pitchFamily="34" charset="0"/>
            </a:endParaRPr>
          </a:p>
        </p:txBody>
      </p:sp>
      <p:pic>
        <p:nvPicPr>
          <p:cNvPr id="4" name="Picture 3">
            <a:extLst>
              <a:ext uri="{FF2B5EF4-FFF2-40B4-BE49-F238E27FC236}">
                <a16:creationId xmlns:a16="http://schemas.microsoft.com/office/drawing/2014/main" id="{B3E0FCA4-5CEC-6883-39C2-870E35587EC3}"/>
              </a:ext>
            </a:extLst>
          </p:cNvPr>
          <p:cNvPicPr>
            <a:picLocks noChangeAspect="1"/>
          </p:cNvPicPr>
          <p:nvPr/>
        </p:nvPicPr>
        <p:blipFill>
          <a:blip r:embed="rId2"/>
          <a:stretch>
            <a:fillRect/>
          </a:stretch>
        </p:blipFill>
        <p:spPr>
          <a:xfrm>
            <a:off x="182880" y="5653150"/>
            <a:ext cx="1863375" cy="1047625"/>
          </a:xfrm>
          <a:prstGeom prst="rect">
            <a:avLst/>
          </a:prstGeom>
        </p:spPr>
      </p:pic>
      <p:pic>
        <p:nvPicPr>
          <p:cNvPr id="5" name="Picture 4">
            <a:extLst>
              <a:ext uri="{FF2B5EF4-FFF2-40B4-BE49-F238E27FC236}">
                <a16:creationId xmlns:a16="http://schemas.microsoft.com/office/drawing/2014/main" id="{52B76D35-C5E5-C764-5B51-A92CB8369859}"/>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Effect>
                      <a14:brightnessContrast bright="20000"/>
                    </a14:imgEffect>
                  </a14:imgLayer>
                </a14:imgProps>
              </a:ext>
            </a:extLst>
          </a:blip>
          <a:stretch>
            <a:fillRect/>
          </a:stretch>
        </p:blipFill>
        <p:spPr>
          <a:xfrm>
            <a:off x="7119257" y="5280590"/>
            <a:ext cx="2024743" cy="1538805"/>
          </a:xfrm>
          <a:prstGeom prst="ellipse">
            <a:avLst/>
          </a:prstGeom>
          <a:ln>
            <a:noFill/>
          </a:ln>
          <a:effectLst>
            <a:softEdge rad="112500"/>
          </a:effectLst>
        </p:spPr>
      </p:pic>
    </p:spTree>
    <p:extLst>
      <p:ext uri="{BB962C8B-B14F-4D97-AF65-F5344CB8AC3E}">
        <p14:creationId xmlns:p14="http://schemas.microsoft.com/office/powerpoint/2010/main" val="3090614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83400"/>
            </a:gs>
            <a:gs pos="41000">
              <a:srgbClr val="361B00"/>
            </a:gs>
            <a:gs pos="100000">
              <a:srgbClr val="221100"/>
            </a:gs>
          </a:gsLst>
          <a:path path="circle">
            <a:fillToRect l="100000" b="100000"/>
          </a:path>
          <a:tileRect t="-100000" r="-100000"/>
        </a:gradFill>
        <a:effectLst/>
      </p:bgPr>
    </p:bg>
    <p:spTree>
      <p:nvGrpSpPr>
        <p:cNvPr id="1" name="">
          <a:extLst>
            <a:ext uri="{FF2B5EF4-FFF2-40B4-BE49-F238E27FC236}">
              <a16:creationId xmlns:a16="http://schemas.microsoft.com/office/drawing/2014/main" id="{3EFE02C9-9F5D-7C74-1EED-88C143BCC0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600BE0-E824-DDFA-450C-2EAEAEAE51D0}"/>
              </a:ext>
            </a:extLst>
          </p:cNvPr>
          <p:cNvSpPr>
            <a:spLocks noGrp="1"/>
          </p:cNvSpPr>
          <p:nvPr>
            <p:ph type="title"/>
          </p:nvPr>
        </p:nvSpPr>
        <p:spPr/>
        <p:txBody>
          <a:bodyPr/>
          <a:lstStyle/>
          <a:p>
            <a:pPr algn="ctr"/>
            <a:r>
              <a:rPr lang="en-US" dirty="0">
                <a:solidFill>
                  <a:srgbClr val="FFF5D9"/>
                </a:solidFill>
                <a:latin typeface="Imprint MT Shadow" panose="04020605060303030202" pitchFamily="82" charset="0"/>
              </a:rPr>
              <a:t>God’s Judgment is Righteous!</a:t>
            </a:r>
          </a:p>
        </p:txBody>
      </p:sp>
      <p:sp>
        <p:nvSpPr>
          <p:cNvPr id="3" name="Content Placeholder 2">
            <a:extLst>
              <a:ext uri="{FF2B5EF4-FFF2-40B4-BE49-F238E27FC236}">
                <a16:creationId xmlns:a16="http://schemas.microsoft.com/office/drawing/2014/main" id="{45E19D6F-41B9-1424-01BB-7D30B7DCAF8D}"/>
              </a:ext>
            </a:extLst>
          </p:cNvPr>
          <p:cNvSpPr>
            <a:spLocks noGrp="1"/>
          </p:cNvSpPr>
          <p:nvPr>
            <p:ph idx="1"/>
          </p:nvPr>
        </p:nvSpPr>
        <p:spPr>
          <a:xfrm>
            <a:off x="628650" y="1825625"/>
            <a:ext cx="8241030" cy="4351338"/>
          </a:xfrm>
        </p:spPr>
        <p:txBody>
          <a:bodyPr>
            <a:normAutofit/>
          </a:bodyPr>
          <a:lstStyle/>
          <a:p>
            <a:r>
              <a:rPr lang="en-US" sz="3600" b="1" dirty="0">
                <a:solidFill>
                  <a:schemeClr val="bg1"/>
                </a:solidFill>
                <a:latin typeface="Agency FB" panose="020B0503020202020204" pitchFamily="34" charset="0"/>
              </a:rPr>
              <a:t>He “Will render to each one according to his deeds” </a:t>
            </a:r>
            <a:r>
              <a:rPr lang="en-US" sz="3200" dirty="0">
                <a:solidFill>
                  <a:schemeClr val="bg1"/>
                </a:solidFill>
                <a:latin typeface="Agency FB" panose="020B0503020202020204" pitchFamily="34" charset="0"/>
              </a:rPr>
              <a:t>(Romans 2:6-11; 2 Corinthians 5:10).</a:t>
            </a:r>
            <a:endParaRPr lang="en-US" sz="3600" dirty="0">
              <a:solidFill>
                <a:schemeClr val="bg1"/>
              </a:solidFill>
              <a:latin typeface="Agency FB" panose="020B0503020202020204" pitchFamily="34" charset="0"/>
            </a:endParaRPr>
          </a:p>
          <a:p>
            <a:r>
              <a:rPr lang="en-US" sz="3600" b="1" dirty="0">
                <a:solidFill>
                  <a:schemeClr val="bg1"/>
                </a:solidFill>
                <a:latin typeface="Agency FB" panose="020B0503020202020204" pitchFamily="34" charset="0"/>
              </a:rPr>
              <a:t>“And if you call on the Father, who without partiality judges according to each one's work, conduct yourselves throughout the time of your stay here in fear” </a:t>
            </a:r>
            <a:r>
              <a:rPr lang="en-US" sz="3200" dirty="0">
                <a:solidFill>
                  <a:schemeClr val="bg1"/>
                </a:solidFill>
                <a:latin typeface="Agency FB" panose="020B0503020202020204" pitchFamily="34" charset="0"/>
              </a:rPr>
              <a:t>(1 Peter 1:17; Acts 24:25).</a:t>
            </a:r>
          </a:p>
        </p:txBody>
      </p:sp>
      <p:pic>
        <p:nvPicPr>
          <p:cNvPr id="4" name="Picture 3">
            <a:extLst>
              <a:ext uri="{FF2B5EF4-FFF2-40B4-BE49-F238E27FC236}">
                <a16:creationId xmlns:a16="http://schemas.microsoft.com/office/drawing/2014/main" id="{2E83A5FC-AA55-83B0-D885-0C3B08254BAA}"/>
              </a:ext>
            </a:extLst>
          </p:cNvPr>
          <p:cNvPicPr>
            <a:picLocks noChangeAspect="1"/>
          </p:cNvPicPr>
          <p:nvPr/>
        </p:nvPicPr>
        <p:blipFill>
          <a:blip r:embed="rId2"/>
          <a:stretch>
            <a:fillRect/>
          </a:stretch>
        </p:blipFill>
        <p:spPr>
          <a:xfrm>
            <a:off x="182880" y="5653150"/>
            <a:ext cx="1863375" cy="1047625"/>
          </a:xfrm>
          <a:prstGeom prst="rect">
            <a:avLst/>
          </a:prstGeom>
        </p:spPr>
      </p:pic>
      <p:pic>
        <p:nvPicPr>
          <p:cNvPr id="5" name="Picture 4">
            <a:extLst>
              <a:ext uri="{FF2B5EF4-FFF2-40B4-BE49-F238E27FC236}">
                <a16:creationId xmlns:a16="http://schemas.microsoft.com/office/drawing/2014/main" id="{98CA6129-2D88-26DE-1068-7E1380CB8AB8}"/>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Effect>
                      <a14:brightnessContrast bright="20000"/>
                    </a14:imgEffect>
                  </a14:imgLayer>
                </a14:imgProps>
              </a:ext>
            </a:extLst>
          </a:blip>
          <a:stretch>
            <a:fillRect/>
          </a:stretch>
        </p:blipFill>
        <p:spPr>
          <a:xfrm>
            <a:off x="7119257" y="5280590"/>
            <a:ext cx="2024743" cy="1538805"/>
          </a:xfrm>
          <a:prstGeom prst="ellipse">
            <a:avLst/>
          </a:prstGeom>
          <a:ln>
            <a:noFill/>
          </a:ln>
          <a:effectLst>
            <a:softEdge rad="112500"/>
          </a:effectLst>
        </p:spPr>
      </p:pic>
    </p:spTree>
    <p:extLst>
      <p:ext uri="{BB962C8B-B14F-4D97-AF65-F5344CB8AC3E}">
        <p14:creationId xmlns:p14="http://schemas.microsoft.com/office/powerpoint/2010/main" val="363851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141</TotalTime>
  <Words>364</Words>
  <Application>Microsoft Office PowerPoint</Application>
  <PresentationFormat>On-screen Show (4:3)</PresentationFormat>
  <Paragraphs>24</Paragraphs>
  <Slides>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Agency FB</vt:lpstr>
      <vt:lpstr>Algerian</vt:lpstr>
      <vt:lpstr>Aptos</vt:lpstr>
      <vt:lpstr>Aptos Display</vt:lpstr>
      <vt:lpstr>Arial</vt:lpstr>
      <vt:lpstr>Imprint MT Shadow</vt:lpstr>
      <vt:lpstr>Wingdings</vt:lpstr>
      <vt:lpstr>Office Theme</vt:lpstr>
      <vt:lpstr>The Righteous Judgment of God</vt:lpstr>
      <vt:lpstr>God’s Righteous Judgment                 is active in Human Affairs</vt:lpstr>
      <vt:lpstr>God’s Word Contains His Righteous Judgments</vt:lpstr>
      <vt:lpstr>Righteousness in the     Messiah’s Kingdom</vt:lpstr>
      <vt:lpstr>Final Judgment will be  According to Righteousness!</vt:lpstr>
      <vt:lpstr>God’s Judgment is Righteous!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Klein</dc:creator>
  <cp:lastModifiedBy>Steve Klein</cp:lastModifiedBy>
  <cp:revision>9</cp:revision>
  <dcterms:created xsi:type="dcterms:W3CDTF">2025-01-24T20:07:42Z</dcterms:created>
  <dcterms:modified xsi:type="dcterms:W3CDTF">2025-01-25T16:24:25Z</dcterms:modified>
</cp:coreProperties>
</file>