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38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C1E78-58B0-434D-B8EA-8A0E745FD76F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BF1E7-19C8-46CE-8C33-ABD63BD3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23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Elders are a vital part of what the Lord has provided the church for its growth, upbuilding, maturity, and unity.  We are blessed to be able to appoint additional elders.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BF1E7-19C8-46CE-8C33-ABD63BD35C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17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BF1E7-19C8-46CE-8C33-ABD63BD35C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78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BF1E7-19C8-46CE-8C33-ABD63BD35C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79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1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8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0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8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1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5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6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5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8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930BD-9033-4974-9DF2-3FA3D23B4782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454A8-AA20-41DF-B9C5-D45A5A9EF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4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A64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2880" y="256540"/>
            <a:ext cx="877824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1700" y="5768204"/>
            <a:ext cx="4800600" cy="0"/>
          </a:xfrm>
          <a:prstGeom prst="line">
            <a:avLst/>
          </a:prstGeom>
          <a:ln>
            <a:solidFill>
              <a:srgbClr val="9A64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59FD7C8-2D60-4061-9013-104C2ED99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485" y="4277356"/>
            <a:ext cx="7475220" cy="15603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9A6457"/>
                </a:solidFill>
                <a:latin typeface="Algerian" panose="04020705040A02060702" pitchFamily="82" charset="0"/>
              </a:rPr>
              <a:t>Appointing Elders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D1A259-5FCC-42B7-BD05-8326F51A7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2147" y="5799488"/>
            <a:ext cx="6575895" cy="683198"/>
          </a:xfrm>
        </p:spPr>
        <p:txBody>
          <a:bodyPr>
            <a:normAutofit/>
          </a:bodyPr>
          <a:lstStyle/>
          <a:p>
            <a:r>
              <a:rPr lang="en-US" sz="2000" i="1" dirty="0">
                <a:solidFill>
                  <a:srgbClr val="9A6457"/>
                </a:solidFill>
              </a:rPr>
              <a:t>Utilizing what the Lord has provided for the growth, upbuilding, maturity, and unity of the church.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7B5BB1-A6FC-4C08-AE75-9204E64AFF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871" r="2" b="14646"/>
          <a:stretch/>
        </p:blipFill>
        <p:spPr>
          <a:xfrm>
            <a:off x="182880" y="256540"/>
            <a:ext cx="8778240" cy="402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77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33B284-F4EB-435D-B1D5-1648BC609F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  <a:extLst/>
          </a:blip>
          <a:srcRect l="5414" r="1919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8317EC-423F-45D1-946B-A15D48351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lgerian" panose="04020705040A02060702" pitchFamily="82" charset="0"/>
              </a:rPr>
              <a:t>Appointing Elders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0D0CA-F66E-4BB8-BB05-AF1A2B307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03" y="1613686"/>
            <a:ext cx="8303594" cy="495056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FFFF"/>
                </a:solidFill>
              </a:rPr>
              <a:t>Pastors</a:t>
            </a:r>
            <a:r>
              <a:rPr lang="en-US" sz="3200" dirty="0">
                <a:solidFill>
                  <a:srgbClr val="FFFFFF"/>
                </a:solidFill>
              </a:rPr>
              <a:t> (shepherds) are a vital part of what the Lord has provided the church for its growth, upbuilding, maturity, and unity </a:t>
            </a:r>
            <a:r>
              <a:rPr lang="en-US" dirty="0">
                <a:solidFill>
                  <a:srgbClr val="FFFFFF"/>
                </a:solidFill>
              </a:rPr>
              <a:t>(Eph. 4:11-16).</a:t>
            </a:r>
            <a:endParaRPr lang="en-US" sz="3200" dirty="0">
              <a:solidFill>
                <a:srgbClr val="FFFFFF"/>
              </a:solidFill>
            </a:endParaRPr>
          </a:p>
          <a:p>
            <a:pPr marL="509588" lvl="1" indent="-220663"/>
            <a:r>
              <a:rPr lang="en-US" sz="2800" i="1" dirty="0">
                <a:solidFill>
                  <a:srgbClr val="FFEECD"/>
                </a:solidFill>
              </a:rPr>
              <a:t>“till we all come to the </a:t>
            </a:r>
            <a:r>
              <a:rPr lang="en-US" sz="2800" b="1" i="1" dirty="0">
                <a:solidFill>
                  <a:srgbClr val="FFEECD"/>
                </a:solidFill>
              </a:rPr>
              <a:t>unity </a:t>
            </a:r>
            <a:r>
              <a:rPr lang="en-US" sz="2800" i="1" dirty="0">
                <a:solidFill>
                  <a:srgbClr val="FFEECD"/>
                </a:solidFill>
              </a:rPr>
              <a:t>of the faith” (v. 13)</a:t>
            </a:r>
          </a:p>
          <a:p>
            <a:pPr marL="509588" lvl="1" indent="-220663"/>
            <a:r>
              <a:rPr lang="en-US" sz="2800" i="1" dirty="0">
                <a:solidFill>
                  <a:srgbClr val="FFEECD"/>
                </a:solidFill>
              </a:rPr>
              <a:t>“to a </a:t>
            </a:r>
            <a:r>
              <a:rPr lang="en-US" sz="2800" b="1" i="1" dirty="0">
                <a:solidFill>
                  <a:srgbClr val="FFEECD"/>
                </a:solidFill>
              </a:rPr>
              <a:t>perfect</a:t>
            </a:r>
            <a:r>
              <a:rPr lang="en-US" sz="2800" i="1" dirty="0">
                <a:solidFill>
                  <a:srgbClr val="FFEECD"/>
                </a:solidFill>
              </a:rPr>
              <a:t> man” = “</a:t>
            </a:r>
            <a:r>
              <a:rPr lang="en-US" sz="2800" b="1" i="1" dirty="0">
                <a:solidFill>
                  <a:srgbClr val="FFEECD"/>
                </a:solidFill>
              </a:rPr>
              <a:t>mature manhood</a:t>
            </a:r>
            <a:r>
              <a:rPr lang="en-US" sz="2800" i="1" dirty="0">
                <a:solidFill>
                  <a:srgbClr val="FFEECD"/>
                </a:solidFill>
              </a:rPr>
              <a:t>” (ESV, v. 13)</a:t>
            </a:r>
          </a:p>
          <a:p>
            <a:pPr marL="509588" lvl="1" indent="-220663"/>
            <a:r>
              <a:rPr lang="en-US" sz="2800" i="1" dirty="0">
                <a:solidFill>
                  <a:srgbClr val="FFEECD"/>
                </a:solidFill>
              </a:rPr>
              <a:t>“no longer </a:t>
            </a:r>
            <a:r>
              <a:rPr lang="en-US" sz="2800" b="1" i="1" dirty="0">
                <a:solidFill>
                  <a:srgbClr val="FFEECD"/>
                </a:solidFill>
              </a:rPr>
              <a:t>children</a:t>
            </a:r>
            <a:r>
              <a:rPr lang="en-US" sz="2800" i="1" dirty="0">
                <a:solidFill>
                  <a:srgbClr val="FFEECD"/>
                </a:solidFill>
              </a:rPr>
              <a:t>” (v. 14)</a:t>
            </a:r>
          </a:p>
          <a:p>
            <a:pPr marL="509588" lvl="1" indent="-220663"/>
            <a:r>
              <a:rPr lang="en-US" sz="2800" i="1" dirty="0">
                <a:solidFill>
                  <a:srgbClr val="FFEECD"/>
                </a:solidFill>
              </a:rPr>
              <a:t>“</a:t>
            </a:r>
            <a:r>
              <a:rPr lang="en-US" sz="2800" b="1" i="1" dirty="0">
                <a:solidFill>
                  <a:srgbClr val="FFEECD"/>
                </a:solidFill>
              </a:rPr>
              <a:t>grow up </a:t>
            </a:r>
            <a:r>
              <a:rPr lang="en-US" sz="2800" i="1" dirty="0">
                <a:solidFill>
                  <a:srgbClr val="FFEECD"/>
                </a:solidFill>
              </a:rPr>
              <a:t>in all things” (v. 15)</a:t>
            </a:r>
          </a:p>
          <a:p>
            <a:pPr marL="509588" lvl="1" indent="-220663"/>
            <a:r>
              <a:rPr lang="en-US" sz="2800" i="1" dirty="0">
                <a:solidFill>
                  <a:srgbClr val="FFEECD"/>
                </a:solidFill>
              </a:rPr>
              <a:t>“</a:t>
            </a:r>
            <a:r>
              <a:rPr lang="en-US" sz="2800" b="1" i="1" dirty="0">
                <a:solidFill>
                  <a:srgbClr val="FFEECD"/>
                </a:solidFill>
              </a:rPr>
              <a:t>growth of the body </a:t>
            </a:r>
            <a:r>
              <a:rPr lang="en-US" sz="2800" i="1" dirty="0">
                <a:solidFill>
                  <a:srgbClr val="FFEECD"/>
                </a:solidFill>
              </a:rPr>
              <a:t>for the </a:t>
            </a:r>
            <a:r>
              <a:rPr lang="en-US" sz="2800" b="1" i="1" dirty="0">
                <a:solidFill>
                  <a:srgbClr val="FFEECD"/>
                </a:solidFill>
              </a:rPr>
              <a:t>edifying </a:t>
            </a:r>
            <a:r>
              <a:rPr lang="en-US" sz="2800" i="1" dirty="0">
                <a:solidFill>
                  <a:srgbClr val="FFEECD"/>
                </a:solidFill>
              </a:rPr>
              <a:t>of itself in love” (v. 16)</a:t>
            </a:r>
          </a:p>
          <a:p>
            <a:endParaRPr lang="en-US" sz="2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541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33B284-F4EB-435D-B1D5-1648BC609F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/>
          </a:blip>
          <a:srcRect l="5414" r="1919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8317EC-423F-45D1-946B-A15D48351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lgerian" panose="04020705040A02060702" pitchFamily="82" charset="0"/>
              </a:rPr>
              <a:t>Appointing Elders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0D0CA-F66E-4BB8-BB05-AF1A2B307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03" y="1528549"/>
            <a:ext cx="8303594" cy="521344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Elders (overseers, shepherds) are appointed to </a:t>
            </a:r>
            <a:r>
              <a:rPr lang="en-US" sz="3200" b="1" dirty="0">
                <a:solidFill>
                  <a:srgbClr val="FFFFFF"/>
                </a:solidFill>
              </a:rPr>
              <a:t>work! </a:t>
            </a:r>
            <a:r>
              <a:rPr lang="en-US" sz="3200" dirty="0">
                <a:solidFill>
                  <a:srgbClr val="FFFFFF"/>
                </a:solidFill>
              </a:rPr>
              <a:t>(1 Timothy 3:1-7)</a:t>
            </a:r>
          </a:p>
          <a:p>
            <a:pPr marL="519113" lvl="1" indent="-287338"/>
            <a:r>
              <a:rPr lang="en-US" sz="2800" i="1" dirty="0">
                <a:solidFill>
                  <a:srgbClr val="FFEECD"/>
                </a:solidFill>
              </a:rPr>
              <a:t>“This is a faithful saying: If a man desires the position of a bishop, he desires a good work” (NKJV)</a:t>
            </a:r>
          </a:p>
          <a:p>
            <a:pPr marL="519113" lvl="1" indent="-287338"/>
            <a:r>
              <a:rPr lang="en-US" sz="2800" i="1" dirty="0">
                <a:solidFill>
                  <a:srgbClr val="FFEECD"/>
                </a:solidFill>
              </a:rPr>
              <a:t>“Here is a trustworthy saying: Whoever </a:t>
            </a:r>
            <a:r>
              <a:rPr lang="en-US" sz="2800" i="1" u="sng" dirty="0">
                <a:solidFill>
                  <a:srgbClr val="FFEECD"/>
                </a:solidFill>
              </a:rPr>
              <a:t>aspires to be an overseer</a:t>
            </a:r>
            <a:r>
              <a:rPr lang="en-US" sz="2800" i="1" dirty="0">
                <a:solidFill>
                  <a:srgbClr val="FFEECD"/>
                </a:solidFill>
              </a:rPr>
              <a:t> desires a noble task.” (NIV)</a:t>
            </a:r>
          </a:p>
          <a:p>
            <a:pPr marL="519113" lvl="1" indent="-287338"/>
            <a:r>
              <a:rPr lang="en-US" sz="2800" i="1" dirty="0">
                <a:solidFill>
                  <a:srgbClr val="FFEECD"/>
                </a:solidFill>
              </a:rPr>
              <a:t>“If anyone </a:t>
            </a:r>
            <a:r>
              <a:rPr lang="en-US" sz="2800" i="1" u="sng" dirty="0">
                <a:solidFill>
                  <a:srgbClr val="FFEECD"/>
                </a:solidFill>
              </a:rPr>
              <a:t>aspires to be an overseer</a:t>
            </a:r>
            <a:r>
              <a:rPr lang="en-US" sz="2800" i="1" dirty="0">
                <a:solidFill>
                  <a:srgbClr val="FFEECD"/>
                </a:solidFill>
              </a:rPr>
              <a:t>, he desires a noble work.” (HCSB)</a:t>
            </a:r>
          </a:p>
          <a:p>
            <a:pPr marL="519113" lvl="1" indent="-287338"/>
            <a:r>
              <a:rPr lang="en-US" sz="2800" i="1" dirty="0">
                <a:solidFill>
                  <a:srgbClr val="FFEECD"/>
                </a:solidFill>
              </a:rPr>
              <a:t>“Anyone </a:t>
            </a:r>
            <a:r>
              <a:rPr lang="en-US" sz="2800" i="1" u="sng" dirty="0">
                <a:solidFill>
                  <a:srgbClr val="FFEECD"/>
                </a:solidFill>
              </a:rPr>
              <a:t>wanting to become an overseer </a:t>
            </a:r>
            <a:r>
              <a:rPr lang="en-US" sz="2800" i="1" dirty="0">
                <a:solidFill>
                  <a:srgbClr val="FFEECD"/>
                </a:solidFill>
              </a:rPr>
              <a:t>desires a good work.” (NCV)</a:t>
            </a:r>
          </a:p>
        </p:txBody>
      </p:sp>
    </p:spTree>
    <p:extLst>
      <p:ext uri="{BB962C8B-B14F-4D97-AF65-F5344CB8AC3E}">
        <p14:creationId xmlns:p14="http://schemas.microsoft.com/office/powerpoint/2010/main" val="3308663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33B284-F4EB-435D-B1D5-1648BC609F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35000"/>
            <a:extLst/>
          </a:blip>
          <a:srcRect l="5414" r="1919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8317EC-423F-45D1-946B-A15D48351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lgerian" panose="04020705040A02060702" pitchFamily="82" charset="0"/>
              </a:rPr>
              <a:t>Appointing Elders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0D0CA-F66E-4BB8-BB05-AF1A2B307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57" y="1460311"/>
            <a:ext cx="8732014" cy="5213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FFFF"/>
                </a:solidFill>
              </a:rPr>
              <a:t>The </a:t>
            </a:r>
            <a:r>
              <a:rPr lang="en-US" sz="3200" b="1" dirty="0">
                <a:solidFill>
                  <a:srgbClr val="FFFFFF"/>
                </a:solidFill>
              </a:rPr>
              <a:t>WORK</a:t>
            </a:r>
            <a:r>
              <a:rPr lang="en-US" sz="3200" dirty="0">
                <a:solidFill>
                  <a:srgbClr val="FFFFFF"/>
                </a:solidFill>
              </a:rPr>
              <a:t> of elders and their </a:t>
            </a:r>
            <a:r>
              <a:rPr lang="en-US" sz="3200" b="1" dirty="0">
                <a:solidFill>
                  <a:srgbClr val="FFFFFF"/>
                </a:solidFill>
              </a:rPr>
              <a:t>ATTITUDES</a:t>
            </a:r>
            <a:r>
              <a:rPr lang="en-US" sz="3200" dirty="0">
                <a:solidFill>
                  <a:srgbClr val="FFFFFF"/>
                </a:solidFill>
              </a:rPr>
              <a:t> toward their work are the focus of </a:t>
            </a:r>
            <a:r>
              <a:rPr lang="en-US" sz="3200" b="1" dirty="0">
                <a:solidFill>
                  <a:srgbClr val="FFFFFF"/>
                </a:solidFill>
              </a:rPr>
              <a:t>1 Peter 5:1-3</a:t>
            </a:r>
          </a:p>
          <a:p>
            <a:pPr marL="463550" indent="-285750"/>
            <a:r>
              <a:rPr lang="en-US" sz="3200" dirty="0">
                <a:solidFill>
                  <a:srgbClr val="FFFFFF"/>
                </a:solidFill>
              </a:rPr>
              <a:t>The </a:t>
            </a:r>
            <a:r>
              <a:rPr lang="en-US" sz="3200" b="1" dirty="0">
                <a:solidFill>
                  <a:srgbClr val="FFFFFF"/>
                </a:solidFill>
              </a:rPr>
              <a:t>WORK </a:t>
            </a:r>
            <a:r>
              <a:rPr lang="en-US" sz="3200" dirty="0">
                <a:solidFill>
                  <a:srgbClr val="FFFFFF"/>
                </a:solidFill>
              </a:rPr>
              <a:t>involves </a:t>
            </a:r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shepherding</a:t>
            </a:r>
            <a:r>
              <a:rPr lang="en-US" sz="3200" dirty="0">
                <a:solidFill>
                  <a:srgbClr val="FFFFFF"/>
                </a:solidFill>
              </a:rPr>
              <a:t>, </a:t>
            </a:r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overseeing </a:t>
            </a:r>
            <a:r>
              <a:rPr lang="en-US" sz="3200" dirty="0">
                <a:solidFill>
                  <a:srgbClr val="FFFFFF"/>
                </a:solidFill>
              </a:rPr>
              <a:t> and “being </a:t>
            </a:r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examples</a:t>
            </a:r>
            <a:r>
              <a:rPr lang="en-US" sz="3200" dirty="0">
                <a:solidFill>
                  <a:srgbClr val="FFFFFF"/>
                </a:solidFill>
              </a:rPr>
              <a:t>”.</a:t>
            </a:r>
          </a:p>
          <a:p>
            <a:pPr marL="463550" indent="-285750"/>
            <a:r>
              <a:rPr lang="en-US" sz="3200" dirty="0">
                <a:solidFill>
                  <a:srgbClr val="FFFFFF"/>
                </a:solidFill>
              </a:rPr>
              <a:t>The </a:t>
            </a:r>
            <a:r>
              <a:rPr lang="en-US" sz="3200" b="1" dirty="0">
                <a:solidFill>
                  <a:srgbClr val="FFFFFF"/>
                </a:solidFill>
              </a:rPr>
              <a:t>ATTITUDES</a:t>
            </a:r>
            <a:r>
              <a:rPr lang="en-US" sz="3200" dirty="0">
                <a:solidFill>
                  <a:srgbClr val="FFFFFF"/>
                </a:solidFill>
              </a:rPr>
              <a:t> toward the work are “</a:t>
            </a:r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willingly</a:t>
            </a:r>
            <a:r>
              <a:rPr lang="en-US" sz="3200" dirty="0">
                <a:solidFill>
                  <a:srgbClr val="FFFFFF"/>
                </a:solidFill>
              </a:rPr>
              <a:t>” and “</a:t>
            </a:r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eagerly</a:t>
            </a:r>
            <a:r>
              <a:rPr lang="en-US" sz="3200" dirty="0">
                <a:solidFill>
                  <a:srgbClr val="FFFFFF"/>
                </a:solidFill>
              </a:rPr>
              <a:t>.”</a:t>
            </a:r>
          </a:p>
          <a:p>
            <a:pPr lvl="1"/>
            <a:r>
              <a:rPr lang="en-US" sz="2800" i="1" dirty="0">
                <a:solidFill>
                  <a:srgbClr val="FFEECD"/>
                </a:solidFill>
              </a:rPr>
              <a:t>Not motivated by force – “compulsion”</a:t>
            </a:r>
          </a:p>
          <a:p>
            <a:pPr lvl="1"/>
            <a:r>
              <a:rPr lang="en-US" sz="2800" i="1" dirty="0">
                <a:solidFill>
                  <a:srgbClr val="FFEECD"/>
                </a:solidFill>
              </a:rPr>
              <a:t>Not motivated by personal profit – “dishonest gain”</a:t>
            </a:r>
          </a:p>
          <a:p>
            <a:pPr lvl="1"/>
            <a:r>
              <a:rPr lang="en-US" sz="2800" i="1" dirty="0">
                <a:solidFill>
                  <a:srgbClr val="FFEECD"/>
                </a:solidFill>
              </a:rPr>
              <a:t>Not motivated by power or a desire for an elevated position -- “lord’s over”</a:t>
            </a:r>
          </a:p>
          <a:p>
            <a:pPr lvl="1"/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66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33B284-F4EB-435D-B1D5-1648BC609F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/>
          </a:blip>
          <a:srcRect l="5414" r="1919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8317EC-423F-45D1-946B-A15D48351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Algerian" panose="04020705040A02060702" pitchFamily="82" charset="0"/>
              </a:rPr>
              <a:t>Appointing Elders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0D0CA-F66E-4BB8-BB05-AF1A2B307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096" y="1621489"/>
            <a:ext cx="7886700" cy="52134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solidFill>
                  <a:srgbClr val="FFFFFF"/>
                </a:solidFill>
              </a:rPr>
              <a:t>The church is to accept and recognize those who are duly appointed as elders.                           </a:t>
            </a:r>
          </a:p>
          <a:p>
            <a:pPr marL="0" indent="0" algn="ctr">
              <a:buNone/>
            </a:pPr>
            <a:endParaRPr lang="en-US" sz="14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4000" i="1" dirty="0">
                <a:solidFill>
                  <a:srgbClr val="FFEECD"/>
                </a:solidFill>
                <a:latin typeface="Perpetua" panose="02020502060401020303" pitchFamily="18" charset="0"/>
              </a:rPr>
              <a:t>“And we urge you, brethren, to recognize those who labor among you, and are over you in the Lord and admonish you”</a:t>
            </a:r>
            <a:r>
              <a:rPr lang="en-US" sz="3600" i="1" dirty="0">
                <a:solidFill>
                  <a:srgbClr val="FFEECD"/>
                </a:solidFill>
                <a:latin typeface="Perpetua" panose="02020502060401020303" pitchFamily="18" charset="0"/>
              </a:rPr>
              <a:t> (1 Thessalonians 5:12)</a:t>
            </a:r>
          </a:p>
        </p:txBody>
      </p:sp>
    </p:spTree>
    <p:extLst>
      <p:ext uri="{BB962C8B-B14F-4D97-AF65-F5344CB8AC3E}">
        <p14:creationId xmlns:p14="http://schemas.microsoft.com/office/powerpoint/2010/main" val="3797073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392</Words>
  <Application>Microsoft Office PowerPoint</Application>
  <PresentationFormat>On-screen Show (4:3)</PresentationFormat>
  <Paragraphs>30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Perpetua</vt:lpstr>
      <vt:lpstr>Office Theme</vt:lpstr>
      <vt:lpstr>Appointing Elders</vt:lpstr>
      <vt:lpstr>Appointing Elders</vt:lpstr>
      <vt:lpstr>Appointing Elders</vt:lpstr>
      <vt:lpstr>Appointing Elders</vt:lpstr>
      <vt:lpstr>Appointing Elders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Appointing Elders</dc:title>
  <dc:creator>Eastside Enlightener</dc:creator>
  <cp:lastModifiedBy>Eastside Enlightener</cp:lastModifiedBy>
  <cp:revision>10</cp:revision>
  <dcterms:created xsi:type="dcterms:W3CDTF">2019-01-25T18:26:11Z</dcterms:created>
  <dcterms:modified xsi:type="dcterms:W3CDTF">2019-01-26T19:56:48Z</dcterms:modified>
</cp:coreProperties>
</file>