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84" d="100"/>
          <a:sy n="84" d="100"/>
        </p:scale>
        <p:origin x="12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2A54F-DBDF-48C7-AB28-5E1B78892AF9}" type="datetimeFigureOut">
              <a:rPr lang="en-US" smtClean="0"/>
              <a:t>1/31/2016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DFAEB6-E7F8-4515-A389-C01D8F16371B}" type="slidenum">
              <a:rPr lang="en-US" smtClean="0"/>
              <a:t>‹#›</a:t>
            </a:fld>
            <a:endParaRPr lang="en-US"/>
          </a:p>
        </p:txBody>
      </p:sp>
    </p:spTree>
    <p:extLst>
      <p:ext uri="{BB962C8B-B14F-4D97-AF65-F5344CB8AC3E}">
        <p14:creationId xmlns:p14="http://schemas.microsoft.com/office/powerpoint/2010/main" val="3981516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Children influence us in many ways.  They are great</a:t>
            </a:r>
            <a:r>
              <a:rPr lang="en-US" baseline="0" dirty="0" smtClean="0"/>
              <a:t> examples when it comes to faith, praising God, humility and purity of heart.  They tug at our hearts as parents to show them affection, to train them in God’s ways, to discipline them, set good examples for them and pray for them.</a:t>
            </a:r>
            <a:endParaRPr lang="en-US" dirty="0"/>
          </a:p>
        </p:txBody>
      </p:sp>
      <p:sp>
        <p:nvSpPr>
          <p:cNvPr id="4" name="Slide Number Placeholder 3"/>
          <p:cNvSpPr>
            <a:spLocks noGrp="1"/>
          </p:cNvSpPr>
          <p:nvPr>
            <p:ph type="sldNum" sz="quarter" idx="10"/>
          </p:nvPr>
        </p:nvSpPr>
        <p:spPr/>
        <p:txBody>
          <a:bodyPr/>
          <a:lstStyle/>
          <a:p>
            <a:fld id="{5EDFAEB6-E7F8-4515-A389-C01D8F16371B}" type="slidenum">
              <a:rPr lang="en-US" smtClean="0"/>
              <a:t>1</a:t>
            </a:fld>
            <a:endParaRPr lang="en-US"/>
          </a:p>
        </p:txBody>
      </p:sp>
    </p:spTree>
    <p:extLst>
      <p:ext uri="{BB962C8B-B14F-4D97-AF65-F5344CB8AC3E}">
        <p14:creationId xmlns:p14="http://schemas.microsoft.com/office/powerpoint/2010/main" val="2736069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0DC8F29-FC54-4A33-AA19-D00BCCC9FEA0}"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645048338"/>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DC8F29-FC54-4A33-AA19-D00BCCC9FEA0}"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2213630853"/>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DC8F29-FC54-4A33-AA19-D00BCCC9FEA0}"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1534115588"/>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DC8F29-FC54-4A33-AA19-D00BCCC9FEA0}"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319277590"/>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DC8F29-FC54-4A33-AA19-D00BCCC9FEA0}"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3733285113"/>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DC8F29-FC54-4A33-AA19-D00BCCC9FEA0}"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3147301435"/>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DC8F29-FC54-4A33-AA19-D00BCCC9FEA0}" type="datetimeFigureOut">
              <a:rPr lang="en-US" smtClean="0"/>
              <a:t>1/31/2016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3709747266"/>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DC8F29-FC54-4A33-AA19-D00BCCC9FEA0}" type="datetimeFigureOut">
              <a:rPr lang="en-US" smtClean="0"/>
              <a:t>1/31/2016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2068175634"/>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DC8F29-FC54-4A33-AA19-D00BCCC9FEA0}" type="datetimeFigureOut">
              <a:rPr lang="en-US" smtClean="0"/>
              <a:t>1/31/2016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371370005"/>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DC8F29-FC54-4A33-AA19-D00BCCC9FEA0}"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2699072786"/>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DC8F29-FC54-4A33-AA19-D00BCCC9FEA0}"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A18C0-93C6-48F2-8143-6FAEFBD1912C}" type="slidenum">
              <a:rPr lang="en-US" smtClean="0"/>
              <a:t>‹#›</a:t>
            </a:fld>
            <a:endParaRPr lang="en-US"/>
          </a:p>
        </p:txBody>
      </p:sp>
    </p:spTree>
    <p:extLst>
      <p:ext uri="{BB962C8B-B14F-4D97-AF65-F5344CB8AC3E}">
        <p14:creationId xmlns:p14="http://schemas.microsoft.com/office/powerpoint/2010/main" val="1367497451"/>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DC8F29-FC54-4A33-AA19-D00BCCC9FEA0}" type="datetimeFigureOut">
              <a:rPr lang="en-US" smtClean="0"/>
              <a:t>1/31/2016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A18C0-93C6-48F2-8143-6FAEFBD1912C}" type="slidenum">
              <a:rPr lang="en-US" smtClean="0"/>
              <a:t>‹#›</a:t>
            </a:fld>
            <a:endParaRPr lang="en-US"/>
          </a:p>
        </p:txBody>
      </p:sp>
    </p:spTree>
    <p:extLst>
      <p:ext uri="{BB962C8B-B14F-4D97-AF65-F5344CB8AC3E}">
        <p14:creationId xmlns:p14="http://schemas.microsoft.com/office/powerpoint/2010/main" val="16120783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hipwrecklog.com/log/wp-content/uploads/2012/06/Osterbri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597794"/>
            <a:ext cx="9144000" cy="526020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142057"/>
            <a:ext cx="7772400" cy="1455737"/>
          </a:xfrm>
        </p:spPr>
        <p:txBody>
          <a:bodyPr anchor="ctr">
            <a:normAutofit/>
          </a:bodyPr>
          <a:lstStyle/>
          <a:p>
            <a:r>
              <a:rPr lang="en-US" sz="6600" b="1" dirty="0" smtClean="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rPr>
              <a:t>Little Tugs</a:t>
            </a:r>
            <a:endParaRPr lang="en-US" sz="6600" b="1" dirty="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endParaRPr>
          </a:p>
        </p:txBody>
      </p:sp>
      <p:sp>
        <p:nvSpPr>
          <p:cNvPr id="3" name="Subtitle 2"/>
          <p:cNvSpPr>
            <a:spLocks noGrp="1"/>
          </p:cNvSpPr>
          <p:nvPr>
            <p:ph type="subTitle" idx="1"/>
          </p:nvPr>
        </p:nvSpPr>
        <p:spPr>
          <a:xfrm>
            <a:off x="0" y="1699394"/>
            <a:ext cx="9144000" cy="1805806"/>
          </a:xfrm>
        </p:spPr>
        <p:txBody>
          <a:bodyPr>
            <a:noAutofit/>
          </a:bodyPr>
          <a:lstStyle/>
          <a:p>
            <a:r>
              <a:rPr lang="en-US" sz="3600" b="1" i="1" dirty="0" smtClean="0">
                <a:solidFill>
                  <a:schemeClr val="accent5">
                    <a:lumMod val="75000"/>
                  </a:schemeClr>
                </a:solidFill>
                <a:latin typeface="Times New Roman" panose="02020603050405020304" pitchFamily="18" charset="0"/>
                <a:cs typeface="Times New Roman" panose="02020603050405020304" pitchFamily="18" charset="0"/>
              </a:rPr>
              <a:t>Parents &amp; Children: </a:t>
            </a:r>
          </a:p>
          <a:p>
            <a:r>
              <a:rPr lang="en-US" sz="3200" i="1" dirty="0" smtClean="0">
                <a:solidFill>
                  <a:schemeClr val="accent5">
                    <a:lumMod val="75000"/>
                  </a:schemeClr>
                </a:solidFill>
                <a:latin typeface="Times New Roman" panose="02020603050405020304" pitchFamily="18" charset="0"/>
                <a:cs typeface="Times New Roman" panose="02020603050405020304" pitchFamily="18" charset="0"/>
              </a:rPr>
              <a:t>Escorting one another to heaven! </a:t>
            </a:r>
          </a:p>
          <a:p>
            <a:r>
              <a:rPr lang="en-US" sz="2800" i="1" dirty="0" smtClean="0">
                <a:solidFill>
                  <a:schemeClr val="accent5">
                    <a:lumMod val="75000"/>
                  </a:schemeClr>
                </a:solidFill>
                <a:latin typeface="Times New Roman" panose="02020603050405020304" pitchFamily="18" charset="0"/>
                <a:cs typeface="Times New Roman" panose="02020603050405020304" pitchFamily="18" charset="0"/>
              </a:rPr>
              <a:t>(Matthew 21:12-17)</a:t>
            </a:r>
            <a:endParaRPr lang="en-US" sz="2800" i="1" dirty="0">
              <a:solidFill>
                <a:schemeClr val="accent5">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797268"/>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100" y="530588"/>
            <a:ext cx="7289800" cy="1264883"/>
          </a:xfrm>
        </p:spPr>
        <p:txBody>
          <a:bodyPr>
            <a:noAutofit/>
          </a:bodyPr>
          <a:lstStyle/>
          <a:p>
            <a:r>
              <a:rPr lang="en-US" sz="5400" dirty="0" smtClean="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rPr>
              <a:t>Children As Little Tugs</a:t>
            </a:r>
            <a:endParaRPr lang="en-US" sz="5400" dirty="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endParaRPr>
          </a:p>
        </p:txBody>
      </p:sp>
      <p:sp>
        <p:nvSpPr>
          <p:cNvPr id="3" name="Content Placeholder 2"/>
          <p:cNvSpPr>
            <a:spLocks noGrp="1"/>
          </p:cNvSpPr>
          <p:nvPr>
            <p:ph idx="1"/>
          </p:nvPr>
        </p:nvSpPr>
        <p:spPr>
          <a:xfrm>
            <a:off x="628650" y="1950514"/>
            <a:ext cx="7886700" cy="4551885"/>
          </a:xfrm>
        </p:spPr>
        <p:txBody>
          <a:bodyPr>
            <a:normAutofit/>
          </a:bodyPr>
          <a:lstStyle/>
          <a:p>
            <a:pPr marL="228600" lvl="1">
              <a:spcBef>
                <a:spcPts val="1000"/>
              </a:spcBef>
            </a:pPr>
            <a:r>
              <a:rPr lang="en-US" sz="3600" dirty="0" smtClean="0">
                <a:solidFill>
                  <a:schemeClr val="bg1"/>
                </a:solidFill>
                <a:latin typeface="Candara" panose="020E0502030303020204" pitchFamily="34" charset="0"/>
              </a:rPr>
              <a:t>Children are examples </a:t>
            </a:r>
            <a:r>
              <a:rPr lang="en-US" sz="3600" dirty="0">
                <a:solidFill>
                  <a:schemeClr val="bg1"/>
                </a:solidFill>
                <a:latin typeface="Candara" panose="020E0502030303020204" pitchFamily="34" charset="0"/>
              </a:rPr>
              <a:t>of </a:t>
            </a:r>
            <a:r>
              <a:rPr lang="en-US" sz="3600" dirty="0" smtClean="0">
                <a:solidFill>
                  <a:schemeClr val="bg1"/>
                </a:solidFill>
                <a:latin typeface="Candara" panose="020E0502030303020204" pitchFamily="34" charset="0"/>
              </a:rPr>
              <a:t>…</a:t>
            </a:r>
          </a:p>
          <a:p>
            <a:pPr marL="685800" lvl="2">
              <a:spcBef>
                <a:spcPts val="1000"/>
              </a:spcBef>
            </a:pPr>
            <a:r>
              <a:rPr lang="en-US" sz="3200" i="1" dirty="0" smtClean="0">
                <a:solidFill>
                  <a:schemeClr val="bg1"/>
                </a:solidFill>
                <a:latin typeface="Candara" panose="020E0502030303020204" pitchFamily="34" charset="0"/>
              </a:rPr>
              <a:t>unfeigned faith</a:t>
            </a:r>
          </a:p>
          <a:p>
            <a:pPr marL="685800" lvl="2">
              <a:spcBef>
                <a:spcPts val="1000"/>
              </a:spcBef>
            </a:pPr>
            <a:r>
              <a:rPr lang="en-US" sz="3200" i="1" dirty="0" smtClean="0">
                <a:solidFill>
                  <a:schemeClr val="bg1"/>
                </a:solidFill>
                <a:latin typeface="Candara" panose="020E0502030303020204" pitchFamily="34" charset="0"/>
              </a:rPr>
              <a:t>pure praise</a:t>
            </a:r>
          </a:p>
          <a:p>
            <a:pPr marL="685800" lvl="2">
              <a:spcBef>
                <a:spcPts val="1000"/>
              </a:spcBef>
            </a:pPr>
            <a:r>
              <a:rPr lang="en-US" sz="3200" i="1" dirty="0">
                <a:solidFill>
                  <a:schemeClr val="bg1"/>
                </a:solidFill>
                <a:latin typeface="Candara" panose="020E0502030303020204" pitchFamily="34" charset="0"/>
              </a:rPr>
              <a:t>h</a:t>
            </a:r>
            <a:r>
              <a:rPr lang="en-US" sz="3200" i="1" dirty="0" smtClean="0">
                <a:solidFill>
                  <a:schemeClr val="bg1"/>
                </a:solidFill>
                <a:latin typeface="Candara" panose="020E0502030303020204" pitchFamily="34" charset="0"/>
              </a:rPr>
              <a:t>umble hearts </a:t>
            </a:r>
          </a:p>
          <a:p>
            <a:pPr marL="685800" lvl="2">
              <a:spcBef>
                <a:spcPts val="1000"/>
              </a:spcBef>
            </a:pPr>
            <a:r>
              <a:rPr lang="en-US" sz="3200" i="1" dirty="0" smtClean="0">
                <a:solidFill>
                  <a:schemeClr val="bg1"/>
                </a:solidFill>
                <a:latin typeface="Candara" panose="020E0502030303020204" pitchFamily="34" charset="0"/>
              </a:rPr>
              <a:t>absence of malice</a:t>
            </a:r>
            <a:endParaRPr lang="en-US" sz="3200" dirty="0" smtClean="0">
              <a:solidFill>
                <a:schemeClr val="bg1"/>
              </a:solidFill>
              <a:latin typeface="Candara" panose="020E0502030303020204" pitchFamily="34" charset="0"/>
            </a:endParaRPr>
          </a:p>
          <a:p>
            <a:pPr marL="1143000" lvl="3">
              <a:spcBef>
                <a:spcPts val="1000"/>
              </a:spcBef>
            </a:pPr>
            <a:r>
              <a:rPr lang="en-US" sz="2800" i="1" dirty="0" smtClean="0">
                <a:solidFill>
                  <a:schemeClr val="bg1"/>
                </a:solidFill>
                <a:latin typeface="Candara" panose="020E0502030303020204" pitchFamily="34" charset="0"/>
              </a:rPr>
              <a:t>Psalm 8:2; 1 Cor. 14:20; Matthew 18:1-4</a:t>
            </a:r>
          </a:p>
          <a:p>
            <a:pPr marL="228600" lvl="1">
              <a:spcBef>
                <a:spcPts val="1000"/>
              </a:spcBef>
            </a:pPr>
            <a:r>
              <a:rPr lang="en-US" sz="3600" dirty="0" smtClean="0">
                <a:solidFill>
                  <a:schemeClr val="bg1"/>
                </a:solidFill>
                <a:latin typeface="Candara" panose="020E0502030303020204" pitchFamily="34" charset="0"/>
              </a:rPr>
              <a:t>Children are beings who will inhabit eternity</a:t>
            </a:r>
            <a:r>
              <a:rPr lang="en-US" sz="3200" dirty="0" smtClean="0">
                <a:solidFill>
                  <a:schemeClr val="bg1"/>
                </a:solidFill>
                <a:latin typeface="Candara" panose="020E0502030303020204" pitchFamily="34" charset="0"/>
              </a:rPr>
              <a:t> (Matthew 19:13-14; 2 Timothy 4:7)</a:t>
            </a:r>
          </a:p>
          <a:p>
            <a:pPr marL="228600" lvl="1">
              <a:spcBef>
                <a:spcPts val="1000"/>
              </a:spcBef>
            </a:pPr>
            <a:endParaRPr lang="en-US" sz="3200" dirty="0">
              <a:solidFill>
                <a:schemeClr val="bg1"/>
              </a:solidFill>
              <a:latin typeface="Candara" panose="020E0502030303020204" pitchFamily="34" charset="0"/>
            </a:endParaRPr>
          </a:p>
          <a:p>
            <a:endParaRPr lang="en-US" dirty="0"/>
          </a:p>
        </p:txBody>
      </p:sp>
      <p:pic>
        <p:nvPicPr>
          <p:cNvPr id="2050" name="Picture 2" descr="http://www.besiktasworkboats.com/uploads/images/15m-twin-screw-tugboa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5587" y="2260600"/>
            <a:ext cx="3651813" cy="1742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3838116"/>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349" y="297217"/>
            <a:ext cx="7353301" cy="1264883"/>
          </a:xfrm>
        </p:spPr>
        <p:txBody>
          <a:bodyPr>
            <a:normAutofit fontScale="90000"/>
          </a:bodyPr>
          <a:lstStyle/>
          <a:p>
            <a:pPr algn="ctr"/>
            <a:r>
              <a:rPr lang="en-US" sz="4800" dirty="0" smtClean="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rPr>
              <a:t>Children Tug at Parents to Fulfill their God-given Duties</a:t>
            </a:r>
            <a:endParaRPr lang="en-US" sz="4800" dirty="0">
              <a:solidFill>
                <a:schemeClr val="accent5">
                  <a:lumMod val="20000"/>
                  <a:lumOff val="80000"/>
                </a:schemeClr>
              </a:solidFill>
              <a:effectLst>
                <a:outerShdw blurRad="38100" dist="38100" dir="2700000" algn="tl">
                  <a:srgbClr val="000000">
                    <a:alpha val="43137"/>
                  </a:srgbClr>
                </a:outerShdw>
              </a:effectLst>
              <a:latin typeface="Berlin Sans FB Demi" panose="020E0802020502020306" pitchFamily="34" charset="0"/>
            </a:endParaRPr>
          </a:p>
        </p:txBody>
      </p:sp>
      <p:sp>
        <p:nvSpPr>
          <p:cNvPr id="3" name="Content Placeholder 2"/>
          <p:cNvSpPr>
            <a:spLocks noGrp="1"/>
          </p:cNvSpPr>
          <p:nvPr>
            <p:ph idx="1"/>
          </p:nvPr>
        </p:nvSpPr>
        <p:spPr>
          <a:xfrm>
            <a:off x="565150" y="1663700"/>
            <a:ext cx="8248650" cy="4614863"/>
          </a:xfrm>
        </p:spPr>
        <p:txBody>
          <a:bodyPr/>
          <a:lstStyle/>
          <a:p>
            <a:pPr marL="228600" lvl="1">
              <a:spcBef>
                <a:spcPts val="1000"/>
              </a:spcBef>
            </a:pPr>
            <a:r>
              <a:rPr lang="en-US" sz="3200" b="1" dirty="0" smtClean="0">
                <a:solidFill>
                  <a:schemeClr val="bg1"/>
                </a:solidFill>
                <a:latin typeface="Candara" panose="020E0502030303020204" pitchFamily="34" charset="0"/>
              </a:rPr>
              <a:t>To show affection </a:t>
            </a:r>
            <a:r>
              <a:rPr lang="en-US" sz="3200" b="1" dirty="0" smtClean="0">
                <a:solidFill>
                  <a:schemeClr val="bg1"/>
                </a:solidFill>
                <a:latin typeface="Candara" panose="020E0502030303020204" pitchFamily="34" charset="0"/>
              </a:rPr>
              <a:t>                                                </a:t>
            </a:r>
            <a:r>
              <a:rPr lang="en-US" sz="3200" dirty="0" smtClean="0">
                <a:solidFill>
                  <a:schemeClr val="bg1"/>
                </a:solidFill>
                <a:latin typeface="Candara" panose="020E0502030303020204" pitchFamily="34" charset="0"/>
              </a:rPr>
              <a:t>(</a:t>
            </a:r>
            <a:r>
              <a:rPr lang="en-US" sz="3200" dirty="0" smtClean="0">
                <a:solidFill>
                  <a:schemeClr val="bg1"/>
                </a:solidFill>
                <a:latin typeface="Candara" panose="020E0502030303020204" pitchFamily="34" charset="0"/>
              </a:rPr>
              <a:t>Luke 11:11-13; Romans 1:31; 2 Timothy 3:3)</a:t>
            </a:r>
          </a:p>
          <a:p>
            <a:pPr marL="228600" lvl="1">
              <a:spcBef>
                <a:spcPts val="1000"/>
              </a:spcBef>
            </a:pPr>
            <a:r>
              <a:rPr lang="en-US" sz="3200" b="1" dirty="0" smtClean="0">
                <a:solidFill>
                  <a:schemeClr val="bg1"/>
                </a:solidFill>
                <a:latin typeface="Candara" panose="020E0502030303020204" pitchFamily="34" charset="0"/>
              </a:rPr>
              <a:t>To train them in the Lord’s ways         </a:t>
            </a:r>
            <a:r>
              <a:rPr lang="en-US" sz="3200" dirty="0" smtClean="0">
                <a:solidFill>
                  <a:schemeClr val="bg1"/>
                </a:solidFill>
                <a:latin typeface="Candara" panose="020E0502030303020204" pitchFamily="34" charset="0"/>
              </a:rPr>
              <a:t>(Ephesians 6:4; Deuteronomy 6:6-7)</a:t>
            </a:r>
          </a:p>
          <a:p>
            <a:pPr marL="228600" lvl="1">
              <a:spcBef>
                <a:spcPts val="1000"/>
              </a:spcBef>
            </a:pPr>
            <a:r>
              <a:rPr lang="en-US" sz="3200" b="1" dirty="0" smtClean="0">
                <a:solidFill>
                  <a:schemeClr val="bg1"/>
                </a:solidFill>
                <a:latin typeface="Candara" panose="020E0502030303020204" pitchFamily="34" charset="0"/>
              </a:rPr>
              <a:t>To discipline them </a:t>
            </a:r>
            <a:r>
              <a:rPr lang="en-US" sz="3200" b="1" dirty="0" smtClean="0">
                <a:solidFill>
                  <a:schemeClr val="bg1"/>
                </a:solidFill>
                <a:latin typeface="Candara" panose="020E0502030303020204" pitchFamily="34" charset="0"/>
              </a:rPr>
              <a:t>                                          </a:t>
            </a:r>
            <a:r>
              <a:rPr lang="en-US" sz="3200" dirty="0" smtClean="0">
                <a:solidFill>
                  <a:schemeClr val="bg1"/>
                </a:solidFill>
                <a:latin typeface="Candara" panose="020E0502030303020204" pitchFamily="34" charset="0"/>
              </a:rPr>
              <a:t>(</a:t>
            </a:r>
            <a:r>
              <a:rPr lang="en-US" sz="3200" dirty="0" smtClean="0">
                <a:solidFill>
                  <a:schemeClr val="bg1"/>
                </a:solidFill>
                <a:latin typeface="Candara" panose="020E0502030303020204" pitchFamily="34" charset="0"/>
              </a:rPr>
              <a:t>Proverbs 13:24; 29:27; Colossians 3:21)</a:t>
            </a:r>
          </a:p>
          <a:p>
            <a:pPr marL="228600" lvl="1">
              <a:spcBef>
                <a:spcPts val="1000"/>
              </a:spcBef>
            </a:pPr>
            <a:r>
              <a:rPr lang="en-US" sz="3200" b="1" dirty="0" smtClean="0">
                <a:solidFill>
                  <a:schemeClr val="bg1"/>
                </a:solidFill>
                <a:latin typeface="Candara" panose="020E0502030303020204" pitchFamily="34" charset="0"/>
              </a:rPr>
              <a:t>To set the right example </a:t>
            </a:r>
            <a:r>
              <a:rPr lang="en-US" sz="3200" dirty="0" smtClean="0">
                <a:solidFill>
                  <a:schemeClr val="bg1"/>
                </a:solidFill>
                <a:latin typeface="Candara" panose="020E0502030303020204" pitchFamily="34" charset="0"/>
              </a:rPr>
              <a:t>(Proverbs 20:7)</a:t>
            </a:r>
          </a:p>
          <a:p>
            <a:pPr marL="228600" lvl="1">
              <a:spcBef>
                <a:spcPts val="1000"/>
              </a:spcBef>
            </a:pPr>
            <a:r>
              <a:rPr lang="en-US" sz="3200" b="1" dirty="0" smtClean="0">
                <a:solidFill>
                  <a:schemeClr val="bg1"/>
                </a:solidFill>
                <a:latin typeface="Candara" panose="020E0502030303020204" pitchFamily="34" charset="0"/>
              </a:rPr>
              <a:t>To pray </a:t>
            </a:r>
            <a:r>
              <a:rPr lang="en-US" sz="3200" dirty="0" smtClean="0">
                <a:solidFill>
                  <a:schemeClr val="bg1"/>
                </a:solidFill>
                <a:latin typeface="Candara" panose="020E0502030303020204" pitchFamily="34" charset="0"/>
              </a:rPr>
              <a:t>(1 Timothy 2:1; James 1:5)</a:t>
            </a:r>
          </a:p>
          <a:p>
            <a:pPr marL="228600" lvl="1">
              <a:spcBef>
                <a:spcPts val="1000"/>
              </a:spcBef>
            </a:pPr>
            <a:endParaRPr lang="en-US" sz="3200" dirty="0">
              <a:solidFill>
                <a:schemeClr val="bg1"/>
              </a:solidFill>
              <a:latin typeface="Candara" panose="020E0502030303020204" pitchFamily="34" charset="0"/>
            </a:endParaRPr>
          </a:p>
          <a:p>
            <a:endParaRPr lang="en-US" dirty="0"/>
          </a:p>
        </p:txBody>
      </p:sp>
      <p:pic>
        <p:nvPicPr>
          <p:cNvPr id="2050" name="Picture 2" descr="http://www.besiktasworkboats.com/uploads/images/15m-twin-screw-tugboa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2187" y="4988280"/>
            <a:ext cx="3651813" cy="1742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911408"/>
      </p:ext>
    </p:extLst>
  </p:cSld>
  <p:clrMapOvr>
    <a:masterClrMapping/>
  </p:clrMapOvr>
  <mc:AlternateContent xmlns:mc="http://schemas.openxmlformats.org/markup-compatibility/2006" xmlns:p14="http://schemas.microsoft.com/office/powerpoint/2010/main">
    <mc:Choice Requires="p14">
      <p:transition spd="slow" p14:dur="125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TotalTime>
  <Words>187</Words>
  <Application>Microsoft Office PowerPoint</Application>
  <PresentationFormat>On-screen Show (4:3)</PresentationFormat>
  <Paragraphs>20</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Berlin Sans FB Demi</vt:lpstr>
      <vt:lpstr>Calibri</vt:lpstr>
      <vt:lpstr>Calibri Light</vt:lpstr>
      <vt:lpstr>Candara</vt:lpstr>
      <vt:lpstr>Times New Roman</vt:lpstr>
      <vt:lpstr>Office Theme</vt:lpstr>
      <vt:lpstr>Little Tugs</vt:lpstr>
      <vt:lpstr>Children As Little Tugs</vt:lpstr>
      <vt:lpstr>Children Tug at Parents to Fulfill their God-given Duties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Eastside Enlightener</cp:lastModifiedBy>
  <cp:revision>11</cp:revision>
  <dcterms:created xsi:type="dcterms:W3CDTF">2016-01-30T16:46:17Z</dcterms:created>
  <dcterms:modified xsi:type="dcterms:W3CDTF">2016-01-31T22:24:37Z</dcterms:modified>
</cp:coreProperties>
</file>