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37" r:id="rId2"/>
    <p:sldMasterId id="2147483749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1550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4DE0-47F6-4BB8-A5AA-859B082D809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ADD3-3E16-477A-9888-4B83F23B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5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God’s people, if we walk in truth, we cannot unite with hypocrites who disrespect His authority, seek earthly glory,  and promote injustice.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7ADD3-3E16-477A-9888-4B83F23B6E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0133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4653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59725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2345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94298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73824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1769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19875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4197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28875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313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B73B-17CE-47A2-A547-010EE9D65665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0E92-142C-488C-B755-70DB703E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7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6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4930-3737-4896-AAD3-9D03783C4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99" y="1163595"/>
            <a:ext cx="4521994" cy="3669662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Hypocrisy Prevents 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2B61D-FC41-4AB0-BE8A-AB43BB1F6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748" y="5896947"/>
            <a:ext cx="2340962" cy="785423"/>
          </a:xfrm>
        </p:spPr>
        <p:txBody>
          <a:bodyPr anchor="ctr">
            <a:normAutofit/>
          </a:bodyPr>
          <a:lstStyle/>
          <a:p>
            <a:r>
              <a:rPr lang="en-US" dirty="0">
                <a:gradFill>
                  <a:gsLst>
                    <a:gs pos="0">
                      <a:srgbClr val="666A6F"/>
                    </a:gs>
                    <a:gs pos="96599">
                      <a:schemeClr val="tx1"/>
                    </a:gs>
                    <a:gs pos="17000">
                      <a:srgbClr val="82858A"/>
                    </a:gs>
                    <a:gs pos="66000">
                      <a:srgbClr val="C5C7CA"/>
                    </a:gs>
                  </a:gsLst>
                  <a:lin ang="5400000" scaled="0"/>
                </a:gradFill>
              </a:rPr>
              <a:t>Psalm 26:2-6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10D16-E1CF-4F66-8C09-4E5C381A2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2" r="30228"/>
          <a:stretch/>
        </p:blipFill>
        <p:spPr>
          <a:xfrm>
            <a:off x="5736036" y="-1"/>
            <a:ext cx="3407964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15000" y="-1"/>
            <a:ext cx="656037" cy="6858001"/>
            <a:chOff x="7620000" y="-1"/>
            <a:chExt cx="874716" cy="685800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9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6A6F"/>
            </a:gs>
            <a:gs pos="22000">
              <a:srgbClr val="82858A"/>
            </a:gs>
            <a:gs pos="64000">
              <a:schemeClr val="bg1">
                <a:lumMod val="95000"/>
              </a:schemeClr>
            </a:gs>
            <a:gs pos="48000">
              <a:srgbClr val="C5C7C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23EE62B-22C4-40C7-A2E9-678C34B2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" y="1716834"/>
            <a:ext cx="2593910" cy="3987282"/>
          </a:xfrm>
        </p:spPr>
        <p:txBody>
          <a:bodyPr anchor="t">
            <a:norm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Hypocrisy regarding Authority</a:t>
            </a:r>
            <a:br>
              <a:rPr lang="en-US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Prevents 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DE6BD-518E-494F-A3CA-B495B1FE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492" y="531845"/>
            <a:ext cx="4862050" cy="6326155"/>
          </a:xfrm>
        </p:spPr>
        <p:txBody>
          <a:bodyPr>
            <a:noAutofit/>
          </a:bodyPr>
          <a:lstStyle/>
          <a:p>
            <a:r>
              <a:rPr lang="en-US" sz="3200" b="1" dirty="0">
                <a:ln w="0"/>
                <a:gradFill>
                  <a:gsLst>
                    <a:gs pos="0">
                      <a:srgbClr val="666A6F"/>
                    </a:gs>
                    <a:gs pos="14000">
                      <a:srgbClr val="82858A"/>
                    </a:gs>
                    <a:gs pos="91000">
                      <a:schemeClr val="bg1"/>
                    </a:gs>
                    <a:gs pos="49000">
                      <a:srgbClr val="C5C7CA"/>
                    </a:gs>
                  </a:gsLst>
                  <a:lin ang="5400000"/>
                </a:gradFill>
              </a:rPr>
              <a:t>Showing respect for authority in word but not in deed </a:t>
            </a:r>
            <a:r>
              <a:rPr lang="en-US" sz="3200" dirty="0">
                <a:ln w="0"/>
                <a:solidFill>
                  <a:schemeClr val="bg1"/>
                </a:solidFill>
              </a:rPr>
              <a:t>(Matthew 23:2-3). </a:t>
            </a:r>
          </a:p>
          <a:p>
            <a:r>
              <a:rPr lang="en-US" sz="3200" b="1" dirty="0">
                <a:ln w="0"/>
                <a:gradFill>
                  <a:gsLst>
                    <a:gs pos="0">
                      <a:srgbClr val="666A6F"/>
                    </a:gs>
                    <a:gs pos="14000">
                      <a:srgbClr val="82858A"/>
                    </a:gs>
                    <a:gs pos="91000">
                      <a:schemeClr val="bg1"/>
                    </a:gs>
                    <a:gs pos="49000">
                      <a:srgbClr val="C5C7CA"/>
                    </a:gs>
                  </a:gsLst>
                  <a:lin ang="5400000"/>
                </a:gradFill>
              </a:rPr>
              <a:t>Failing to genuinely respect God’s authority </a:t>
            </a:r>
            <a:r>
              <a:rPr lang="en-US" sz="3200" dirty="0">
                <a:ln w="0"/>
                <a:solidFill>
                  <a:schemeClr val="bg1"/>
                </a:solidFill>
              </a:rPr>
              <a:t>(Mark 11:27-33).</a:t>
            </a:r>
          </a:p>
          <a:p>
            <a:r>
              <a:rPr lang="en-US" sz="3200" b="1" dirty="0">
                <a:ln w="0"/>
                <a:gradFill>
                  <a:gsLst>
                    <a:gs pos="0">
                      <a:srgbClr val="666A6F"/>
                    </a:gs>
                    <a:gs pos="14000">
                      <a:srgbClr val="82858A"/>
                    </a:gs>
                    <a:gs pos="91000">
                      <a:schemeClr val="bg1"/>
                    </a:gs>
                    <a:gs pos="49000">
                      <a:srgbClr val="C5C7CA"/>
                    </a:gs>
                  </a:gsLst>
                  <a:lin ang="5400000"/>
                </a:gradFill>
              </a:rPr>
              <a:t>Applying God’s law unevenly </a:t>
            </a:r>
            <a:r>
              <a:rPr lang="en-US" sz="3200" dirty="0">
                <a:ln w="0"/>
                <a:solidFill>
                  <a:schemeClr val="bg1"/>
                </a:solidFill>
              </a:rPr>
              <a:t>(Luke 13:14-17).</a:t>
            </a:r>
          </a:p>
          <a:p>
            <a:r>
              <a:rPr lang="en-US" sz="3200" b="1" dirty="0">
                <a:ln w="0"/>
                <a:gradFill>
                  <a:gsLst>
                    <a:gs pos="0">
                      <a:srgbClr val="666A6F"/>
                    </a:gs>
                    <a:gs pos="14000">
                      <a:srgbClr val="82858A"/>
                    </a:gs>
                    <a:gs pos="91000">
                      <a:schemeClr val="bg1"/>
                    </a:gs>
                    <a:gs pos="49000">
                      <a:srgbClr val="C5C7CA"/>
                    </a:gs>
                  </a:gsLst>
                  <a:lin ang="5400000"/>
                </a:gradFill>
              </a:rPr>
              <a:t>Putting human traditions above God’s authority </a:t>
            </a:r>
            <a:r>
              <a:rPr lang="en-US" sz="3200" dirty="0">
                <a:ln w="0"/>
                <a:solidFill>
                  <a:schemeClr val="bg1"/>
                </a:solidFill>
              </a:rPr>
              <a:t>(Matthew 15:1-9).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C1150A-E4DB-4E9D-BF68-DB7D604FA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0" r="17965"/>
          <a:stretch/>
        </p:blipFill>
        <p:spPr>
          <a:xfrm>
            <a:off x="469493" y="4505132"/>
            <a:ext cx="2146041" cy="215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5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23EE62B-22C4-40C7-A2E9-678C34B2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58" y="1726164"/>
            <a:ext cx="2593910" cy="3987282"/>
          </a:xfrm>
        </p:spPr>
        <p:txBody>
          <a:bodyPr anchor="t">
            <a:norm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Hypocrisy in </a:t>
            </a:r>
            <a:r>
              <a:rPr lang="en-US" sz="35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 Motives</a:t>
            </a:r>
            <a:br>
              <a:rPr lang="en-US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Prevents 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DE6BD-518E-494F-A3CA-B495B1FE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0" y="895739"/>
            <a:ext cx="4605337" cy="5673012"/>
          </a:xfrm>
        </p:spPr>
        <p:txBody>
          <a:bodyPr>
            <a:no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666A6F"/>
                    </a:gs>
                    <a:gs pos="22000">
                      <a:srgbClr val="82858A"/>
                    </a:gs>
                    <a:gs pos="64000">
                      <a:schemeClr val="bg1">
                        <a:lumMod val="95000"/>
                      </a:schemeClr>
                    </a:gs>
                    <a:gs pos="48000">
                      <a:srgbClr val="C5C7CA"/>
                    </a:gs>
                  </a:gsLst>
                  <a:lin ang="5400000" scaled="0"/>
                </a:gradFill>
              </a:rPr>
              <a:t>When the motive for worship and service is self-glorification, there cannot be unity.            </a:t>
            </a:r>
            <a:r>
              <a:rPr lang="en-US" sz="3200" dirty="0">
                <a:solidFill>
                  <a:schemeClr val="bg1"/>
                </a:solidFill>
              </a:rPr>
              <a:t>(Matt. 6:5, 16; 23:2-5) </a:t>
            </a:r>
          </a:p>
          <a:p>
            <a:r>
              <a:rPr lang="en-US" sz="3200" b="1" dirty="0">
                <a:gradFill>
                  <a:gsLst>
                    <a:gs pos="0">
                      <a:srgbClr val="666A6F"/>
                    </a:gs>
                    <a:gs pos="22000">
                      <a:srgbClr val="82858A"/>
                    </a:gs>
                    <a:gs pos="64000">
                      <a:schemeClr val="bg1">
                        <a:lumMod val="95000"/>
                      </a:schemeClr>
                    </a:gs>
                    <a:gs pos="48000">
                      <a:srgbClr val="C5C7CA"/>
                    </a:gs>
                  </a:gsLst>
                  <a:lin ang="5400000" scaled="0"/>
                </a:gradFill>
              </a:rPr>
              <a:t>When the motive for kindness is self-serving, there cannot be unity. </a:t>
            </a:r>
            <a:r>
              <a:rPr lang="en-US" sz="3200" dirty="0">
                <a:solidFill>
                  <a:schemeClr val="bg1"/>
                </a:solidFill>
              </a:rPr>
              <a:t>(Proverbs 23:6-8)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C1150A-E4DB-4E9D-BF68-DB7D604FA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0" r="17965"/>
          <a:stretch/>
        </p:blipFill>
        <p:spPr>
          <a:xfrm>
            <a:off x="469493" y="4505132"/>
            <a:ext cx="2146041" cy="215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8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23EE62B-22C4-40C7-A2E9-678C34B2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79" y="975826"/>
            <a:ext cx="2649894" cy="3987282"/>
          </a:xfrm>
        </p:spPr>
        <p:txBody>
          <a:bodyPr anchor="t">
            <a:norm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Hypocrisy in the Application of Justice</a:t>
            </a:r>
            <a:br>
              <a:rPr lang="en-US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Prevents 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DE6BD-518E-494F-A3CA-B495B1FE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968" y="1502229"/>
            <a:ext cx="4930453" cy="3797560"/>
          </a:xfrm>
        </p:spPr>
        <p:txBody>
          <a:bodyPr>
            <a:no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666A6F"/>
                    </a:gs>
                    <a:gs pos="22000">
                      <a:srgbClr val="82858A"/>
                    </a:gs>
                    <a:gs pos="64000">
                      <a:schemeClr val="bg1">
                        <a:lumMod val="95000"/>
                      </a:schemeClr>
                    </a:gs>
                    <a:gs pos="48000">
                      <a:srgbClr val="C5C7CA"/>
                    </a:gs>
                  </a:gsLst>
                  <a:lin ang="5400000" scaled="0"/>
                </a:gradFill>
              </a:rPr>
              <a:t>Consistency in applying justice was of great concern to Jesus  </a:t>
            </a:r>
            <a:r>
              <a:rPr lang="en-US" sz="3200" dirty="0">
                <a:solidFill>
                  <a:schemeClr val="bg1"/>
                </a:solidFill>
              </a:rPr>
              <a:t>(Matthew 7:1-5).</a:t>
            </a:r>
          </a:p>
          <a:p>
            <a:r>
              <a:rPr lang="en-US" sz="3200" b="1" dirty="0">
                <a:gradFill>
                  <a:gsLst>
                    <a:gs pos="0">
                      <a:srgbClr val="666A6F"/>
                    </a:gs>
                    <a:gs pos="22000">
                      <a:srgbClr val="82858A"/>
                    </a:gs>
                    <a:gs pos="64000">
                      <a:schemeClr val="bg1">
                        <a:lumMod val="95000"/>
                      </a:schemeClr>
                    </a:gs>
                    <a:gs pos="48000">
                      <a:srgbClr val="C5C7CA"/>
                    </a:gs>
                  </a:gsLst>
                  <a:lin ang="5400000" scaled="0"/>
                </a:gradFill>
              </a:rPr>
              <a:t>If we follow God’s rule of law, justice is the same for everyone </a:t>
            </a:r>
            <a:r>
              <a:rPr lang="en-US" sz="3200" dirty="0">
                <a:solidFill>
                  <a:schemeClr val="bg1"/>
                </a:solidFill>
              </a:rPr>
              <a:t>(Matthew 7:12).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C1150A-E4DB-4E9D-BF68-DB7D604FA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0" r="17965"/>
          <a:stretch/>
        </p:blipFill>
        <p:spPr>
          <a:xfrm>
            <a:off x="469493" y="4505132"/>
            <a:ext cx="2146041" cy="215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42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B206DB-3E03-46EF-9F07-DCE0A927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1334277"/>
            <a:ext cx="2715208" cy="529978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Unity must be based on Truth.</a:t>
            </a:r>
            <a:b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flows from pure love and the pursuit of peace 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5874-ED21-416F-A9BB-CDFAE504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86" y="475860"/>
            <a:ext cx="5558858" cy="6382139"/>
          </a:xfrm>
        </p:spPr>
        <p:txBody>
          <a:bodyPr>
            <a:no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666A6F"/>
                    </a:gs>
                    <a:gs pos="22000">
                      <a:srgbClr val="82858A"/>
                    </a:gs>
                    <a:gs pos="64000">
                      <a:schemeClr val="bg1">
                        <a:lumMod val="95000"/>
                      </a:schemeClr>
                    </a:gs>
                    <a:gs pos="48000">
                      <a:srgbClr val="C5C7CA"/>
                    </a:gs>
                  </a:gsLst>
                  <a:lin ang="5400000" scaled="0"/>
                </a:gradFill>
              </a:rPr>
              <a:t>Hypocrisy is inconsistency between the inner and the outer man </a:t>
            </a:r>
            <a:r>
              <a:rPr lang="en-US" sz="3200" dirty="0">
                <a:gradFill>
                  <a:gsLst>
                    <a:gs pos="0">
                      <a:srgbClr val="666A6F"/>
                    </a:gs>
                    <a:gs pos="22000">
                      <a:srgbClr val="82858A"/>
                    </a:gs>
                    <a:gs pos="64000">
                      <a:schemeClr val="bg1">
                        <a:lumMod val="95000"/>
                      </a:schemeClr>
                    </a:gs>
                    <a:gs pos="48000">
                      <a:srgbClr val="C5C7CA"/>
                    </a:gs>
                  </a:gsLst>
                  <a:lin ang="5400000" scaled="0"/>
                </a:gradFill>
              </a:rPr>
              <a:t>(Luke 11:37-42).</a:t>
            </a:r>
          </a:p>
          <a:p>
            <a:r>
              <a:rPr lang="en-US" sz="3200" b="1" dirty="0">
                <a:gradFill>
                  <a:gsLst>
                    <a:gs pos="0">
                      <a:srgbClr val="666A6F"/>
                    </a:gs>
                    <a:gs pos="22000">
                      <a:srgbClr val="82858A"/>
                    </a:gs>
                    <a:gs pos="64000">
                      <a:schemeClr val="bg1">
                        <a:lumMod val="95000"/>
                      </a:schemeClr>
                    </a:gs>
                    <a:gs pos="48000">
                      <a:srgbClr val="C5C7CA"/>
                    </a:gs>
                  </a:gsLst>
                  <a:lin ang="5400000" scaled="0"/>
                </a:gradFill>
              </a:rPr>
              <a:t>Let us pursue peace and love without hypocrisy!</a:t>
            </a:r>
          </a:p>
          <a:p>
            <a:pPr marL="457200" lvl="1" indent="-223838"/>
            <a:r>
              <a:rPr lang="en-US" sz="28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“Let love be without hypocrisy. Abhor what is evil. Cling to what is good”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>
                    <a:alpha val="80000"/>
                  </a:schemeClr>
                </a:solidFill>
              </a:rPr>
              <a:t>(Romans 12:9). </a:t>
            </a:r>
          </a:p>
          <a:p>
            <a:pPr marL="457200" lvl="1" indent="-223838"/>
            <a:r>
              <a:rPr lang="en-US" sz="28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“The wisdom that is from  above is first pure, then peaceable, gentle, willing to yield, full of mercy and good fruits, without partiality and without hypocrisy” </a:t>
            </a:r>
            <a:r>
              <a:rPr lang="en-US" sz="2800" i="1" dirty="0">
                <a:solidFill>
                  <a:schemeClr val="bg1">
                    <a:alpha val="80000"/>
                  </a:schemeClr>
                </a:solidFill>
              </a:rPr>
              <a:t>(James 3:17).</a:t>
            </a:r>
          </a:p>
        </p:txBody>
      </p:sp>
    </p:spTree>
    <p:extLst>
      <p:ext uri="{BB962C8B-B14F-4D97-AF65-F5344CB8AC3E}">
        <p14:creationId xmlns:p14="http://schemas.microsoft.com/office/powerpoint/2010/main" val="5020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281</Words>
  <Application>Microsoft Office PowerPoint</Application>
  <PresentationFormat>On-screen Show (4:3)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Agency FB</vt:lpstr>
      <vt:lpstr>Aharoni</vt:lpstr>
      <vt:lpstr>Arial</vt:lpstr>
      <vt:lpstr>Arial Nova Cond</vt:lpstr>
      <vt:lpstr>Berlin Sans FB Demi</vt:lpstr>
      <vt:lpstr>Calibri</vt:lpstr>
      <vt:lpstr>Calibri Light</vt:lpstr>
      <vt:lpstr>Impact</vt:lpstr>
      <vt:lpstr>TornVTI</vt:lpstr>
      <vt:lpstr>Office Theme</vt:lpstr>
      <vt:lpstr>1_Office Theme</vt:lpstr>
      <vt:lpstr>Hypocrisy Prevents Unity</vt:lpstr>
      <vt:lpstr>Hypocrisy regarding Authority Prevents Unity</vt:lpstr>
      <vt:lpstr>Hypocrisy in our Motives Prevents Unity</vt:lpstr>
      <vt:lpstr>Hypocrisy in the Application of Justice Prevents Unity</vt:lpstr>
      <vt:lpstr>Unity must be based on Truth.   It flows from pure love and the pursuit of peace </vt:lpstr>
      <vt:lpstr>Eastside Church of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Hypocrisy Prevents Unity</dc:title>
  <dc:creator>Steve</dc:creator>
  <cp:lastModifiedBy>Steve</cp:lastModifiedBy>
  <cp:revision>15</cp:revision>
  <dcterms:created xsi:type="dcterms:W3CDTF">2021-01-28T17:12:20Z</dcterms:created>
  <dcterms:modified xsi:type="dcterms:W3CDTF">2021-01-30T20:07:40Z</dcterms:modified>
</cp:coreProperties>
</file>