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9" d="100"/>
          <a:sy n="99" d="100"/>
        </p:scale>
        <p:origin x="27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739E8-F99B-45C7-B413-E615BBB85D9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176D2-BAC5-4B0F-A5C0-13E0A8159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409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redeem is to buy back, ransom, rescue or deliver.  The concept of redemption is found throughout</a:t>
            </a:r>
            <a:r>
              <a:rPr lang="en-US" baseline="0" dirty="0" smtClean="0"/>
              <a:t> Scripture.  God’s deliverance of Israel from Egyptian bondage is a classic example of redemption.  In a similar way, God redeems us from sin and death.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176D2-BAC5-4B0F-A5C0-13E0A8159E2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004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520731"/>
            <a:ext cx="9144000" cy="3435579"/>
          </a:xfrm>
          <a:custGeom>
            <a:avLst/>
            <a:gdLst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805"/>
              <a:gd name="connsiteX1" fmla="*/ 21600 w 21600"/>
              <a:gd name="connsiteY1" fmla="*/ 0 h 18805"/>
              <a:gd name="connsiteX2" fmla="*/ 21600 w 21600"/>
              <a:gd name="connsiteY2" fmla="*/ 17322 h 18805"/>
              <a:gd name="connsiteX3" fmla="*/ 0 w 21600"/>
              <a:gd name="connsiteY3" fmla="*/ 18805 h 18805"/>
              <a:gd name="connsiteX4" fmla="*/ 0 w 21600"/>
              <a:gd name="connsiteY4" fmla="*/ 0 h 18805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8916"/>
              <a:gd name="connsiteX1" fmla="*/ 21600 w 21600"/>
              <a:gd name="connsiteY1" fmla="*/ 0 h 18916"/>
              <a:gd name="connsiteX2" fmla="*/ 21600 w 21600"/>
              <a:gd name="connsiteY2" fmla="*/ 17322 h 18916"/>
              <a:gd name="connsiteX3" fmla="*/ 0 w 21600"/>
              <a:gd name="connsiteY3" fmla="*/ 18916 h 18916"/>
              <a:gd name="connsiteX4" fmla="*/ 0 w 21600"/>
              <a:gd name="connsiteY4" fmla="*/ 0 h 18916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355"/>
              <a:gd name="connsiteX1" fmla="*/ 21600 w 21600"/>
              <a:gd name="connsiteY1" fmla="*/ 0 h 19355"/>
              <a:gd name="connsiteX2" fmla="*/ 21600 w 21600"/>
              <a:gd name="connsiteY2" fmla="*/ 17322 h 19355"/>
              <a:gd name="connsiteX3" fmla="*/ 0 w 21600"/>
              <a:gd name="connsiteY3" fmla="*/ 19355 h 19355"/>
              <a:gd name="connsiteX4" fmla="*/ 0 w 21600"/>
              <a:gd name="connsiteY4" fmla="*/ 0 h 19355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  <a:gd name="connsiteX0" fmla="*/ 0 w 21600"/>
              <a:gd name="connsiteY0" fmla="*/ 0 h 19794"/>
              <a:gd name="connsiteX1" fmla="*/ 21600 w 21600"/>
              <a:gd name="connsiteY1" fmla="*/ 0 h 19794"/>
              <a:gd name="connsiteX2" fmla="*/ 21600 w 21600"/>
              <a:gd name="connsiteY2" fmla="*/ 17322 h 19794"/>
              <a:gd name="connsiteX3" fmla="*/ 0 w 21600"/>
              <a:gd name="connsiteY3" fmla="*/ 19794 h 19794"/>
              <a:gd name="connsiteX4" fmla="*/ 0 w 21600"/>
              <a:gd name="connsiteY4" fmla="*/ 0 h 19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19794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7466" y="25350"/>
                  <a:pt x="0" y="19794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28000"/>
                  <a:satMod val="2000000"/>
                  <a:alpha val="30000"/>
                </a:schemeClr>
              </a:gs>
              <a:gs pos="35000">
                <a:schemeClr val="bg2">
                  <a:shade val="100000"/>
                  <a:satMod val="600000"/>
                  <a:alpha val="0"/>
                </a:schemeClr>
              </a:gs>
            </a:gsLst>
            <a:lin ang="54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2920" y="2775745"/>
            <a:ext cx="8229600" cy="2167128"/>
          </a:xfrm>
        </p:spPr>
        <p:txBody>
          <a:bodyPr tIns="0" bIns="0" anchor="t"/>
          <a:lstStyle>
            <a:lvl1pPr>
              <a:defRPr sz="5000" cap="all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12000" stA="25000" endPos="49000" dist="5000" dir="5400000" sy="-100000" algn="bl" rotWithShape="0"/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00064" y="1559720"/>
            <a:ext cx="5105400" cy="1219200"/>
          </a:xfrm>
        </p:spPr>
        <p:txBody>
          <a:bodyPr lIns="0" tIns="0" rIns="0" bIns="0" anchor="b"/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55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97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65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990600"/>
            <a:ext cx="7772400" cy="1362456"/>
          </a:xfrm>
        </p:spPr>
        <p:txBody>
          <a:bodyPr>
            <a:noAutofit/>
          </a:bodyPr>
          <a:lstStyle>
            <a:lvl1pPr algn="l">
              <a:buNone/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52677"/>
            <a:ext cx="7772400" cy="1509712"/>
          </a:xfrm>
        </p:spPr>
        <p:txBody>
          <a:bodyPr anchor="t"/>
          <a:lstStyle>
            <a:lvl1pPr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1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99800"/>
            <a:ext cx="4038600" cy="416052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81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 tIns="9144" bIns="9144" anchor="b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12168"/>
            <a:ext cx="4040188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8000" dist="38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2112168"/>
            <a:ext cx="4041775" cy="502920"/>
          </a:xfrm>
        </p:spPr>
        <p:txBody>
          <a:bodyPr anchor="b">
            <a:noAutofit/>
          </a:bodyPr>
          <a:lstStyle>
            <a:lvl1pPr>
              <a:buNone/>
              <a:defRPr sz="2200" b="1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667000"/>
            <a:ext cx="4040188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67000"/>
            <a:ext cx="4041775" cy="36576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427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  <a:effectLst/>
        </p:spPr>
        <p:txBody>
          <a:bodyPr tIns="9144" bIns="9144" anchor="b"/>
          <a:lstStyle>
            <a:lvl1pPr>
              <a:defRPr sz="4800" cap="none" baseline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03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5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40"/>
            <a:ext cx="8229600" cy="914400"/>
          </a:xfrm>
        </p:spPr>
        <p:txBody>
          <a:bodyPr tIns="0" bIns="0" anchor="b"/>
          <a:lstStyle>
            <a:lvl1pPr algn="l">
              <a:buNone/>
              <a:defRPr sz="5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133856"/>
            <a:ext cx="2590800" cy="5181600"/>
          </a:xfrm>
        </p:spPr>
        <p:txBody>
          <a:bodyPr lIns="45720" tIns="45720" rIns="0"/>
          <a:lstStyle>
            <a:lvl1pPr marL="0" indent="0">
              <a:spcBef>
                <a:spcPts val="300"/>
              </a:spcBef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133472"/>
            <a:ext cx="5257800" cy="5191128"/>
          </a:xfrm>
        </p:spPr>
        <p:txBody>
          <a:bodyPr/>
          <a:lstStyle>
            <a:lvl1pPr algn="l">
              <a:defRPr sz="3000"/>
            </a:lvl1pPr>
            <a:lvl2pPr algn="l">
              <a:defRPr sz="2800"/>
            </a:lvl2pPr>
            <a:lvl3pPr algn="l">
              <a:defRPr sz="2400"/>
            </a:lvl3pPr>
            <a:lvl4pPr algn="l">
              <a:defRPr sz="2000"/>
            </a:lvl4pPr>
            <a:lvl5pPr algn="l"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08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40" y="1981200"/>
            <a:ext cx="3429000" cy="522288"/>
          </a:xfrm>
        </p:spPr>
        <p:txBody>
          <a:bodyPr tIns="0" bIns="0" anchor="b"/>
          <a:lstStyle>
            <a:lvl1pPr algn="r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93368" y="1066800"/>
            <a:ext cx="4572000" cy="4572000"/>
          </a:xfrm>
          <a:solidFill>
            <a:schemeClr val="bg2">
              <a:shade val="75000"/>
            </a:schemeClr>
          </a:solidFill>
          <a:ln w="60325">
            <a:solidFill>
              <a:srgbClr val="FFFFFF"/>
            </a:solidFill>
            <a:miter lim="800000"/>
          </a:ln>
          <a:effectLst>
            <a:outerShdw blurRad="36195" dist="10000" dir="5400000" algn="tl" rotWithShape="0">
              <a:srgbClr val="000000">
                <a:alpha val="75000"/>
              </a:srgbClr>
            </a:outerShdw>
            <a:reflection stA="21000" endA="500" endPos="10000" dist="20000" dir="5400000" sy="-100000" algn="bl" rotWithShape="0"/>
          </a:effectLst>
        </p:spPr>
        <p:txBody>
          <a:bodyPr/>
          <a:lstStyle>
            <a:lvl1pPr>
              <a:buNone/>
              <a:defRPr sz="3200"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240" y="2543176"/>
            <a:ext cx="3429000" cy="914400"/>
          </a:xfrm>
        </p:spPr>
        <p:txBody>
          <a:bodyPr lIns="0" tIns="0" rIns="0" bIns="0" anchor="t"/>
          <a:lstStyle>
            <a:lvl1pPr indent="0" algn="r">
              <a:spcBef>
                <a:spcPts val="300"/>
              </a:spcBef>
              <a:buFontTx/>
              <a:buNone/>
              <a:defRPr sz="1400" baseline="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3400" y="6356350"/>
            <a:ext cx="533400" cy="365125"/>
          </a:xfrm>
        </p:spPr>
        <p:txBody>
          <a:bodyPr/>
          <a:lstStyle/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05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Document 6"/>
          <p:cNvSpPr/>
          <p:nvPr/>
        </p:nvSpPr>
        <p:spPr>
          <a:xfrm rot="10800000">
            <a:off x="1" y="1142899"/>
            <a:ext cx="9144000" cy="5562705"/>
          </a:xfrm>
          <a:custGeom>
            <a:avLst/>
            <a:gdLst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378"/>
              <a:gd name="connsiteX1" fmla="*/ 21600 w 21600"/>
              <a:gd name="connsiteY1" fmla="*/ 0 h 19378"/>
              <a:gd name="connsiteX2" fmla="*/ 21600 w 21600"/>
              <a:gd name="connsiteY2" fmla="*/ 17322 h 19378"/>
              <a:gd name="connsiteX3" fmla="*/ 0 w 21600"/>
              <a:gd name="connsiteY3" fmla="*/ 19378 h 19378"/>
              <a:gd name="connsiteX4" fmla="*/ 0 w 21600"/>
              <a:gd name="connsiteY4" fmla="*/ 0 h 19378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19974"/>
              <a:gd name="connsiteX1" fmla="*/ 21600 w 21600"/>
              <a:gd name="connsiteY1" fmla="*/ 0 h 19974"/>
              <a:gd name="connsiteX2" fmla="*/ 21600 w 21600"/>
              <a:gd name="connsiteY2" fmla="*/ 17322 h 19974"/>
              <a:gd name="connsiteX3" fmla="*/ 0 w 21600"/>
              <a:gd name="connsiteY3" fmla="*/ 19974 h 19974"/>
              <a:gd name="connsiteX4" fmla="*/ 0 w 21600"/>
              <a:gd name="connsiteY4" fmla="*/ 0 h 19974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  <a:gd name="connsiteX0" fmla="*/ 0 w 21600"/>
              <a:gd name="connsiteY0" fmla="*/ 0 h 20252"/>
              <a:gd name="connsiteX1" fmla="*/ 21600 w 21600"/>
              <a:gd name="connsiteY1" fmla="*/ 0 h 20252"/>
              <a:gd name="connsiteX2" fmla="*/ 21600 w 21600"/>
              <a:gd name="connsiteY2" fmla="*/ 17322 h 20252"/>
              <a:gd name="connsiteX3" fmla="*/ 0 w 21600"/>
              <a:gd name="connsiteY3" fmla="*/ 20252 h 20252"/>
              <a:gd name="connsiteX4" fmla="*/ 0 w 21600"/>
              <a:gd name="connsiteY4" fmla="*/ 0 h 20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25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10056" y="24231"/>
                  <a:pt x="0" y="2025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55000"/>
                  <a:satMod val="1800000"/>
                  <a:alpha val="55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Flowchart: Document 7"/>
          <p:cNvSpPr/>
          <p:nvPr/>
        </p:nvSpPr>
        <p:spPr>
          <a:xfrm rot="10800000">
            <a:off x="1" y="1341133"/>
            <a:ext cx="9144000" cy="4480425"/>
          </a:xfrm>
          <a:custGeom>
            <a:avLst/>
            <a:gdLst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8944"/>
              <a:gd name="connsiteX1" fmla="*/ 21600 w 21600"/>
              <a:gd name="connsiteY1" fmla="*/ 0 h 18944"/>
              <a:gd name="connsiteX2" fmla="*/ 21600 w 21600"/>
              <a:gd name="connsiteY2" fmla="*/ 17322 h 18944"/>
              <a:gd name="connsiteX3" fmla="*/ 0 w 21600"/>
              <a:gd name="connsiteY3" fmla="*/ 18944 h 18944"/>
              <a:gd name="connsiteX4" fmla="*/ 0 w 21600"/>
              <a:gd name="connsiteY4" fmla="*/ 0 h 18944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350"/>
              <a:gd name="connsiteX1" fmla="*/ 21600 w 21600"/>
              <a:gd name="connsiteY1" fmla="*/ 0 h 19350"/>
              <a:gd name="connsiteX2" fmla="*/ 21600 w 21600"/>
              <a:gd name="connsiteY2" fmla="*/ 17322 h 19350"/>
              <a:gd name="connsiteX3" fmla="*/ 0 w 21600"/>
              <a:gd name="connsiteY3" fmla="*/ 19350 h 19350"/>
              <a:gd name="connsiteX4" fmla="*/ 0 w 21600"/>
              <a:gd name="connsiteY4" fmla="*/ 0 h 19350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19691"/>
              <a:gd name="connsiteX1" fmla="*/ 21600 w 21600"/>
              <a:gd name="connsiteY1" fmla="*/ 0 h 19691"/>
              <a:gd name="connsiteX2" fmla="*/ 21600 w 21600"/>
              <a:gd name="connsiteY2" fmla="*/ 17322 h 19691"/>
              <a:gd name="connsiteX3" fmla="*/ 0 w 21600"/>
              <a:gd name="connsiteY3" fmla="*/ 19691 h 19691"/>
              <a:gd name="connsiteX4" fmla="*/ 0 w 21600"/>
              <a:gd name="connsiteY4" fmla="*/ 0 h 19691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  <a:gd name="connsiteX0" fmla="*/ 0 w 21600"/>
              <a:gd name="connsiteY0" fmla="*/ 0 h 20032"/>
              <a:gd name="connsiteX1" fmla="*/ 21600 w 21600"/>
              <a:gd name="connsiteY1" fmla="*/ 0 h 20032"/>
              <a:gd name="connsiteX2" fmla="*/ 21600 w 21600"/>
              <a:gd name="connsiteY2" fmla="*/ 17322 h 20032"/>
              <a:gd name="connsiteX3" fmla="*/ 0 w 21600"/>
              <a:gd name="connsiteY3" fmla="*/ 20032 h 20032"/>
              <a:gd name="connsiteX4" fmla="*/ 0 w 21600"/>
              <a:gd name="connsiteY4" fmla="*/ 0 h 2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600" h="20032">
                <a:moveTo>
                  <a:pt x="0" y="0"/>
                </a:moveTo>
                <a:lnTo>
                  <a:pt x="21600" y="0"/>
                </a:lnTo>
                <a:lnTo>
                  <a:pt x="21600" y="17322"/>
                </a:lnTo>
                <a:cubicBezTo>
                  <a:pt x="10800" y="17322"/>
                  <a:pt x="8684" y="24776"/>
                  <a:pt x="0" y="20032"/>
                </a:cubicBezTo>
                <a:lnTo>
                  <a:pt x="0" y="0"/>
                </a:lnTo>
                <a:close/>
              </a:path>
            </a:pathLst>
          </a:custGeom>
          <a:gradFill>
            <a:gsLst>
              <a:gs pos="100000">
                <a:schemeClr val="bg2">
                  <a:tint val="40000"/>
                  <a:satMod val="1900000"/>
                  <a:alpha val="30000"/>
                </a:schemeClr>
              </a:gs>
              <a:gs pos="65000">
                <a:schemeClr val="bg2">
                  <a:shade val="100000"/>
                  <a:satMod val="600000"/>
                  <a:alpha val="0"/>
                </a:schemeClr>
              </a:gs>
            </a:gsLst>
            <a:lin ang="4800000" scaled="1"/>
          </a:gradFill>
          <a:ln w="317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524000"/>
          </a:xfrm>
          <a:prstGeom prst="rect">
            <a:avLst/>
          </a:prstGeom>
        </p:spPr>
        <p:txBody>
          <a:bodyPr vert="horz" lIns="0" tIns="9144" rIns="0" bIns="9144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2179637"/>
            <a:ext cx="8229600" cy="4114800"/>
          </a:xfrm>
          <a:prstGeom prst="rect">
            <a:avLst/>
          </a:prstGeom>
        </p:spPr>
        <p:txBody>
          <a:bodyPr vert="horz" lIns="9144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19812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FF44C12-8A3E-4254-B54E-FC14910C7BC3}" type="datetimeFigureOut">
              <a:rPr lang="en-US" smtClean="0"/>
              <a:t>1/31/2015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0" anchor="b"/>
          <a:lstStyle>
            <a:lvl1pPr algn="l">
              <a:defRPr sz="12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356350"/>
            <a:ext cx="533400" cy="365125"/>
          </a:xfrm>
          <a:prstGeom prst="rect">
            <a:avLst/>
          </a:prstGeom>
        </p:spPr>
        <p:txBody>
          <a:bodyPr vert="horz" lIns="91440" rIns="0" anchor="b"/>
          <a:lstStyle>
            <a:lvl1pPr algn="r">
              <a:defRPr sz="14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DBC64F7-CAAC-40FE-B757-CBA551F324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388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sz="4800" b="1" kern="1200">
          <a:ln w="500">
            <a:solidFill>
              <a:schemeClr val="tx2">
                <a:shade val="20000"/>
                <a:satMod val="350000"/>
              </a:schemeClr>
            </a:solidFill>
          </a:ln>
          <a:solidFill>
            <a:schemeClr val="tx2">
              <a:tint val="100000"/>
              <a:satMod val="250000"/>
            </a:schemeClr>
          </a:solidFill>
          <a:effectLst>
            <a:outerShdw blurRad="30000" dist="30000" dir="2700000" algn="tl" rotWithShape="0">
              <a:schemeClr val="bg2">
                <a:shade val="45000"/>
                <a:satMod val="150000"/>
                <a:alpha val="9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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30936" indent="-27432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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23544" indent="-274320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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2860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22860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73352" indent="-22860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11096" indent="-228600" algn="l" rtl="0" eaLnBrk="1" latinLnBrk="0" hangingPunct="1">
        <a:spcBef>
          <a:spcPct val="20000"/>
        </a:spcBef>
        <a:buClr>
          <a:schemeClr val="tx2"/>
        </a:buClr>
        <a:buFont typeface="Wingdings 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21408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22576" indent="-182880" algn="l" rtl="0" eaLnBrk="1" latinLnBrk="0" hangingPunct="1">
        <a:spcBef>
          <a:spcPct val="20000"/>
        </a:spcBef>
        <a:buClr>
          <a:schemeClr val="tx2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2760" y="961469"/>
            <a:ext cx="8102205" cy="2167128"/>
          </a:xfrm>
        </p:spPr>
        <p:txBody>
          <a:bodyPr>
            <a:normAutofit/>
          </a:bodyPr>
          <a:lstStyle/>
          <a:p>
            <a:r>
              <a:rPr lang="en-US" sz="8000" dirty="0" smtClean="0"/>
              <a:t>Redemption</a:t>
            </a:r>
            <a:endParaRPr lang="en-US" sz="8000" dirty="0"/>
          </a:p>
        </p:txBody>
      </p:sp>
      <p:pic>
        <p:nvPicPr>
          <p:cNvPr id="1026" name="Picture 2" descr="http://www.lgjaffe.com/wp-content/uploads/2013/06/broken-shackl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5860" y="2614427"/>
            <a:ext cx="4996352" cy="35688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92440" y="3062609"/>
            <a:ext cx="25437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Redeem: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iandra GD" panose="020E0502030308020204" pitchFamily="34" charset="0"/>
              </a:rPr>
              <a:t>   “To buy back, ransom, rescue, or deliver.”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7242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8911"/>
            <a:ext cx="8229600" cy="1526220"/>
          </a:xfrm>
        </p:spPr>
        <p:txBody>
          <a:bodyPr>
            <a:normAutofit/>
          </a:bodyPr>
          <a:lstStyle/>
          <a:p>
            <a:r>
              <a:rPr lang="en-US" sz="5400" dirty="0" smtClean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The REDEMPTION of Israel</a:t>
            </a:r>
            <a:endParaRPr lang="en-US" sz="5400" dirty="0">
              <a:effectLst>
                <a:outerShdw blurRad="30000" dist="30000" dir="2700000" algn="tl" rotWithShape="0">
                  <a:schemeClr val="bg2">
                    <a:shade val="45000"/>
                    <a:satMod val="150000"/>
                    <a:alpha val="90000"/>
                  </a:scheme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59030"/>
            <a:ext cx="8229600" cy="3200231"/>
          </a:xfrm>
          <a:solidFill>
            <a:schemeClr val="bg2"/>
          </a:solidFill>
          <a:effectLst>
            <a:softEdge rad="31750"/>
          </a:effectLst>
        </p:spPr>
        <p:txBody>
          <a:bodyPr>
            <a:normAutofit/>
          </a:bodyPr>
          <a:lstStyle/>
          <a:p>
            <a:r>
              <a:rPr lang="en-US" b="1" dirty="0" smtClean="0">
                <a:latin typeface="Maiandra GD" panose="020E0502030308020204" pitchFamily="34" charset="0"/>
              </a:rPr>
              <a:t>From Egyptian bondage </a:t>
            </a:r>
            <a:r>
              <a:rPr lang="en-US" dirty="0" smtClean="0">
                <a:latin typeface="Maiandra GD" panose="020E0502030308020204" pitchFamily="34" charset="0"/>
              </a:rPr>
              <a:t>(Exodus 6:6)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The Lord worked BIG things with the littlest of people! </a:t>
            </a:r>
            <a:r>
              <a:rPr lang="en-US" dirty="0" smtClean="0">
                <a:latin typeface="Maiandra GD" panose="020E0502030308020204" pitchFamily="34" charset="0"/>
              </a:rPr>
              <a:t>(Deuteronomy 7:7-8)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The Lord made Israel His own, and made a name for Himself through them!                   </a:t>
            </a:r>
            <a:r>
              <a:rPr lang="en-US" dirty="0" smtClean="0">
                <a:latin typeface="Maiandra GD" panose="020E0502030308020204" pitchFamily="34" charset="0"/>
              </a:rPr>
              <a:t>(2 Samuel 7:22-23)</a:t>
            </a:r>
            <a:endParaRPr lang="en-US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035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22177"/>
            <a:ext cx="8229600" cy="1526220"/>
          </a:xfrm>
        </p:spPr>
        <p:txBody>
          <a:bodyPr>
            <a:normAutofit/>
          </a:bodyPr>
          <a:lstStyle/>
          <a:p>
            <a:r>
              <a:rPr lang="en-US" sz="5400" dirty="0" smtClean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REDEMPTION from sin</a:t>
            </a:r>
            <a:endParaRPr lang="en-US" sz="5400" dirty="0">
              <a:effectLst>
                <a:outerShdw blurRad="30000" dist="30000" dir="2700000" algn="tl" rotWithShape="0">
                  <a:schemeClr val="bg2">
                    <a:shade val="45000"/>
                    <a:satMod val="150000"/>
                    <a:alpha val="90000"/>
                  </a:scheme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1274"/>
            <a:ext cx="8229600" cy="3688504"/>
          </a:xfrm>
          <a:solidFill>
            <a:schemeClr val="bg2"/>
          </a:solidFill>
          <a:effectLst>
            <a:softEdge rad="31750"/>
          </a:effectLst>
        </p:spPr>
        <p:txBody>
          <a:bodyPr>
            <a:normAutofit/>
          </a:bodyPr>
          <a:lstStyle/>
          <a:p>
            <a:r>
              <a:rPr lang="en-US" b="1" dirty="0" smtClean="0">
                <a:latin typeface="Maiandra GD" panose="020E0502030308020204" pitchFamily="34" charset="0"/>
              </a:rPr>
              <a:t>Like Israel, we must rely on God to redeem us! </a:t>
            </a:r>
            <a:r>
              <a:rPr lang="en-US" dirty="0" smtClean="0">
                <a:latin typeface="Maiandra GD" panose="020E0502030308020204" pitchFamily="34" charset="0"/>
              </a:rPr>
              <a:t>(Psalm 130:6-8; Titus 2:13-14)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The price of our redemption is the blood of Christ. </a:t>
            </a:r>
            <a:r>
              <a:rPr lang="en-US" dirty="0" smtClean="0">
                <a:latin typeface="Maiandra GD" panose="020E0502030308020204" pitchFamily="34" charset="0"/>
              </a:rPr>
              <a:t>(Ephesians 1:7; Colossians 1:13-14; Hebrews 9:12; 1 </a:t>
            </a:r>
            <a:r>
              <a:rPr lang="en-US" dirty="0">
                <a:latin typeface="Maiandra GD" panose="020E0502030308020204" pitchFamily="34" charset="0"/>
              </a:rPr>
              <a:t>Peter 1:18-19</a:t>
            </a:r>
            <a:r>
              <a:rPr lang="en-US" dirty="0" smtClean="0">
                <a:latin typeface="Maiandra GD" panose="020E0502030308020204" pitchFamily="34" charset="0"/>
              </a:rPr>
              <a:t>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We belong to the One who paid the price for us. </a:t>
            </a:r>
            <a:r>
              <a:rPr lang="en-US" dirty="0" smtClean="0">
                <a:latin typeface="Maiandra GD" panose="020E0502030308020204" pitchFamily="34" charset="0"/>
              </a:rPr>
              <a:t>(1 Corinthians 6:19-20)</a:t>
            </a:r>
          </a:p>
        </p:txBody>
      </p:sp>
    </p:spTree>
    <p:extLst>
      <p:ext uri="{BB962C8B-B14F-4D97-AF65-F5344CB8AC3E}">
        <p14:creationId xmlns:p14="http://schemas.microsoft.com/office/powerpoint/2010/main" val="1733104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4421"/>
            <a:ext cx="8229600" cy="1526220"/>
          </a:xfrm>
          <a:effectLst/>
        </p:spPr>
        <p:txBody>
          <a:bodyPr>
            <a:normAutofit fontScale="90000"/>
          </a:bodyPr>
          <a:lstStyle/>
          <a:p>
            <a:r>
              <a:rPr lang="en-US" sz="6000" dirty="0" smtClean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REDEMPTION</a:t>
            </a:r>
            <a:r>
              <a:rPr lang="en-US" sz="6000" dirty="0" smtClean="0"/>
              <a:t> </a:t>
            </a:r>
            <a:r>
              <a:rPr lang="en-US" sz="6000" dirty="0" smtClean="0">
                <a:effectLst>
                  <a:outerShdw blurRad="30000" dist="30000" dir="2700000" algn="tl" rotWithShape="0">
                    <a:schemeClr val="bg2">
                      <a:shade val="45000"/>
                      <a:satMod val="150000"/>
                      <a:alpha val="90000"/>
                    </a:schemeClr>
                  </a:outerShdw>
                  <a:reflection blurRad="6350" stA="55000" endA="300" endPos="45500" dir="5400000" sy="-100000" algn="bl" rotWithShape="0"/>
                </a:effectLst>
              </a:rPr>
              <a:t>from death</a:t>
            </a:r>
            <a:endParaRPr lang="en-US" sz="6000" dirty="0">
              <a:effectLst>
                <a:outerShdw blurRad="30000" dist="30000" dir="2700000" algn="tl" rotWithShape="0">
                  <a:schemeClr val="bg2">
                    <a:shade val="45000"/>
                    <a:satMod val="150000"/>
                    <a:alpha val="90000"/>
                  </a:scheme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179" y="2801072"/>
            <a:ext cx="8229600" cy="3235743"/>
          </a:xfrm>
          <a:solidFill>
            <a:schemeClr val="bg2"/>
          </a:solidFill>
          <a:effectLst>
            <a:softEdge rad="31750"/>
          </a:effectLst>
        </p:spPr>
        <p:txBody>
          <a:bodyPr>
            <a:normAutofit/>
          </a:bodyPr>
          <a:lstStyle/>
          <a:p>
            <a:r>
              <a:rPr lang="en-US" b="1" dirty="0" smtClean="0">
                <a:latin typeface="Maiandra GD" panose="020E0502030308020204" pitchFamily="34" charset="0"/>
              </a:rPr>
              <a:t>We do not have the funds to redeem our souls from death </a:t>
            </a:r>
            <a:r>
              <a:rPr lang="en-US" dirty="0" smtClean="0">
                <a:latin typeface="Maiandra GD" panose="020E0502030308020204" pitchFamily="34" charset="0"/>
              </a:rPr>
              <a:t>(Psalm 49:6-9)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God is able to redeem us </a:t>
            </a:r>
            <a:r>
              <a:rPr lang="en-US" dirty="0" smtClean="0">
                <a:latin typeface="Maiandra GD" panose="020E0502030308020204" pitchFamily="34" charset="0"/>
              </a:rPr>
              <a:t>(Psalm 49:15)</a:t>
            </a:r>
          </a:p>
          <a:p>
            <a:r>
              <a:rPr lang="en-US" b="1" dirty="0" smtClean="0">
                <a:latin typeface="Maiandra GD" panose="020E0502030308020204" pitchFamily="34" charset="0"/>
              </a:rPr>
              <a:t>Redemption requires complete trust in the Redeemer! </a:t>
            </a:r>
            <a:r>
              <a:rPr lang="en-US" dirty="0" smtClean="0">
                <a:latin typeface="Maiandra GD" panose="020E0502030308020204" pitchFamily="34" charset="0"/>
              </a:rPr>
              <a:t>(Job 19:25-27; Psalm 31:5;       Luke 23:46)</a:t>
            </a:r>
          </a:p>
        </p:txBody>
      </p:sp>
    </p:spTree>
    <p:extLst>
      <p:ext uri="{BB962C8B-B14F-4D97-AF65-F5344CB8AC3E}">
        <p14:creationId xmlns:p14="http://schemas.microsoft.com/office/powerpoint/2010/main" val="276041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luxe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Deluxe">
      <a:maj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新魏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Deluxe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280000"/>
              </a:schemeClr>
            </a:gs>
            <a:gs pos="14000">
              <a:schemeClr val="phClr">
                <a:tint val="37000"/>
                <a:satMod val="250000"/>
              </a:schemeClr>
            </a:gs>
            <a:gs pos="45000">
              <a:schemeClr val="phClr">
                <a:tint val="53000"/>
                <a:satMod val="220000"/>
              </a:schemeClr>
            </a:gs>
            <a:gs pos="65000">
              <a:schemeClr val="phClr">
                <a:tint val="53000"/>
                <a:satMod val="220000"/>
              </a:schemeClr>
            </a:gs>
            <a:gs pos="86000">
              <a:schemeClr val="phClr">
                <a:tint val="42000"/>
                <a:satMod val="240000"/>
              </a:schemeClr>
            </a:gs>
            <a:gs pos="100000">
              <a:schemeClr val="phClr">
                <a:tint val="20000"/>
                <a:satMod val="23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0000">
              <a:schemeClr val="phClr">
                <a:satMod val="150000"/>
              </a:schemeClr>
            </a:gs>
            <a:gs pos="100000">
              <a:schemeClr val="phClr">
                <a:tint val="75000"/>
                <a:satMod val="20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atMod val="14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  <a:effectStyle>
          <a:effectLst>
            <a:reflection blurRad="12700" stA="26000" endPos="28000" dist="38100" dir="5400000" sy="-100000"/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90500" h="1016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3000"/>
                <a:satMod val="1550000"/>
              </a:schemeClr>
            </a:gs>
            <a:gs pos="1000">
              <a:schemeClr val="phClr">
                <a:tint val="48000"/>
                <a:satMod val="155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r="210000" b="300000"/>
          </a:path>
        </a:gradFill>
        <a:gradFill rotWithShape="1">
          <a:gsLst>
            <a:gs pos="5000">
              <a:schemeClr val="phClr">
                <a:tint val="38000"/>
                <a:satMod val="1800000"/>
              </a:schemeClr>
            </a:gs>
            <a:gs pos="5000">
              <a:schemeClr val="phClr">
                <a:tint val="40000"/>
                <a:satMod val="1800000"/>
              </a:schemeClr>
            </a:gs>
            <a:gs pos="90000">
              <a:schemeClr val="phClr">
                <a:shade val="18000"/>
                <a:satMod val="275000"/>
              </a:schemeClr>
            </a:gs>
          </a:gsLst>
          <a:path path="circle">
            <a:fillToRect l="20000" t="30000" r="135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Deluxe</Template>
  <TotalTime>188</TotalTime>
  <Words>223</Words>
  <Application>Microsoft Office PowerPoint</Application>
  <PresentationFormat>On-screen Show (4:3)</PresentationFormat>
  <Paragraphs>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Corbel</vt:lpstr>
      <vt:lpstr>Maiandra GD</vt:lpstr>
      <vt:lpstr>Wingdings 2</vt:lpstr>
      <vt:lpstr>Deluxe</vt:lpstr>
      <vt:lpstr>Redemption</vt:lpstr>
      <vt:lpstr>The REDEMPTION of Israel</vt:lpstr>
      <vt:lpstr>REDEMPTION from sin</vt:lpstr>
      <vt:lpstr>REDEMPTION from death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</dc:creator>
  <cp:lastModifiedBy>user</cp:lastModifiedBy>
  <cp:revision>12</cp:revision>
  <dcterms:created xsi:type="dcterms:W3CDTF">2015-01-30T16:53:05Z</dcterms:created>
  <dcterms:modified xsi:type="dcterms:W3CDTF">2015-01-31T15:32:43Z</dcterms:modified>
</cp:coreProperties>
</file>