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63"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3B00"/>
    <a:srgbClr val="FFE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15" autoAdjust="0"/>
  </p:normalViewPr>
  <p:slideViewPr>
    <p:cSldViewPr snapToGrid="0">
      <p:cViewPr varScale="1">
        <p:scale>
          <a:sx n="42" d="100"/>
          <a:sy n="42" d="100"/>
        </p:scale>
        <p:origin x="1532"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06BAE-AA8A-4F43-87D6-BB2DABCDA514}"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8DB45-56AE-4B43-ACFF-AD898B7BB5C3}" type="slidenum">
              <a:rPr lang="en-US" smtClean="0"/>
              <a:t>‹#›</a:t>
            </a:fld>
            <a:endParaRPr lang="en-US"/>
          </a:p>
        </p:txBody>
      </p:sp>
    </p:spTree>
    <p:extLst>
      <p:ext uri="{BB962C8B-B14F-4D97-AF65-F5344CB8AC3E}">
        <p14:creationId xmlns:p14="http://schemas.microsoft.com/office/powerpoint/2010/main" val="252656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Leviticus teaches us to obey God because He is God.  Many of the regulations found in Leviticus result in obvious benefits for compliance, but some of the regulations seem to have no rhyme or reason, and don’t provide any clear benefit.  Obedience is required either way because “The Lord Spoke,” and He is </a:t>
            </a:r>
            <a:r>
              <a:rPr lang="en-US"/>
              <a:t>our God!</a:t>
            </a:r>
            <a:endParaRPr lang="en-US" dirty="0"/>
          </a:p>
        </p:txBody>
      </p:sp>
      <p:sp>
        <p:nvSpPr>
          <p:cNvPr id="4" name="Slide Number Placeholder 3"/>
          <p:cNvSpPr>
            <a:spLocks noGrp="1"/>
          </p:cNvSpPr>
          <p:nvPr>
            <p:ph type="sldNum" sz="quarter" idx="5"/>
          </p:nvPr>
        </p:nvSpPr>
        <p:spPr/>
        <p:txBody>
          <a:bodyPr/>
          <a:lstStyle/>
          <a:p>
            <a:fld id="{A2E8DB45-56AE-4B43-ACFF-AD898B7BB5C3}" type="slidenum">
              <a:rPr lang="en-US" smtClean="0"/>
              <a:t>1</a:t>
            </a:fld>
            <a:endParaRPr lang="en-US"/>
          </a:p>
        </p:txBody>
      </p:sp>
    </p:spTree>
    <p:extLst>
      <p:ext uri="{BB962C8B-B14F-4D97-AF65-F5344CB8AC3E}">
        <p14:creationId xmlns:p14="http://schemas.microsoft.com/office/powerpoint/2010/main" val="134330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B326-DA37-7258-8D86-8BDCAC056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15842-7015-D9A8-5370-5F2A4B7A8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CF5AB7-49A1-F41A-BA5A-CB43E8E85AEB}"/>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FF24E84B-CC4F-649A-F0C0-70C49C95D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D08D-F357-18B5-007D-B15813BD1C69}"/>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1368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F53B-B754-39A4-B8AE-63C45B8FFA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679B5F-1106-7012-1509-D20485651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FBB0E-0833-AE74-25DB-7360ECF00E66}"/>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2BA7724B-9BF3-10AA-2F97-EB74B08DB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33578-DE7C-8658-87EB-0BC2AA28AD84}"/>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35997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C9ECF-C7E6-B573-FFC5-75148B566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3EB3F-F2D3-4149-971B-8B8FAAE88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D5482-ADF3-2A2D-5EB3-C92BBA703DBD}"/>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7CDF8CD7-AF11-B389-19BD-C8716E0BD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918B-F778-6092-8356-3A11DB7063E2}"/>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24961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5914-644A-E51D-D414-17157F478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8BC05-234D-7F86-C504-3DB72D9EB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DC8D6-568E-7109-52D6-79586BC08F9A}"/>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B0D0BA0B-96A9-CD40-A9C1-786CFC34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E375D-1E83-6DBB-2B33-94380E926D42}"/>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282652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4C08-5400-7E75-319F-0D05D9EF4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786A4-DDE9-85FE-D7A7-87A86A5C76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7AB13-4606-2BC6-8171-8A50897D8A02}"/>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E36101F5-CF56-8DC0-407D-84D5A1A01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D9A9-AD04-BBC9-02AC-5FEA03FE4985}"/>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16417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CE9B-1BB4-29F6-CF54-114A4657B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C7A7E-0AB9-C930-9BBE-A87CF5FEEC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17C4A-F3A5-6657-30D4-BA4CC685D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E884D-3EAE-79FF-3475-B234DB392042}"/>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6" name="Footer Placeholder 5">
            <a:extLst>
              <a:ext uri="{FF2B5EF4-FFF2-40B4-BE49-F238E27FC236}">
                <a16:creationId xmlns:a16="http://schemas.microsoft.com/office/drawing/2014/main" id="{99BBABB9-BA5D-E1ED-6D18-878025834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56B8-1728-633B-59BA-866D2C9BA495}"/>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380698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01DD-7461-FED3-7C4E-F1C9710532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DAF49-E157-7E45-FE78-E4E34D511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68339-2898-BC99-BE22-BE02FADCE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ECFA9-4C95-083C-EE71-BBDDEE488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306E-92A4-BDE0-E580-560FC4287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5C2E4-FC14-EB0B-B650-6959388BBE6B}"/>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8" name="Footer Placeholder 7">
            <a:extLst>
              <a:ext uri="{FF2B5EF4-FFF2-40B4-BE49-F238E27FC236}">
                <a16:creationId xmlns:a16="http://schemas.microsoft.com/office/drawing/2014/main" id="{29BAA43E-2359-8B40-B6A8-ED7036566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5A674E-9641-7C01-2DE4-0D2FA50A4D3A}"/>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788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CB44-C41F-F925-D583-68A899401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0D93F6-8F4E-49CC-AAAA-F6FF9A2C258D}"/>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4" name="Footer Placeholder 3">
            <a:extLst>
              <a:ext uri="{FF2B5EF4-FFF2-40B4-BE49-F238E27FC236}">
                <a16:creationId xmlns:a16="http://schemas.microsoft.com/office/drawing/2014/main" id="{A1C0DAD6-3297-2EF7-22ED-AE59375C58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51686-8204-668C-C6BE-258C257C5544}"/>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10508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757EF-6B9D-38FE-92FC-81D85B1BADB8}"/>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3" name="Footer Placeholder 2">
            <a:extLst>
              <a:ext uri="{FF2B5EF4-FFF2-40B4-BE49-F238E27FC236}">
                <a16:creationId xmlns:a16="http://schemas.microsoft.com/office/drawing/2014/main" id="{A7E367A8-13D0-6EE4-2891-979044933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36D78-4278-E9A2-2A6F-380D3CE9D3D2}"/>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38546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5360-75E8-88D2-DF9C-2AD45A70E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9083E1-970D-DF9D-218A-C565B0845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60E8E-763E-CA19-8E61-9CF58F547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DE901-09D6-02AF-3418-95E00598D5C8}"/>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6" name="Footer Placeholder 5">
            <a:extLst>
              <a:ext uri="{FF2B5EF4-FFF2-40B4-BE49-F238E27FC236}">
                <a16:creationId xmlns:a16="http://schemas.microsoft.com/office/drawing/2014/main" id="{F4A5D10C-FD8B-2B8E-1393-D15201EBD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1AF50-3B0D-D255-0BEE-BFC0FF811726}"/>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65945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B019-F04A-D9C1-EF24-ACD4F1213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314381-D1D7-2BE6-1126-F76058124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377467-6F5F-BCF9-818D-2FFAA348B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01376-4F0E-3C0E-16BC-56812BF666B4}"/>
              </a:ext>
            </a:extLst>
          </p:cNvPr>
          <p:cNvSpPr>
            <a:spLocks noGrp="1"/>
          </p:cNvSpPr>
          <p:nvPr>
            <p:ph type="dt" sz="half" idx="10"/>
          </p:nvPr>
        </p:nvSpPr>
        <p:spPr/>
        <p:txBody>
          <a:bodyPr/>
          <a:lstStyle/>
          <a:p>
            <a:fld id="{514B0484-8499-46C8-A549-8BCA53D4BB47}" type="datetimeFigureOut">
              <a:rPr lang="en-US" smtClean="0"/>
              <a:t>1/30/2026</a:t>
            </a:fld>
            <a:endParaRPr lang="en-US"/>
          </a:p>
        </p:txBody>
      </p:sp>
      <p:sp>
        <p:nvSpPr>
          <p:cNvPr id="6" name="Footer Placeholder 5">
            <a:extLst>
              <a:ext uri="{FF2B5EF4-FFF2-40B4-BE49-F238E27FC236}">
                <a16:creationId xmlns:a16="http://schemas.microsoft.com/office/drawing/2014/main" id="{170DA0C5-1F9A-3D2D-100B-7AADBE758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5703D-CD7E-0711-AE58-5AAEEE0B651C}"/>
              </a:ext>
            </a:extLst>
          </p:cNvPr>
          <p:cNvSpPr>
            <a:spLocks noGrp="1"/>
          </p:cNvSpPr>
          <p:nvPr>
            <p:ph type="sldNum" sz="quarter" idx="12"/>
          </p:nvPr>
        </p:nvSpPr>
        <p:spPr/>
        <p:txBody>
          <a:bodyPr/>
          <a:lstStyle/>
          <a:p>
            <a:fld id="{3694E078-A2EF-4CBA-9307-8449841BBAB6}" type="slidenum">
              <a:rPr lang="en-US" smtClean="0"/>
              <a:t>‹#›</a:t>
            </a:fld>
            <a:endParaRPr lang="en-US"/>
          </a:p>
        </p:txBody>
      </p:sp>
    </p:spTree>
    <p:extLst>
      <p:ext uri="{BB962C8B-B14F-4D97-AF65-F5344CB8AC3E}">
        <p14:creationId xmlns:p14="http://schemas.microsoft.com/office/powerpoint/2010/main" val="19580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0DA22-9080-EAAF-4B5D-DC7D35E04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623FE3-9F3A-FBE5-91CC-2453ED666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9F258-4072-95E5-B4B2-220B0EA25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4B0484-8499-46C8-A549-8BCA53D4BB47}" type="datetimeFigureOut">
              <a:rPr lang="en-US" smtClean="0"/>
              <a:t>1/30/2026</a:t>
            </a:fld>
            <a:endParaRPr lang="en-US"/>
          </a:p>
        </p:txBody>
      </p:sp>
      <p:sp>
        <p:nvSpPr>
          <p:cNvPr id="5" name="Footer Placeholder 4">
            <a:extLst>
              <a:ext uri="{FF2B5EF4-FFF2-40B4-BE49-F238E27FC236}">
                <a16:creationId xmlns:a16="http://schemas.microsoft.com/office/drawing/2014/main" id="{320FD505-7724-EB88-26B4-41F90B1EF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7A6703-DF5F-F9C0-2C9D-4AAE777AC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94E078-A2EF-4CBA-9307-8449841BBAB6}" type="slidenum">
              <a:rPr lang="en-US" smtClean="0"/>
              <a:t>‹#›</a:t>
            </a:fld>
            <a:endParaRPr lang="en-US"/>
          </a:p>
        </p:txBody>
      </p:sp>
    </p:spTree>
    <p:extLst>
      <p:ext uri="{BB962C8B-B14F-4D97-AF65-F5344CB8AC3E}">
        <p14:creationId xmlns:p14="http://schemas.microsoft.com/office/powerpoint/2010/main" val="203495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7B6836-8657-A1E4-DD06-184100F1BDB0}"/>
              </a:ext>
            </a:extLst>
          </p:cNvPr>
          <p:cNvPicPr>
            <a:picLocks noChangeAspect="1"/>
          </p:cNvPicPr>
          <p:nvPr/>
        </p:nvPicPr>
        <p:blipFill>
          <a:blip r:embed="rId3"/>
          <a:srcRect l="3644" t="7175" r="23097"/>
          <a:stretch>
            <a:fillRect/>
          </a:stretch>
        </p:blipFill>
        <p:spPr>
          <a:xfrm>
            <a:off x="609600" y="487742"/>
            <a:ext cx="6423921" cy="493239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B22574FC-5959-0E80-3131-2546BA548370}"/>
              </a:ext>
            </a:extLst>
          </p:cNvPr>
          <p:cNvSpPr>
            <a:spLocks noGrp="1"/>
          </p:cNvSpPr>
          <p:nvPr>
            <p:ph type="ctrTitle"/>
          </p:nvPr>
        </p:nvSpPr>
        <p:spPr>
          <a:xfrm>
            <a:off x="7182678" y="243870"/>
            <a:ext cx="4717773" cy="5420139"/>
          </a:xfrm>
        </p:spPr>
        <p:txBody>
          <a:bodyPr anchor="ctr">
            <a:normAutofit/>
          </a:bodyPr>
          <a:lstStyle/>
          <a:p>
            <a:pPr>
              <a:lnSpc>
                <a:spcPct val="103000"/>
              </a:lnSpc>
            </a:pPr>
            <a:r>
              <a:rPr lang="en-US" sz="6600" dirty="0">
                <a:latin typeface="Papyrus" panose="03070502060502030205" pitchFamily="66" charset="0"/>
              </a:rPr>
              <a:t>The Imperative of Obedience</a:t>
            </a:r>
          </a:p>
        </p:txBody>
      </p:sp>
      <p:sp>
        <p:nvSpPr>
          <p:cNvPr id="3" name="Subtitle 2">
            <a:extLst>
              <a:ext uri="{FF2B5EF4-FFF2-40B4-BE49-F238E27FC236}">
                <a16:creationId xmlns:a16="http://schemas.microsoft.com/office/drawing/2014/main" id="{22CCF682-BC3F-3AC9-07BF-13CCAA0580DB}"/>
              </a:ext>
            </a:extLst>
          </p:cNvPr>
          <p:cNvSpPr>
            <a:spLocks noGrp="1"/>
          </p:cNvSpPr>
          <p:nvPr>
            <p:ph type="subTitle" idx="1"/>
          </p:nvPr>
        </p:nvSpPr>
        <p:spPr>
          <a:xfrm>
            <a:off x="1126434" y="5816979"/>
            <a:ext cx="9965635" cy="841513"/>
          </a:xfrm>
        </p:spPr>
        <p:txBody>
          <a:bodyPr anchor="ctr">
            <a:normAutofit/>
          </a:bodyPr>
          <a:lstStyle/>
          <a:p>
            <a:r>
              <a:rPr lang="en-US" sz="3600" b="1" dirty="0">
                <a:solidFill>
                  <a:srgbClr val="763B00"/>
                </a:solidFill>
                <a:latin typeface="Papyrus" panose="03070502060502030205" pitchFamily="66" charset="0"/>
              </a:rPr>
              <a:t> “I am the Lord your God” – Leviticus 18:4</a:t>
            </a:r>
          </a:p>
        </p:txBody>
      </p:sp>
    </p:spTree>
    <p:extLst>
      <p:ext uri="{BB962C8B-B14F-4D97-AF65-F5344CB8AC3E}">
        <p14:creationId xmlns:p14="http://schemas.microsoft.com/office/powerpoint/2010/main" val="230447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971E-456B-8A77-AA3A-0B4FA1CA7DE4}"/>
              </a:ext>
            </a:extLst>
          </p:cNvPr>
          <p:cNvSpPr>
            <a:spLocks noGrp="1"/>
          </p:cNvSpPr>
          <p:nvPr>
            <p:ph type="title"/>
          </p:nvPr>
        </p:nvSpPr>
        <p:spPr>
          <a:xfrm>
            <a:off x="165651" y="145774"/>
            <a:ext cx="11860695" cy="1759364"/>
          </a:xfrm>
        </p:spPr>
        <p:txBody>
          <a:bodyPr>
            <a:normAutofit/>
          </a:bodyPr>
          <a:lstStyle/>
          <a:p>
            <a:pPr algn="ctr">
              <a:lnSpc>
                <a:spcPct val="100000"/>
              </a:lnSpc>
            </a:pPr>
            <a:r>
              <a:rPr lang="en-US" sz="4800" b="1" dirty="0">
                <a:latin typeface="Papyrus" panose="03070502060502030205" pitchFamily="66" charset="0"/>
              </a:rPr>
              <a:t>Leviticus Teaches us to Obey God Because He is God</a:t>
            </a:r>
          </a:p>
        </p:txBody>
      </p:sp>
      <p:sp>
        <p:nvSpPr>
          <p:cNvPr id="3" name="Content Placeholder 2">
            <a:extLst>
              <a:ext uri="{FF2B5EF4-FFF2-40B4-BE49-F238E27FC236}">
                <a16:creationId xmlns:a16="http://schemas.microsoft.com/office/drawing/2014/main" id="{DCB6ACA5-9B3D-BF09-B9E6-91FD838BDA07}"/>
              </a:ext>
            </a:extLst>
          </p:cNvPr>
          <p:cNvSpPr>
            <a:spLocks noGrp="1"/>
          </p:cNvSpPr>
          <p:nvPr>
            <p:ph idx="1"/>
          </p:nvPr>
        </p:nvSpPr>
        <p:spPr>
          <a:xfrm>
            <a:off x="465480" y="1905138"/>
            <a:ext cx="11560866" cy="5284166"/>
          </a:xfrm>
        </p:spPr>
        <p:txBody>
          <a:bodyPr>
            <a:normAutofit/>
          </a:bodyPr>
          <a:lstStyle/>
          <a:p>
            <a:pPr marL="292100" indent="-292100"/>
            <a:r>
              <a:rPr lang="en-US" sz="4000" b="1" dirty="0">
                <a:latin typeface="Calibri" panose="020F0502020204030204" pitchFamily="34" charset="0"/>
                <a:ea typeface="Calibri" panose="020F0502020204030204" pitchFamily="34" charset="0"/>
                <a:cs typeface="Calibri" panose="020F0502020204030204" pitchFamily="34" charset="0"/>
              </a:rPr>
              <a:t>Many Levitical laws were “sensible” and brought physical benefits to those who kept them. </a:t>
            </a:r>
          </a:p>
          <a:p>
            <a:pPr marL="749300" lvl="1" indent="-292100"/>
            <a:r>
              <a:rPr lang="en-US" sz="3800" b="1" i="1" dirty="0">
                <a:ln>
                  <a:solidFill>
                    <a:schemeClr val="tx1"/>
                  </a:solidFill>
                </a:ln>
                <a:solidFill>
                  <a:srgbClr val="763B00"/>
                </a:solidFill>
                <a:latin typeface="Calibri" panose="020F0502020204030204" pitchFamily="34" charset="0"/>
                <a:ea typeface="Calibri" panose="020F0502020204030204" pitchFamily="34" charset="0"/>
                <a:cs typeface="Calibri" panose="020F0502020204030204" pitchFamily="34" charset="0"/>
              </a:rPr>
              <a:t>Dietary laws, food safety, hygiene, quarantine, avoiding consuming blood, etc. (Leviticus 11-17).</a:t>
            </a:r>
          </a:p>
          <a:p>
            <a:pPr indent="-341313"/>
            <a:r>
              <a:rPr lang="en-US" sz="4400" b="1" i="1" dirty="0">
                <a:ln>
                  <a:solidFill>
                    <a:schemeClr val="tx1"/>
                  </a:solidFill>
                </a:ln>
                <a:solidFill>
                  <a:srgbClr val="763B00"/>
                </a:solidFill>
                <a:latin typeface="Calibri" panose="020F0502020204030204" pitchFamily="34" charset="0"/>
                <a:ea typeface="Calibri" panose="020F0502020204030204" pitchFamily="34" charset="0"/>
                <a:cs typeface="Calibri" panose="020F0502020204030204" pitchFamily="34" charset="0"/>
              </a:rPr>
              <a:t> </a:t>
            </a:r>
            <a:r>
              <a:rPr lang="en-US" sz="4000" b="1" dirty="0">
                <a:latin typeface="Calibri" panose="020F0502020204030204" pitchFamily="34" charset="0"/>
                <a:ea typeface="Calibri" panose="020F0502020204030204" pitchFamily="34" charset="0"/>
                <a:cs typeface="Calibri" panose="020F0502020204030204" pitchFamily="34" charset="0"/>
              </a:rPr>
              <a:t>Other rules and restrictions </a:t>
            </a:r>
            <a:r>
              <a:rPr lang="en-US" sz="4000" b="1" i="1" dirty="0">
                <a:latin typeface="Calibri" panose="020F0502020204030204" pitchFamily="34" charset="0"/>
                <a:ea typeface="Calibri" panose="020F0502020204030204" pitchFamily="34" charset="0"/>
                <a:cs typeface="Calibri" panose="020F0502020204030204" pitchFamily="34" charset="0"/>
              </a:rPr>
              <a:t>seem</a:t>
            </a:r>
            <a:r>
              <a:rPr lang="en-US" sz="4000" b="1" dirty="0">
                <a:latin typeface="Calibri" panose="020F0502020204030204" pitchFamily="34" charset="0"/>
                <a:ea typeface="Calibri" panose="020F0502020204030204" pitchFamily="34" charset="0"/>
                <a:cs typeface="Calibri" panose="020F0502020204030204" pitchFamily="34" charset="0"/>
              </a:rPr>
              <a:t> ar</a:t>
            </a:r>
            <a:r>
              <a:rPr lang="en-US" sz="3600" b="1" dirty="0">
                <a:latin typeface="Calibri" panose="020F0502020204030204" pitchFamily="34" charset="0"/>
                <a:ea typeface="Calibri" panose="020F0502020204030204" pitchFamily="34" charset="0"/>
                <a:cs typeface="Calibri" panose="020F0502020204030204" pitchFamily="34" charset="0"/>
              </a:rPr>
              <a:t>bitrary.</a:t>
            </a:r>
          </a:p>
          <a:p>
            <a:pPr lvl="1" indent="-341313"/>
            <a:r>
              <a:rPr lang="en-US" sz="3800" b="1" i="1" dirty="0">
                <a:ln>
                  <a:solidFill>
                    <a:schemeClr val="tx1"/>
                  </a:solidFill>
                </a:ln>
                <a:solidFill>
                  <a:srgbClr val="763B00"/>
                </a:solidFill>
                <a:latin typeface="Calibri" panose="020F0502020204030204" pitchFamily="34" charset="0"/>
                <a:ea typeface="Calibri" panose="020F0502020204030204" pitchFamily="34" charset="0"/>
                <a:cs typeface="Calibri" panose="020F0502020204030204" pitchFamily="34" charset="0"/>
              </a:rPr>
              <a:t>Forbidding mixing fabrics or crops, unusual haircuts, and tattoos (Leviticus 19:19-28).</a:t>
            </a:r>
          </a:p>
          <a:p>
            <a:pPr lvl="1" indent="-341313"/>
            <a:r>
              <a:rPr lang="en-US" sz="3800" b="1" i="1" dirty="0">
                <a:ln>
                  <a:solidFill>
                    <a:schemeClr val="tx1"/>
                  </a:solidFill>
                </a:ln>
                <a:solidFill>
                  <a:srgbClr val="763B00"/>
                </a:solidFill>
                <a:latin typeface="Calibri" panose="020F0502020204030204" pitchFamily="34" charset="0"/>
                <a:ea typeface="Calibri" panose="020F0502020204030204" pitchFamily="34" charset="0"/>
                <a:cs typeface="Calibri" panose="020F0502020204030204" pitchFamily="34" charset="0"/>
              </a:rPr>
              <a:t>Priestly rituals (Leviticus 14:14-17).</a:t>
            </a:r>
          </a:p>
        </p:txBody>
      </p:sp>
    </p:spTree>
    <p:extLst>
      <p:ext uri="{BB962C8B-B14F-4D97-AF65-F5344CB8AC3E}">
        <p14:creationId xmlns:p14="http://schemas.microsoft.com/office/powerpoint/2010/main" val="37951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61AB2-69B7-983E-A05B-A1209E1DE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C022C-C6EA-6DBB-E014-6992E1C05F4B}"/>
              </a:ext>
            </a:extLst>
          </p:cNvPr>
          <p:cNvSpPr>
            <a:spLocks noGrp="1"/>
          </p:cNvSpPr>
          <p:nvPr>
            <p:ph type="title"/>
          </p:nvPr>
        </p:nvSpPr>
        <p:spPr>
          <a:xfrm>
            <a:off x="165651" y="145773"/>
            <a:ext cx="11860695" cy="1736035"/>
          </a:xfrm>
        </p:spPr>
        <p:txBody>
          <a:bodyPr>
            <a:normAutofit/>
          </a:bodyPr>
          <a:lstStyle/>
          <a:p>
            <a:pPr algn="ctr"/>
            <a:r>
              <a:rPr lang="en-US" sz="4800" b="1" dirty="0">
                <a:latin typeface="Papyrus" panose="03070502060502030205" pitchFamily="66" charset="0"/>
              </a:rPr>
              <a:t>In Leviticus we Learn that we Must Do    what God said because God said it! </a:t>
            </a:r>
          </a:p>
        </p:txBody>
      </p:sp>
      <p:sp>
        <p:nvSpPr>
          <p:cNvPr id="3" name="Content Placeholder 2">
            <a:extLst>
              <a:ext uri="{FF2B5EF4-FFF2-40B4-BE49-F238E27FC236}">
                <a16:creationId xmlns:a16="http://schemas.microsoft.com/office/drawing/2014/main" id="{994F2744-76D0-381F-59AB-17FD95B11532}"/>
              </a:ext>
            </a:extLst>
          </p:cNvPr>
          <p:cNvSpPr>
            <a:spLocks noGrp="1"/>
          </p:cNvSpPr>
          <p:nvPr>
            <p:ph idx="1"/>
          </p:nvPr>
        </p:nvSpPr>
        <p:spPr>
          <a:xfrm>
            <a:off x="717271" y="2040834"/>
            <a:ext cx="5776294" cy="5284166"/>
          </a:xfrm>
        </p:spPr>
        <p:txBody>
          <a:bodyPr>
            <a:normAutofit/>
          </a:bodyPr>
          <a:lstStyle/>
          <a:p>
            <a:pPr marL="292100" indent="-292100"/>
            <a:r>
              <a:rPr lang="en-US" sz="4000" b="1" dirty="0">
                <a:latin typeface="Calibri" panose="020F0502020204030204" pitchFamily="34" charset="0"/>
                <a:ea typeface="Calibri" panose="020F0502020204030204" pitchFamily="34" charset="0"/>
                <a:cs typeface="Calibri" panose="020F0502020204030204" pitchFamily="34" charset="0"/>
              </a:rPr>
              <a:t>The phrase “The Lord spoke” occurs 35 times in Leviticus.</a:t>
            </a:r>
          </a:p>
          <a:p>
            <a:pPr marL="292100" indent="-292100"/>
            <a:r>
              <a:rPr lang="en-US" sz="4000" b="1" dirty="0">
                <a:latin typeface="Calibri" panose="020F0502020204030204" pitchFamily="34" charset="0"/>
                <a:ea typeface="Calibri" panose="020F0502020204030204" pitchFamily="34" charset="0"/>
                <a:cs typeface="Calibri" panose="020F0502020204030204" pitchFamily="34" charset="0"/>
              </a:rPr>
              <a:t>Forty-five times, God says “I am the Lord your God” </a:t>
            </a:r>
            <a:r>
              <a:rPr lang="en-US" sz="4000" dirty="0">
                <a:latin typeface="Calibri" panose="020F0502020204030204" pitchFamily="34" charset="0"/>
                <a:ea typeface="Calibri" panose="020F0502020204030204" pitchFamily="34" charset="0"/>
                <a:cs typeface="Calibri" panose="020F0502020204030204" pitchFamily="34" charset="0"/>
              </a:rPr>
              <a:t>(Leviticus 11:44-45; 18:4-5; 19:37; 20:7-8). </a:t>
            </a:r>
          </a:p>
        </p:txBody>
      </p:sp>
      <p:pic>
        <p:nvPicPr>
          <p:cNvPr id="4" name="Picture 3">
            <a:extLst>
              <a:ext uri="{FF2B5EF4-FFF2-40B4-BE49-F238E27FC236}">
                <a16:creationId xmlns:a16="http://schemas.microsoft.com/office/drawing/2014/main" id="{302D24D2-E7EE-CF22-59EE-6DD424BA1FEE}"/>
              </a:ext>
            </a:extLst>
          </p:cNvPr>
          <p:cNvPicPr>
            <a:picLocks noChangeAspect="1"/>
          </p:cNvPicPr>
          <p:nvPr/>
        </p:nvPicPr>
        <p:blipFill>
          <a:blip r:embed="rId2"/>
          <a:stretch>
            <a:fillRect/>
          </a:stretch>
        </p:blipFill>
        <p:spPr>
          <a:xfrm>
            <a:off x="6702012" y="2040834"/>
            <a:ext cx="5024508" cy="3876183"/>
          </a:xfrm>
          <a:prstGeom prst="rect">
            <a:avLst/>
          </a:prstGeom>
        </p:spPr>
      </p:pic>
    </p:spTree>
    <p:extLst>
      <p:ext uri="{BB962C8B-B14F-4D97-AF65-F5344CB8AC3E}">
        <p14:creationId xmlns:p14="http://schemas.microsoft.com/office/powerpoint/2010/main" val="29365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66EE-EA7C-22F7-E59D-EDA447923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7723D-3C86-7271-86A4-CC5821F1278A}"/>
              </a:ext>
            </a:extLst>
          </p:cNvPr>
          <p:cNvSpPr>
            <a:spLocks noGrp="1"/>
          </p:cNvSpPr>
          <p:nvPr>
            <p:ph type="title"/>
          </p:nvPr>
        </p:nvSpPr>
        <p:spPr>
          <a:xfrm>
            <a:off x="165651" y="145773"/>
            <a:ext cx="11860695" cy="1736035"/>
          </a:xfrm>
        </p:spPr>
        <p:txBody>
          <a:bodyPr>
            <a:normAutofit/>
          </a:bodyPr>
          <a:lstStyle/>
          <a:p>
            <a:pPr algn="ctr"/>
            <a:r>
              <a:rPr lang="en-US" sz="4800" b="1" dirty="0">
                <a:latin typeface="Papyrus" panose="03070502060502030205" pitchFamily="66" charset="0"/>
              </a:rPr>
              <a:t>Leviticus Teaches us that Love Obeys Law</a:t>
            </a:r>
          </a:p>
        </p:txBody>
      </p:sp>
      <p:sp>
        <p:nvSpPr>
          <p:cNvPr id="3" name="Content Placeholder 2">
            <a:extLst>
              <a:ext uri="{FF2B5EF4-FFF2-40B4-BE49-F238E27FC236}">
                <a16:creationId xmlns:a16="http://schemas.microsoft.com/office/drawing/2014/main" id="{E82F1917-383C-1501-C4CD-BB26C5A8CF75}"/>
              </a:ext>
            </a:extLst>
          </p:cNvPr>
          <p:cNvSpPr>
            <a:spLocks noGrp="1"/>
          </p:cNvSpPr>
          <p:nvPr>
            <p:ph idx="1"/>
          </p:nvPr>
        </p:nvSpPr>
        <p:spPr>
          <a:xfrm>
            <a:off x="465480" y="1600338"/>
            <a:ext cx="5776294" cy="5284166"/>
          </a:xfrm>
        </p:spPr>
        <p:txBody>
          <a:bodyPr>
            <a:normAutofit/>
          </a:bodyPr>
          <a:lstStyle/>
          <a:p>
            <a:pPr marL="292100" indent="-292100"/>
            <a:r>
              <a:rPr lang="en-US" sz="4000" b="1" dirty="0">
                <a:latin typeface="Calibri" panose="020F0502020204030204" pitchFamily="34" charset="0"/>
                <a:ea typeface="Calibri" panose="020F0502020204030204" pitchFamily="34" charset="0"/>
                <a:cs typeface="Calibri" panose="020F0502020204030204" pitchFamily="34" charset="0"/>
              </a:rPr>
              <a:t>“You shall love your neighbor as yourself” </a:t>
            </a:r>
            <a:r>
              <a:rPr lang="en-US" sz="4000" dirty="0">
                <a:latin typeface="Calibri" panose="020F0502020204030204" pitchFamily="34" charset="0"/>
                <a:ea typeface="Calibri" panose="020F0502020204030204" pitchFamily="34" charset="0"/>
                <a:cs typeface="Calibri" panose="020F0502020204030204" pitchFamily="34" charset="0"/>
              </a:rPr>
              <a:t>(Leviticus 19:17-18;  Mark 12:29-31).</a:t>
            </a:r>
            <a:endParaRPr lang="en-US" sz="4000" b="1" dirty="0">
              <a:latin typeface="Calibri" panose="020F0502020204030204" pitchFamily="34" charset="0"/>
              <a:ea typeface="Calibri" panose="020F0502020204030204" pitchFamily="34" charset="0"/>
              <a:cs typeface="Calibri" panose="020F0502020204030204" pitchFamily="34" charset="0"/>
            </a:endParaRPr>
          </a:p>
          <a:p>
            <a:pPr marL="292100" indent="-292100"/>
            <a:r>
              <a:rPr lang="en-US" sz="4000" b="1" dirty="0">
                <a:latin typeface="Calibri" panose="020F0502020204030204" pitchFamily="34" charset="0"/>
                <a:ea typeface="Calibri" panose="020F0502020204030204" pitchFamily="34" charset="0"/>
                <a:cs typeface="Calibri" panose="020F0502020204030204" pitchFamily="34" charset="0"/>
              </a:rPr>
              <a:t>Keeping this one commandment fulfills the others </a:t>
            </a:r>
            <a:r>
              <a:rPr lang="en-US" sz="4000" dirty="0">
                <a:latin typeface="Calibri" panose="020F0502020204030204" pitchFamily="34" charset="0"/>
                <a:ea typeface="Calibri" panose="020F0502020204030204" pitchFamily="34" charset="0"/>
                <a:cs typeface="Calibri" panose="020F0502020204030204" pitchFamily="34" charset="0"/>
              </a:rPr>
              <a:t>(Romans 13:9; Galatians 5:14). </a:t>
            </a:r>
          </a:p>
        </p:txBody>
      </p:sp>
      <p:pic>
        <p:nvPicPr>
          <p:cNvPr id="4" name="Picture 3">
            <a:extLst>
              <a:ext uri="{FF2B5EF4-FFF2-40B4-BE49-F238E27FC236}">
                <a16:creationId xmlns:a16="http://schemas.microsoft.com/office/drawing/2014/main" id="{81155832-6F5F-8D1B-AD92-2523E754ADA5}"/>
              </a:ext>
            </a:extLst>
          </p:cNvPr>
          <p:cNvPicPr>
            <a:picLocks noChangeAspect="1"/>
          </p:cNvPicPr>
          <p:nvPr/>
        </p:nvPicPr>
        <p:blipFill>
          <a:blip r:embed="rId2"/>
          <a:stretch>
            <a:fillRect/>
          </a:stretch>
        </p:blipFill>
        <p:spPr>
          <a:xfrm>
            <a:off x="6541603" y="1881808"/>
            <a:ext cx="5184917" cy="3999931"/>
          </a:xfrm>
          <a:prstGeom prst="rect">
            <a:avLst/>
          </a:prstGeom>
        </p:spPr>
      </p:pic>
    </p:spTree>
    <p:extLst>
      <p:ext uri="{BB962C8B-B14F-4D97-AF65-F5344CB8AC3E}">
        <p14:creationId xmlns:p14="http://schemas.microsoft.com/office/powerpoint/2010/main" val="25445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50250-52AD-E735-9208-0F23E721D9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26F506-7F3F-08E3-ED1A-AA4622C4302F}"/>
              </a:ext>
            </a:extLst>
          </p:cNvPr>
          <p:cNvPicPr>
            <a:picLocks noChangeAspect="1"/>
          </p:cNvPicPr>
          <p:nvPr/>
        </p:nvPicPr>
        <p:blipFill>
          <a:blip r:embed="rId2"/>
          <a:srcRect l="3644" t="7175" r="23097"/>
          <a:stretch>
            <a:fillRect/>
          </a:stretch>
        </p:blipFill>
        <p:spPr>
          <a:xfrm>
            <a:off x="6536705" y="2394433"/>
            <a:ext cx="5200606" cy="39931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34E0F24B-A130-B4F4-6764-AB364713ECCB}"/>
              </a:ext>
            </a:extLst>
          </p:cNvPr>
          <p:cNvSpPr>
            <a:spLocks noGrp="1"/>
          </p:cNvSpPr>
          <p:nvPr>
            <p:ph type="ctrTitle"/>
          </p:nvPr>
        </p:nvSpPr>
        <p:spPr>
          <a:xfrm>
            <a:off x="225287" y="569843"/>
            <a:ext cx="11264347" cy="4943061"/>
          </a:xfrm>
        </p:spPr>
        <p:txBody>
          <a:bodyPr anchor="ctr">
            <a:noAutofit/>
          </a:bodyPr>
          <a:lstStyle/>
          <a:p>
            <a:pPr>
              <a:lnSpc>
                <a:spcPct val="103000"/>
              </a:lnSpc>
            </a:pPr>
            <a:r>
              <a:rPr lang="en-US" sz="4400" b="1" dirty="0">
                <a:latin typeface="Papyrus" panose="03070502060502030205" pitchFamily="66" charset="0"/>
              </a:rPr>
              <a:t>“I beseech you therefore, brethren, 			by the mercies of God, that you present 	your bodies a living sacrifice, holy					 acceptable to God,	 						which is your 							reasonable service”			 				(Romans 12:1)		 			   </a:t>
            </a:r>
            <a:endParaRPr lang="en-US" sz="4400" dirty="0">
              <a:latin typeface="Papyrus" panose="03070502060502030205" pitchFamily="66" charset="0"/>
            </a:endParaRPr>
          </a:p>
        </p:txBody>
      </p:sp>
    </p:spTree>
    <p:extLst>
      <p:ext uri="{BB962C8B-B14F-4D97-AF65-F5344CB8AC3E}">
        <p14:creationId xmlns:p14="http://schemas.microsoft.com/office/powerpoint/2010/main" val="419077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252</TotalTime>
  <Words>322</Words>
  <Application>Microsoft Office PowerPoint</Application>
  <PresentationFormat>Widescreen</PresentationFormat>
  <Paragraphs>17</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Papyrus</vt:lpstr>
      <vt:lpstr>Office Theme</vt:lpstr>
      <vt:lpstr>The Imperative of Obedience</vt:lpstr>
      <vt:lpstr>Leviticus Teaches us to Obey God Because He is God</vt:lpstr>
      <vt:lpstr>In Leviticus we Learn that we Must Do    what God said because God said it! </vt:lpstr>
      <vt:lpstr>Leviticus Teaches us that Love Obeys Law</vt:lpstr>
      <vt:lpstr>“I beseech you therefore, brethren,    by the mercies of God, that you present  your bodies a living sacrifice, holy      acceptable to God,        which is your        reasonable service”        (Romans 12:1)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14</cp:revision>
  <dcterms:created xsi:type="dcterms:W3CDTF">2026-01-30T16:41:53Z</dcterms:created>
  <dcterms:modified xsi:type="dcterms:W3CDTF">2026-01-30T21:34:49Z</dcterms:modified>
</cp:coreProperties>
</file>