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71" r:id="rId4"/>
    <p:sldId id="266" r:id="rId5"/>
    <p:sldId id="262" r:id="rId6"/>
    <p:sldId id="270" r:id="rId7"/>
    <p:sldId id="264" r:id="rId8"/>
    <p:sldId id="263" r:id="rId9"/>
    <p:sldId id="272" r:id="rId10"/>
    <p:sldId id="273" r:id="rId11"/>
    <p:sldId id="259" r:id="rId12"/>
    <p:sldId id="260" r:id="rId13"/>
    <p:sldId id="267" r:id="rId1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6187" autoAdjust="0"/>
  </p:normalViewPr>
  <p:slideViewPr>
    <p:cSldViewPr snapToGrid="0">
      <p:cViewPr varScale="1">
        <p:scale>
          <a:sx n="71" d="100"/>
          <a:sy n="71" d="100"/>
        </p:scale>
        <p:origin x="-390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-156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332A6D41-AE3D-4106-B153-03D88B720876}" type="datetimeFigureOut">
              <a:rPr lang="en-US"/>
              <a:pPr>
                <a:defRPr/>
              </a:pPr>
              <a:t>2/2/2014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54706AC0-E068-432D-AADA-CA30897D76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There is great value in learning the entire Bible story – the details, the historical flow, the geography and the overall themes.  A thorough understanding of Scripture will make us “wise unto salvation.”  This is strong motivation for Bible class teachers, parents and children to apply themselves whole-heartedly in our Bible classes.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7CDC77-505B-41AB-B2B2-19F533ED984D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40870-0438-4609-AAD0-B066AEC507EF}" type="datetimeFigureOut">
              <a:rPr lang="en-US"/>
              <a:pPr>
                <a:defRPr/>
              </a:pPr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1E47C-5CA7-44E6-AFEB-88D86A06E4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39E0C-9A08-430F-B524-345D5456558D}" type="datetimeFigureOut">
              <a:rPr lang="en-US"/>
              <a:pPr>
                <a:defRPr/>
              </a:pPr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5ABE2-E9ED-426E-AAA1-F59D0A8F4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E4291-76E5-420E-A863-6C3DCBA89AF9}" type="datetimeFigureOut">
              <a:rPr lang="en-US"/>
              <a:pPr>
                <a:defRPr/>
              </a:pPr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41159-2773-46BC-A22C-721DB0432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27B23-D380-4436-A978-FC1BDC4831CB}" type="datetimeFigureOut">
              <a:rPr lang="en-US"/>
              <a:pPr>
                <a:defRPr/>
              </a:pPr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B7EF2-235C-41AF-85AD-F299C2F603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23045-3A6A-4A5D-B1F1-CC9BAE69957D}" type="datetimeFigureOut">
              <a:rPr lang="en-US"/>
              <a:pPr>
                <a:defRPr/>
              </a:pPr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CC811-4121-4020-BF91-107D82666B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8DC70-2037-454B-A702-11540307DDDD}" type="datetimeFigureOut">
              <a:rPr lang="en-US"/>
              <a:pPr>
                <a:defRPr/>
              </a:pPr>
              <a:t>2/2/2014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8BB57-C3AD-499F-9589-B83842B2C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EF88C-46D0-4698-B74F-5D1FE2945130}" type="datetimeFigureOut">
              <a:rPr lang="en-US"/>
              <a:pPr>
                <a:defRPr/>
              </a:pPr>
              <a:t>2/2/2014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EA861-4887-4E5F-8D31-21494B121E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3DB8D-ADD1-40C4-9022-9400060443C2}" type="datetimeFigureOut">
              <a:rPr lang="en-US"/>
              <a:pPr>
                <a:defRPr/>
              </a:pPr>
              <a:t>2/2/2014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0C881-8680-4A9A-9303-BCE531C89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A5537-6552-4740-A1EA-72C6E57EC13B}" type="datetimeFigureOut">
              <a:rPr lang="en-US"/>
              <a:pPr>
                <a:defRPr/>
              </a:pPr>
              <a:t>2/2/2014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7F9C7-B89F-41C1-83F7-F07D363BF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004C6-0220-489D-8273-A1E08061F2F4}" type="datetimeFigureOut">
              <a:rPr lang="en-US"/>
              <a:pPr>
                <a:defRPr/>
              </a:pPr>
              <a:t>2/2/2014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05E5C-7138-4BDE-8499-9CE5BCF28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D40DC-ECF0-4936-98A1-53ADDE33AE4C}" type="datetimeFigureOut">
              <a:rPr lang="en-US"/>
              <a:pPr>
                <a:defRPr/>
              </a:pPr>
              <a:t>2/2/2014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C03FC-4B63-477C-86E6-5E6F915A3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AC95A0-F8E6-4B91-AA74-393A67CD569D}" type="datetimeFigureOut">
              <a:rPr lang="en-US"/>
              <a:pPr>
                <a:defRPr/>
              </a:pPr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542936-DF34-476A-ABEE-21DE0FD4A0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10" Type="http://schemas.openxmlformats.org/officeDocument/2006/relationships/image" Target="../media/image19.png"/><Relationship Id="rId4" Type="http://schemas.openxmlformats.org/officeDocument/2006/relationships/image" Target="../media/image13.wmf"/><Relationship Id="rId9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0413" y="2482850"/>
            <a:ext cx="32861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2206625" y="1122363"/>
            <a:ext cx="9144000" cy="2387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Comprehending the         Bible Narrative</a:t>
            </a:r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2259013" y="3563938"/>
            <a:ext cx="5113337" cy="1655762"/>
          </a:xfrm>
        </p:spPr>
        <p:txBody>
          <a:bodyPr/>
          <a:lstStyle/>
          <a:p>
            <a:pPr eaLnBrk="1" hangingPunct="1"/>
            <a:r>
              <a:rPr lang="en-US" sz="2800" b="1" i="1" smtClean="0">
                <a:solidFill>
                  <a:schemeClr val="folHlink"/>
                </a:solidFill>
              </a:rPr>
              <a:t>Appreciating the value of a thorough Bible education.</a:t>
            </a:r>
          </a:p>
          <a:p>
            <a:pPr algn="r" eaLnBrk="1" hangingPunct="1"/>
            <a:r>
              <a:rPr lang="en-US" sz="2800" smtClean="0"/>
              <a:t>		-- 2 Timothy 3:14-15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http://upload.wikimedia.org/wikipedia/commons/d/dd/Ephesus_Thea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56025" y="333375"/>
            <a:ext cx="8285163" cy="615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 Box 7"/>
          <p:cNvSpPr txBox="1">
            <a:spLocks noChangeArrowheads="1"/>
          </p:cNvSpPr>
          <p:nvPr/>
        </p:nvSpPr>
        <p:spPr bwMode="auto">
          <a:xfrm>
            <a:off x="7507288" y="577850"/>
            <a:ext cx="4533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Theater in Ephesus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14350" y="257175"/>
            <a:ext cx="3194050" cy="352901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eaLnBrk="1" hangingPunct="1"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if you knew the Geography of the Bible so well you could picture it?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8" descr="img_1204742062042_5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22750" y="5553075"/>
            <a:ext cx="15716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10" descr="MC900370784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450" y="2930525"/>
            <a:ext cx="11842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itle 1"/>
          <p:cNvSpPr>
            <a:spLocks noGrp="1"/>
          </p:cNvSpPr>
          <p:nvPr>
            <p:ph type="title"/>
          </p:nvPr>
        </p:nvSpPr>
        <p:spPr>
          <a:xfrm>
            <a:off x="431800" y="276225"/>
            <a:ext cx="11299825" cy="774700"/>
          </a:xfrm>
        </p:spPr>
        <p:txBody>
          <a:bodyPr/>
          <a:lstStyle/>
          <a:p>
            <a:pPr eaLnBrk="1" hangingPunct="1"/>
            <a:r>
              <a:rPr lang="en-US" sz="3600" smtClean="0"/>
              <a:t>What if you could see the connections in the Bible Story?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8938" y="992188"/>
            <a:ext cx="10056812" cy="450691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b="1" smtClean="0"/>
              <a:t>Relationship of Old Testament events to New Testament Truths.</a:t>
            </a:r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r>
              <a:rPr lang="en-US" sz="2800" smtClean="0"/>
              <a:t>Example: Genesis 1-3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smtClean="0"/>
              <a:t>Christ the Creator (John 1:1-3; Col. 1:16-17; Hebrews 1:1-3)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smtClean="0"/>
              <a:t>Man is to recreated in the image of God (Colossians 3:10-11)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smtClean="0"/>
              <a:t>Social order of the sexes (1 Timothy 2:12-15)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smtClean="0"/>
              <a:t>God’s intention for marriage (Matthew 19:1-9)</a:t>
            </a:r>
          </a:p>
          <a:p>
            <a:pPr eaLnBrk="1" hangingPunct="1">
              <a:lnSpc>
                <a:spcPct val="80000"/>
              </a:lnSpc>
            </a:pPr>
            <a:r>
              <a:rPr lang="en-US" b="1" smtClean="0"/>
              <a:t>Relationship of early events to latter ones.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smtClean="0"/>
              <a:t>Genesis 12:1-3; 17:8 – the Promises to Abraham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smtClean="0"/>
              <a:t>Exodus 12:21-23; John 1:29; 1 Cor. 5:7 – the Passover sacrifice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smtClean="0"/>
              <a:t>2 Samuel 7:12-13 – the Promise to David</a:t>
            </a:r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endParaRPr lang="en-US" smtClean="0"/>
          </a:p>
        </p:txBody>
      </p:sp>
      <p:pic>
        <p:nvPicPr>
          <p:cNvPr id="25605" name="Picture 6" descr="MCj0286843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11525"/>
            <a:ext cx="3886200" cy="35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7" descr="MCj0297217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7650" y="5794375"/>
            <a:ext cx="10668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11" descr="MC900036451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52663" y="5772150"/>
            <a:ext cx="703262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14" descr="MC900366310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03650" y="5303838"/>
            <a:ext cx="612775" cy="13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9" name="AutoShape 19" descr="Z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0" name="AutoShape 21" descr="Z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1" name="AutoShape 23" descr="Z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5612" name="Picture 24" descr="MC900014519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136650"/>
            <a:ext cx="145732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Picture 17" descr="MC900389362[1]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2214563"/>
            <a:ext cx="1136650" cy="105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4" name="Picture 30" descr="tower-of-babel-c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163" y="3313113"/>
            <a:ext cx="690562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if you had the wisdom to apply every Bible story to your life? </a:t>
            </a:r>
            <a:r>
              <a:rPr lang="en-US" sz="3200" smtClean="0"/>
              <a:t>(2 Timothy 3:16-17)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0725" y="1825625"/>
            <a:ext cx="10633075" cy="435133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3200" b="1" i="1" smtClean="0">
                <a:solidFill>
                  <a:srgbClr val="7030A0"/>
                </a:solidFill>
              </a:rPr>
              <a:t>What if you understood from the story of Noah…</a:t>
            </a:r>
          </a:p>
          <a:p>
            <a:pPr marL="566738" lvl="1" indent="-284163"/>
            <a:r>
              <a:rPr lang="en-US" sz="2800" smtClean="0"/>
              <a:t>That man’s wickedness grieves God (Genesis 6:5-6)</a:t>
            </a:r>
          </a:p>
          <a:p>
            <a:pPr marL="566738" lvl="1" indent="-284163"/>
            <a:r>
              <a:rPr lang="en-US" sz="2800" smtClean="0"/>
              <a:t>That God is always a faithful promise keeper                                     (Genesis 6:7, 18; 7:23; 8:1)</a:t>
            </a:r>
          </a:p>
          <a:p>
            <a:pPr marL="566738" lvl="1" indent="-284163"/>
            <a:r>
              <a:rPr lang="en-US" sz="2800" smtClean="0"/>
              <a:t>That God’s authority demands strict compliance (Genesis 6:22; 7:5)</a:t>
            </a:r>
          </a:p>
          <a:p>
            <a:pPr marL="566738" lvl="1" indent="-284163"/>
            <a:r>
              <a:rPr lang="en-US" sz="2800" smtClean="0"/>
              <a:t>That faith works to receive promises by grace (Gen. 6:8; Heb. 11:7)</a:t>
            </a:r>
          </a:p>
          <a:p>
            <a:pPr marL="566738" lvl="1" indent="-284163"/>
            <a:r>
              <a:rPr lang="en-US" sz="2800" smtClean="0"/>
              <a:t>That God appreciates thankfulness from His servants (Gen. 8:20-21)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99575" y="4276725"/>
            <a:ext cx="2892425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if we all had a burning desire to comprehend God’s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word?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(Psalm 19:7-10)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838200" y="1173163"/>
            <a:ext cx="10515600" cy="4351337"/>
          </a:xfrm>
        </p:spPr>
        <p:txBody>
          <a:bodyPr/>
          <a:lstStyle/>
          <a:p>
            <a:pPr marL="346075" indent="-346075" eaLnBrk="1" hangingPunct="1"/>
            <a:endParaRPr lang="en-US" sz="3200" b="1" smtClean="0"/>
          </a:p>
          <a:p>
            <a:pPr marL="346075" indent="-346075" eaLnBrk="1" hangingPunct="1"/>
            <a:r>
              <a:rPr lang="en-US" sz="3200" b="1" smtClean="0"/>
              <a:t>Motivation for giving our utmost as teachers.</a:t>
            </a:r>
          </a:p>
          <a:p>
            <a:pPr lvl="1" eaLnBrk="1" hangingPunct="1"/>
            <a:r>
              <a:rPr lang="en-US" smtClean="0"/>
              <a:t>To thoroughly impart the Bible narrative. (Psalm 78:4-7)</a:t>
            </a:r>
          </a:p>
          <a:p>
            <a:pPr lvl="1" eaLnBrk="1" hangingPunct="1"/>
            <a:r>
              <a:rPr lang="en-US" smtClean="0"/>
              <a:t>To imbed a complete understanding of Bible geography.</a:t>
            </a:r>
          </a:p>
          <a:p>
            <a:pPr lvl="1" eaLnBrk="1" hangingPunct="1"/>
            <a:r>
              <a:rPr lang="en-US" smtClean="0"/>
              <a:t>To teach children how to apply the Scriptures to their lives (2 Timothy 3:16)</a:t>
            </a:r>
          </a:p>
          <a:p>
            <a:pPr lvl="1" eaLnBrk="1" hangingPunct="1"/>
            <a:r>
              <a:rPr lang="en-US" smtClean="0"/>
              <a:t>To convey a deep understanding of the relationship between the Testaments.</a:t>
            </a:r>
          </a:p>
          <a:p>
            <a:pPr marL="346075" indent="-346075" eaLnBrk="1" hangingPunct="1"/>
            <a:r>
              <a:rPr lang="en-US" sz="3200" b="1" smtClean="0"/>
              <a:t>Motivation for parents to encourage their children to actively participate</a:t>
            </a:r>
            <a:r>
              <a:rPr lang="en-US" smtClean="0"/>
              <a:t>. (Ephesians 6:4)</a:t>
            </a:r>
          </a:p>
          <a:p>
            <a:pPr marL="346075" indent="-346075" eaLnBrk="1" hangingPunct="1"/>
            <a:r>
              <a:rPr lang="en-US" sz="3200" b="1" smtClean="0"/>
              <a:t>Motivation for children to apply themselves to                   learning</a:t>
            </a:r>
            <a:r>
              <a:rPr lang="en-US" sz="3200" smtClean="0"/>
              <a:t>.</a:t>
            </a:r>
          </a:p>
          <a:p>
            <a:pPr marL="346075" indent="-346075" eaLnBrk="1" hangingPunct="1">
              <a:buFont typeface="Arial" charset="0"/>
              <a:buNone/>
            </a:pPr>
            <a:r>
              <a:rPr lang="en-US" b="1" i="1" smtClean="0">
                <a:solidFill>
                  <a:srgbClr val="7030A0"/>
                </a:solidFill>
              </a:rPr>
              <a:t>It is an Old, Old Story, but it is worth learning, sharing,                                        and repeating from now till the day of eternity.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55663" y="1206500"/>
            <a:ext cx="5281612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We’d have Motivation!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uiExpand="1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1488" y="300038"/>
            <a:ext cx="10882312" cy="8207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What if you knew the 17 PERIODS OF BIBLE HISTORY like the back of your hand?</a:t>
            </a:r>
            <a:endParaRPr lang="en-US" sz="40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417638"/>
            <a:ext cx="5548312" cy="5305425"/>
          </a:xfrm>
        </p:spPr>
        <p:txBody>
          <a:bodyPr rtlCol="0">
            <a:normAutofit fontScale="25000" lnSpcReduction="20000"/>
          </a:bodyPr>
          <a:lstStyle/>
          <a:p>
            <a:pPr marL="282575" indent="-282575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9600" b="1" dirty="0" smtClean="0"/>
              <a:t>BEFORE THE FLOOD -- </a:t>
            </a:r>
            <a:r>
              <a:rPr lang="en-US" sz="9600" dirty="0" smtClean="0"/>
              <a:t>Genesis 1-5</a:t>
            </a:r>
          </a:p>
          <a:p>
            <a:pPr marL="282575" indent="-282575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9600" b="1" dirty="0" smtClean="0"/>
              <a:t>THE FLOOD</a:t>
            </a:r>
            <a:r>
              <a:rPr lang="en-US" sz="9600" dirty="0"/>
              <a:t> </a:t>
            </a:r>
            <a:r>
              <a:rPr lang="en-US" sz="9600" dirty="0" smtClean="0"/>
              <a:t>-- Genesis 6-9</a:t>
            </a:r>
          </a:p>
          <a:p>
            <a:pPr marL="282575" indent="-282575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9600" b="1" dirty="0" smtClean="0"/>
              <a:t>SCATTERING THE PEOPLE</a:t>
            </a:r>
            <a:r>
              <a:rPr lang="en-US" sz="9600" dirty="0"/>
              <a:t> </a:t>
            </a:r>
            <a:r>
              <a:rPr lang="en-US" sz="9600" dirty="0" smtClean="0"/>
              <a:t>– Gen. 10-11</a:t>
            </a:r>
          </a:p>
          <a:p>
            <a:pPr marL="282575" indent="-282575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9600" b="1" dirty="0" smtClean="0"/>
              <a:t>PATRIARCHS</a:t>
            </a:r>
            <a:r>
              <a:rPr lang="en-US" sz="9600" dirty="0"/>
              <a:t> </a:t>
            </a:r>
            <a:r>
              <a:rPr lang="en-US" sz="9600" dirty="0" smtClean="0"/>
              <a:t>-- Genesis </a:t>
            </a:r>
            <a:r>
              <a:rPr lang="en-US" sz="9600" dirty="0"/>
              <a:t>12-50</a:t>
            </a:r>
          </a:p>
          <a:p>
            <a:pPr marL="282575" indent="-282575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9600" b="1" dirty="0" smtClean="0"/>
              <a:t>EXODUS -- </a:t>
            </a:r>
            <a:r>
              <a:rPr lang="en-US" sz="9600" dirty="0" smtClean="0"/>
              <a:t>Exodus </a:t>
            </a:r>
            <a:r>
              <a:rPr lang="en-US" sz="9600" dirty="0"/>
              <a:t>1-40; Leviticus 1-27, Numbers 1-13</a:t>
            </a:r>
          </a:p>
          <a:p>
            <a:pPr marL="282575" indent="-282575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9600" b="1" dirty="0" smtClean="0"/>
              <a:t>WILDERNESS WANDERINGS -- </a:t>
            </a:r>
            <a:r>
              <a:rPr lang="en-US" sz="9600" dirty="0" smtClean="0"/>
              <a:t>Numbers </a:t>
            </a:r>
            <a:r>
              <a:rPr lang="en-US" sz="9600" dirty="0"/>
              <a:t>13-36; Deuteronomy 1-34; Joshua 1-6</a:t>
            </a:r>
          </a:p>
          <a:p>
            <a:pPr marL="282575" indent="-282575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9600" b="1" dirty="0" smtClean="0"/>
              <a:t>CONQUEST -- </a:t>
            </a:r>
            <a:r>
              <a:rPr lang="en-US" sz="9600" dirty="0" smtClean="0"/>
              <a:t>Joshua </a:t>
            </a:r>
            <a:r>
              <a:rPr lang="en-US" sz="9600" dirty="0"/>
              <a:t>6-24</a:t>
            </a:r>
          </a:p>
          <a:p>
            <a:pPr marL="282575" indent="-282575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9600" b="1" dirty="0" smtClean="0"/>
              <a:t>JUDGES -- </a:t>
            </a:r>
            <a:r>
              <a:rPr lang="en-US" sz="9600" dirty="0" smtClean="0"/>
              <a:t>Judges </a:t>
            </a:r>
            <a:r>
              <a:rPr lang="en-US" sz="9600" dirty="0"/>
              <a:t>1-21, Ruth 1-4, 1 Samuel 1-7</a:t>
            </a:r>
          </a:p>
          <a:p>
            <a:pPr marL="282575" indent="-282575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9600" b="1" dirty="0"/>
              <a:t>UNITED </a:t>
            </a:r>
            <a:r>
              <a:rPr lang="en-US" sz="9600" b="1" dirty="0" smtClean="0"/>
              <a:t>KINGDOM</a:t>
            </a:r>
            <a:r>
              <a:rPr lang="en-US" sz="9600" dirty="0"/>
              <a:t> </a:t>
            </a:r>
            <a:r>
              <a:rPr lang="en-US" sz="9600" dirty="0" smtClean="0"/>
              <a:t>-- 1 </a:t>
            </a:r>
            <a:r>
              <a:rPr lang="en-US" sz="9600" dirty="0"/>
              <a:t>Samuel 8 -31; 2 Samuel 1-24; 1 Kings 1-11; 1 Chronicles 1-29; 2 Chronicles 1-9; Job 1-42; Psalm 1-150; Proverbs 1-31; Ecclesiastes 1-12; Song of Solomon 1-8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2200" y="1390650"/>
            <a:ext cx="5548313" cy="5332413"/>
          </a:xfrm>
        </p:spPr>
        <p:txBody>
          <a:bodyPr rtlCol="0">
            <a:normAutofit fontScale="25000" lnSpcReduction="20000"/>
          </a:bodyPr>
          <a:lstStyle/>
          <a:p>
            <a:pPr marL="515938" indent="-515938" eaLnBrk="1" fontAlgn="auto" hangingPunct="1">
              <a:spcAft>
                <a:spcPts val="0"/>
              </a:spcAft>
              <a:buFont typeface="+mj-lt"/>
              <a:buAutoNum type="arabicPeriod" startAt="10"/>
              <a:defRPr/>
            </a:pPr>
            <a:r>
              <a:rPr lang="en-US" sz="9600" b="1" dirty="0" smtClean="0"/>
              <a:t>DIVIDED KINGDOM -- </a:t>
            </a:r>
            <a:r>
              <a:rPr lang="en-US" sz="9600" dirty="0" smtClean="0"/>
              <a:t>1 Kings 12-22;    2 Kings 1-18; 2 Chronicles 10-28; Obadiah; Joel; Jonah; Amos; Hosea; Isaiah; Micah</a:t>
            </a:r>
          </a:p>
          <a:p>
            <a:pPr marL="515938" indent="-515938" eaLnBrk="1" fontAlgn="auto" hangingPunct="1">
              <a:spcAft>
                <a:spcPts val="0"/>
              </a:spcAft>
              <a:buFont typeface="+mj-lt"/>
              <a:buAutoNum type="arabicPeriod" startAt="10"/>
              <a:defRPr/>
            </a:pPr>
            <a:r>
              <a:rPr lang="en-US" sz="9600" b="1" dirty="0" smtClean="0"/>
              <a:t>JUDAH ALONE -- </a:t>
            </a:r>
            <a:r>
              <a:rPr lang="en-US" sz="9600" dirty="0" smtClean="0"/>
              <a:t>2 Kings 18-25; 2 Chronicles 28-36; Zephaniah; Nahum; Habakkuk</a:t>
            </a:r>
          </a:p>
          <a:p>
            <a:pPr marL="515938" indent="-515938" eaLnBrk="1" fontAlgn="auto" hangingPunct="1">
              <a:spcAft>
                <a:spcPts val="0"/>
              </a:spcAft>
              <a:buFont typeface="+mj-lt"/>
              <a:buAutoNum type="arabicPeriod" startAt="10"/>
              <a:defRPr/>
            </a:pPr>
            <a:r>
              <a:rPr lang="en-US" sz="9600" b="1" dirty="0" smtClean="0"/>
              <a:t>JUDAH IN CAPTIVITY -- </a:t>
            </a:r>
            <a:r>
              <a:rPr lang="en-US" sz="9600" dirty="0" smtClean="0"/>
              <a:t>Ezekiel; Daniel; Jeremiah; Lamentations</a:t>
            </a:r>
          </a:p>
          <a:p>
            <a:pPr marL="515938" indent="-515938" eaLnBrk="1" fontAlgn="auto" hangingPunct="1">
              <a:spcAft>
                <a:spcPts val="0"/>
              </a:spcAft>
              <a:buFont typeface="+mj-lt"/>
              <a:buAutoNum type="arabicPeriod" startAt="10"/>
              <a:defRPr/>
            </a:pPr>
            <a:r>
              <a:rPr lang="en-US" sz="9600" b="1" dirty="0" smtClean="0"/>
              <a:t>JUDAH RELEASED FROM CAPTIVITY</a:t>
            </a:r>
            <a:r>
              <a:rPr lang="en-US" sz="9600" dirty="0"/>
              <a:t> </a:t>
            </a:r>
            <a:r>
              <a:rPr lang="en-US" sz="9600" dirty="0" smtClean="0"/>
              <a:t>-- Haggai; Zechariah; Esther; Ezra; Nehemiah; Malachi</a:t>
            </a:r>
          </a:p>
          <a:p>
            <a:pPr marL="515938" indent="-515938" eaLnBrk="1" fontAlgn="auto" hangingPunct="1">
              <a:spcAft>
                <a:spcPts val="0"/>
              </a:spcAft>
              <a:buFont typeface="+mj-lt"/>
              <a:buAutoNum type="arabicPeriod" startAt="10"/>
              <a:defRPr/>
            </a:pPr>
            <a:r>
              <a:rPr lang="en-US" sz="9600" b="1" dirty="0" smtClean="0"/>
              <a:t>YEARS OF SILENCE -- </a:t>
            </a:r>
            <a:r>
              <a:rPr lang="en-US" sz="9600" dirty="0" smtClean="0"/>
              <a:t>Amos 8:11-12</a:t>
            </a:r>
          </a:p>
          <a:p>
            <a:pPr marL="515938" indent="-515938" eaLnBrk="1" fontAlgn="auto" hangingPunct="1">
              <a:spcAft>
                <a:spcPts val="0"/>
              </a:spcAft>
              <a:buFont typeface="+mj-lt"/>
              <a:buAutoNum type="arabicPeriod" startAt="10"/>
              <a:defRPr/>
            </a:pPr>
            <a:r>
              <a:rPr lang="en-US" sz="9600" b="1" dirty="0" smtClean="0"/>
              <a:t>LIFE OF CHRIST – </a:t>
            </a:r>
            <a:r>
              <a:rPr lang="en-US" sz="9600" dirty="0" smtClean="0"/>
              <a:t>The Gospel Accounts</a:t>
            </a:r>
          </a:p>
          <a:p>
            <a:pPr marL="515938" indent="-515938" eaLnBrk="1" fontAlgn="auto" hangingPunct="1">
              <a:spcAft>
                <a:spcPts val="0"/>
              </a:spcAft>
              <a:buFont typeface="+mj-lt"/>
              <a:buAutoNum type="arabicPeriod" startAt="10"/>
              <a:defRPr/>
            </a:pPr>
            <a:r>
              <a:rPr lang="en-US" sz="9600" b="1" dirty="0" smtClean="0"/>
              <a:t>EARLY CHURCH -- </a:t>
            </a:r>
            <a:r>
              <a:rPr lang="en-US" sz="9600" dirty="0" smtClean="0"/>
              <a:t>Acts</a:t>
            </a:r>
          </a:p>
          <a:p>
            <a:pPr marL="515938" indent="-515938" eaLnBrk="1" fontAlgn="auto" hangingPunct="1">
              <a:spcAft>
                <a:spcPts val="0"/>
              </a:spcAft>
              <a:buFont typeface="+mj-lt"/>
              <a:buAutoNum type="arabicPeriod" startAt="10"/>
              <a:defRPr/>
            </a:pPr>
            <a:r>
              <a:rPr lang="en-US" sz="9600" b="1" dirty="0" smtClean="0"/>
              <a:t>LETTERS TO CHRISTIANS – </a:t>
            </a:r>
            <a:r>
              <a:rPr lang="en-US" sz="9600" dirty="0" smtClean="0"/>
              <a:t>The Epistles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5434013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if you could tell the story of the Bible in detail from beginning to end?</a:t>
            </a:r>
          </a:p>
        </p:txBody>
      </p:sp>
      <p:sp>
        <p:nvSpPr>
          <p:cNvPr id="16386" name="Rectangle 3"/>
          <p:cNvSpPr>
            <a:spLocks noGrp="1"/>
          </p:cNvSpPr>
          <p:nvPr>
            <p:ph sz="half" idx="1"/>
          </p:nvPr>
        </p:nvSpPr>
        <p:spPr>
          <a:xfrm>
            <a:off x="838200" y="2073275"/>
            <a:ext cx="5181600" cy="4687888"/>
          </a:xfrm>
        </p:spPr>
        <p:txBody>
          <a:bodyPr/>
          <a:lstStyle/>
          <a:p>
            <a:pPr eaLnBrk="1" hangingPunct="1"/>
            <a:r>
              <a:rPr lang="en-US" smtClean="0"/>
              <a:t>Creation</a:t>
            </a:r>
          </a:p>
          <a:p>
            <a:pPr eaLnBrk="1" hangingPunct="1"/>
            <a:r>
              <a:rPr lang="en-US" smtClean="0"/>
              <a:t>Adam &amp; Eve </a:t>
            </a:r>
            <a:r>
              <a:rPr lang="en-US" smtClean="0">
                <a:sym typeface="Wingdings" pitchFamily="2" charset="2"/>
              </a:rPr>
              <a:t> </a:t>
            </a:r>
            <a:r>
              <a:rPr lang="en-US" smtClean="0"/>
              <a:t>Sin</a:t>
            </a:r>
          </a:p>
          <a:p>
            <a:pPr eaLnBrk="1" hangingPunct="1"/>
            <a:r>
              <a:rPr lang="en-US" smtClean="0"/>
              <a:t>Noah &amp; the Flood</a:t>
            </a:r>
          </a:p>
          <a:p>
            <a:pPr eaLnBrk="1" hangingPunct="1"/>
            <a:r>
              <a:rPr lang="en-US" smtClean="0"/>
              <a:t>Tower of Babel</a:t>
            </a:r>
          </a:p>
          <a:p>
            <a:pPr eaLnBrk="1" hangingPunct="1"/>
            <a:r>
              <a:rPr lang="en-US" smtClean="0"/>
              <a:t>Abraham, Isaac &amp; Jacob</a:t>
            </a:r>
          </a:p>
          <a:p>
            <a:pPr lvl="1" eaLnBrk="1" hangingPunct="1"/>
            <a:r>
              <a:rPr lang="en-US" smtClean="0"/>
              <a:t>Jacob -&gt; 12 Sons -&gt; Israel</a:t>
            </a:r>
          </a:p>
          <a:p>
            <a:pPr eaLnBrk="1" hangingPunct="1"/>
            <a:r>
              <a:rPr lang="en-US" smtClean="0"/>
              <a:t>Joseph </a:t>
            </a:r>
            <a:r>
              <a:rPr lang="en-US" smtClean="0">
                <a:sym typeface="Wingdings" pitchFamily="2" charset="2"/>
              </a:rPr>
              <a:t> </a:t>
            </a:r>
            <a:r>
              <a:rPr lang="en-US" smtClean="0"/>
              <a:t>Bondage in Egypt</a:t>
            </a:r>
          </a:p>
          <a:p>
            <a:pPr eaLnBrk="1" hangingPunct="1"/>
            <a:r>
              <a:rPr lang="en-US" smtClean="0"/>
              <a:t>Moses </a:t>
            </a:r>
            <a:r>
              <a:rPr lang="en-US" smtClean="0">
                <a:sym typeface="Wingdings" pitchFamily="2" charset="2"/>
              </a:rPr>
              <a:t> </a:t>
            </a:r>
            <a:r>
              <a:rPr lang="en-US" smtClean="0"/>
              <a:t>Deliverance from bondage</a:t>
            </a:r>
          </a:p>
          <a:p>
            <a:pPr eaLnBrk="1" hangingPunct="1"/>
            <a:endParaRPr lang="en-US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6272213" y="365125"/>
            <a:ext cx="5448300" cy="6242050"/>
          </a:xfrm>
        </p:spPr>
        <p:txBody>
          <a:bodyPr/>
          <a:lstStyle/>
          <a:p>
            <a:r>
              <a:rPr lang="en-US" smtClean="0"/>
              <a:t>Sinai </a:t>
            </a:r>
            <a:r>
              <a:rPr lang="en-US" smtClean="0">
                <a:sym typeface="Wingdings" pitchFamily="2" charset="2"/>
              </a:rPr>
              <a:t></a:t>
            </a:r>
            <a:r>
              <a:rPr lang="en-US" smtClean="0"/>
              <a:t> Law of Moses </a:t>
            </a:r>
          </a:p>
          <a:p>
            <a:pPr lvl="1"/>
            <a:r>
              <a:rPr lang="en-US" smtClean="0"/>
              <a:t>Tabernacle, Priesthood, Sacrifices</a:t>
            </a:r>
          </a:p>
          <a:p>
            <a:r>
              <a:rPr lang="en-US" smtClean="0"/>
              <a:t>Wilderness Wandering</a:t>
            </a:r>
          </a:p>
          <a:p>
            <a:r>
              <a:rPr lang="en-US" smtClean="0"/>
              <a:t>Conquest of Canaan</a:t>
            </a:r>
          </a:p>
          <a:p>
            <a:r>
              <a:rPr lang="en-US" smtClean="0"/>
              <a:t>Judges</a:t>
            </a:r>
          </a:p>
          <a:p>
            <a:r>
              <a:rPr lang="en-US" smtClean="0"/>
              <a:t>United Kingdom</a:t>
            </a:r>
          </a:p>
          <a:p>
            <a:r>
              <a:rPr lang="en-US" smtClean="0"/>
              <a:t>Divided Kingdom</a:t>
            </a:r>
          </a:p>
          <a:p>
            <a:r>
              <a:rPr lang="en-US" smtClean="0"/>
              <a:t>Captivity &amp; Return </a:t>
            </a:r>
          </a:p>
          <a:p>
            <a:r>
              <a:rPr lang="en-US" smtClean="0"/>
              <a:t>Years of Silence</a:t>
            </a:r>
          </a:p>
          <a:p>
            <a:r>
              <a:rPr lang="en-US" smtClean="0"/>
              <a:t>Jesus’ birth, life, death &amp; resurrection</a:t>
            </a:r>
          </a:p>
          <a:p>
            <a:r>
              <a:rPr lang="en-US" smtClean="0"/>
              <a:t>Establishment of the church </a:t>
            </a:r>
            <a:r>
              <a:rPr lang="en-US" smtClean="0">
                <a:sym typeface="Wingdings" pitchFamily="2" charset="2"/>
              </a:rPr>
              <a:t> gospel preached to all nations.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://www.shapingheartsforgod.org/media/wysiwyg/home_page_slider/timeli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25563"/>
            <a:ext cx="12420600" cy="553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838200" y="339725"/>
            <a:ext cx="10515600" cy="977900"/>
          </a:xfrm>
        </p:spPr>
        <p:txBody>
          <a:bodyPr/>
          <a:lstStyle/>
          <a:p>
            <a:pPr eaLnBrk="1" hangingPunct="1"/>
            <a:r>
              <a:rPr lang="en-US" sz="4000" smtClean="0"/>
              <a:t>This Bible Timeline is Displayed in our Classrooms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635000" y="403225"/>
            <a:ext cx="10515600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if you had detailed knowledge of the Geography of the Bible Story?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66725" y="1858963"/>
            <a:ext cx="3952875" cy="4244975"/>
          </a:xfrm>
        </p:spPr>
        <p:txBody>
          <a:bodyPr/>
          <a:lstStyle/>
          <a:p>
            <a:pPr eaLnBrk="1" hangingPunct="1"/>
            <a:r>
              <a:rPr lang="en-US" sz="3200" smtClean="0"/>
              <a:t>Imagine being able to understand how geography influenced Bible events to occur as they did. </a:t>
            </a:r>
          </a:p>
          <a:p>
            <a:pPr lvl="1" indent="-338138" eaLnBrk="1" hangingPunct="1"/>
            <a:r>
              <a:rPr lang="en-US" sz="2800" smtClean="0"/>
              <a:t>For example, why Abraham’s journey from Ur took him to Paddan-Aram.</a:t>
            </a:r>
          </a:p>
        </p:txBody>
      </p:sp>
      <p:pic>
        <p:nvPicPr>
          <p:cNvPr id="19459" name="Picture 2" descr="http://members.buckeye-express.com/shelangoskie/eng300/resources/images/cresma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2325" y="1220788"/>
            <a:ext cx="7218363" cy="544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>
          <a:xfrm>
            <a:off x="5381625" y="365125"/>
            <a:ext cx="6376988" cy="15795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if you had a thorough understanding of the location of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ible places?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>
          <a:xfrm>
            <a:off x="5265738" y="2241550"/>
            <a:ext cx="6088062" cy="3935413"/>
          </a:xfrm>
        </p:spPr>
        <p:txBody>
          <a:bodyPr/>
          <a:lstStyle/>
          <a:p>
            <a:pPr eaLnBrk="1" hangingPunct="1"/>
            <a:r>
              <a:rPr lang="en-US" smtClean="0"/>
              <a:t>When Bible students can understand what’s involved in journeying from Jerusalem to Jericho as easily as they understand a trip from Athens to Decatur, the Bible narrative becomes very real.</a:t>
            </a:r>
          </a:p>
        </p:txBody>
      </p:sp>
      <p:pic>
        <p:nvPicPr>
          <p:cNvPr id="20483" name="Picture 9" descr="IL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" y="0"/>
            <a:ext cx="4999038" cy="703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644525" y="365125"/>
            <a:ext cx="5705475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would knowing the location of Bible places enhance your understanding of Jesus’ life?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1507" name="Picture 2" descr="http://www.rswoodford.co.uk/year7/mappalesti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0200" y="0"/>
            <a:ext cx="5511800" cy="676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http://2.bp.blogspot.com/_SrPgZSWDgrY/TFricO2ldsI/AAAAAAAACKk/3EDRv-hi4II/s1600/galilee%2Bma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525" y="1804988"/>
            <a:ext cx="5705475" cy="47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514350" y="257175"/>
            <a:ext cx="5873750" cy="137795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if you knew the Geography of the Bible so well you could picture it?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6761163" y="5214938"/>
            <a:ext cx="4975225" cy="1327150"/>
          </a:xfrm>
        </p:spPr>
        <p:txBody>
          <a:bodyPr/>
          <a:lstStyle/>
          <a:p>
            <a:pPr marL="0" indent="0" algn="r" eaLnBrk="1" hangingPunct="1">
              <a:buFont typeface="Arial" charset="0"/>
              <a:buNone/>
              <a:tabLst>
                <a:tab pos="914400" algn="l"/>
              </a:tabLst>
            </a:pPr>
            <a:r>
              <a:rPr lang="en-US" sz="3200" b="1" i="1" smtClean="0">
                <a:solidFill>
                  <a:srgbClr val="7030A0"/>
                </a:solidFill>
              </a:rPr>
              <a:t>Imagine being able to visualize Bible characters in their proper place and time!</a:t>
            </a:r>
          </a:p>
        </p:txBody>
      </p:sp>
      <p:pic>
        <p:nvPicPr>
          <p:cNvPr id="22532" name="Picture 8" descr="http://www.paracletesystems.co.uk/inj/images/feed5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225" y="1828800"/>
            <a:ext cx="5949950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514350" y="5783263"/>
            <a:ext cx="57308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latin typeface="Calibri" pitchFamily="34" charset="0"/>
              </a:rPr>
              <a:t>North Shore of the Sea of Galilee – site of feeding the 5,000</a:t>
            </a:r>
          </a:p>
        </p:txBody>
      </p:sp>
      <p:pic>
        <p:nvPicPr>
          <p:cNvPr id="2050" name="Picture 2" descr="http://ferrelljenkins.files.wordpress.com/2013/12/gethsemane_fjenkins042213_0064t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1163" y="863600"/>
            <a:ext cx="5305425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983413" y="185738"/>
            <a:ext cx="4752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/>
              <a:t>Garden of Gethsemane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6" descr="http://farm9.staticflickr.com/8175/7915641182_cafbb0dce4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51263" y="446088"/>
            <a:ext cx="8251825" cy="618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 Box 7"/>
          <p:cNvSpPr txBox="1">
            <a:spLocks noChangeArrowheads="1"/>
          </p:cNvSpPr>
          <p:nvPr/>
        </p:nvSpPr>
        <p:spPr bwMode="auto">
          <a:xfrm>
            <a:off x="7510463" y="6011863"/>
            <a:ext cx="45339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Mars Hill – Athens Greece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14350" y="257175"/>
            <a:ext cx="3194050" cy="352901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eaLnBrk="1" hangingPunct="1"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if you knew the Geography of the Bible so well you could picture it?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752</Words>
  <Application>Microsoft Office PowerPoint</Application>
  <PresentationFormat>Custom</PresentationFormat>
  <Paragraphs>87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 Light</vt:lpstr>
      <vt:lpstr>Calibri</vt:lpstr>
      <vt:lpstr>Wingdings</vt:lpstr>
      <vt:lpstr>Office Theme</vt:lpstr>
      <vt:lpstr>Comprehending the         Bible Narrative</vt:lpstr>
      <vt:lpstr>What if you knew the 17 PERIODS OF BIBLE HISTORY like the back of your hand?</vt:lpstr>
      <vt:lpstr>What if you could tell the story of the Bible in detail from beginning to end?</vt:lpstr>
      <vt:lpstr>This Bible Timeline is Displayed in our Classrooms</vt:lpstr>
      <vt:lpstr>What if you had detailed knowledge of the Geography of the Bible Story?</vt:lpstr>
      <vt:lpstr>What if you had a thorough understanding of the location of Bible places?</vt:lpstr>
      <vt:lpstr>How would knowing the location of Bible places enhance your understanding of Jesus’ life?</vt:lpstr>
      <vt:lpstr>What if you knew the Geography of the Bible so well you could picture it?</vt:lpstr>
      <vt:lpstr>Slide 9</vt:lpstr>
      <vt:lpstr>Slide 10</vt:lpstr>
      <vt:lpstr>What if you could see the connections in the Bible Story?</vt:lpstr>
      <vt:lpstr>What if you had the wisdom to apply every Bible story to your life? (2 Timothy 3:16-17)</vt:lpstr>
      <vt:lpstr>What if we all had a burning desire to comprehend God’s word? (Psalm 19:7-10)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</dc:creator>
  <cp:lastModifiedBy>Steve Klein</cp:lastModifiedBy>
  <cp:revision>49</cp:revision>
  <dcterms:created xsi:type="dcterms:W3CDTF">2014-01-30T17:01:43Z</dcterms:created>
  <dcterms:modified xsi:type="dcterms:W3CDTF">2014-02-02T13:13:16Z</dcterms:modified>
</cp:coreProperties>
</file>