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00"/>
    <a:srgbClr val="0E1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9" d="100"/>
          <a:sy n="99" d="100"/>
        </p:scale>
        <p:origin x="78" y="90"/>
      </p:cViewPr>
      <p:guideLst/>
    </p:cSldViewPr>
  </p:slideViewPr>
  <p:notesTextViewPr>
    <p:cViewPr>
      <p:scale>
        <a:sx n="1" d="1"/>
        <a:sy n="1" d="1"/>
      </p:scale>
      <p:origin x="0" y="-2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7EDB-2CEB-48FA-8F75-580831F24995}" type="datetimeFigureOut">
              <a:rPr lang="en-US" smtClean="0"/>
              <a:t>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848DA-4905-4C45-8808-DB12F19D2839}" type="slidenum">
              <a:rPr lang="en-US" smtClean="0"/>
              <a:t>‹#›</a:t>
            </a:fld>
            <a:endParaRPr lang="en-US"/>
          </a:p>
        </p:txBody>
      </p:sp>
    </p:spTree>
    <p:extLst>
      <p:ext uri="{BB962C8B-B14F-4D97-AF65-F5344CB8AC3E}">
        <p14:creationId xmlns:p14="http://schemas.microsoft.com/office/powerpoint/2010/main" val="372862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considers it an abomination to profane His holy institution of marriage.  The disrespect</a:t>
            </a:r>
            <a:r>
              <a:rPr lang="en-US" baseline="0" dirty="0" smtClean="0"/>
              <a:t> for traditional marriage and the </a:t>
            </a:r>
            <a:r>
              <a:rPr lang="en-US" dirty="0" smtClean="0"/>
              <a:t>re-definition of marriage in our culture is not</a:t>
            </a:r>
            <a:r>
              <a:rPr lang="en-US" baseline="0" dirty="0" smtClean="0"/>
              <a:t> morally neutral – it is a national disgrace.  The world is filled with darkness (evil), and our acceptance of gay marriages indicates that it is getting darker.  Christ is the light of the world.  His gospel saves men from darkness.  Those who are in the light will shine their lights all the brighter the darker it gets.</a:t>
            </a:r>
            <a:endParaRPr lang="en-US" dirty="0"/>
          </a:p>
        </p:txBody>
      </p:sp>
      <p:sp>
        <p:nvSpPr>
          <p:cNvPr id="4" name="Slide Number Placeholder 3"/>
          <p:cNvSpPr>
            <a:spLocks noGrp="1"/>
          </p:cNvSpPr>
          <p:nvPr>
            <p:ph type="sldNum" sz="quarter" idx="10"/>
          </p:nvPr>
        </p:nvSpPr>
        <p:spPr/>
        <p:txBody>
          <a:bodyPr/>
          <a:lstStyle/>
          <a:p>
            <a:fld id="{E7C848DA-4905-4C45-8808-DB12F19D2839}" type="slidenum">
              <a:rPr lang="en-US" smtClean="0"/>
              <a:t>1</a:t>
            </a:fld>
            <a:endParaRPr lang="en-US"/>
          </a:p>
        </p:txBody>
      </p:sp>
    </p:spTree>
    <p:extLst>
      <p:ext uri="{BB962C8B-B14F-4D97-AF65-F5344CB8AC3E}">
        <p14:creationId xmlns:p14="http://schemas.microsoft.com/office/powerpoint/2010/main" val="213943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8C77FE-36DE-4EB8-BFA6-2A2F4FAA6399}"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309428339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C77FE-36DE-4EB8-BFA6-2A2F4FAA6399}"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106719453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C77FE-36DE-4EB8-BFA6-2A2F4FAA6399}"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197529941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C77FE-36DE-4EB8-BFA6-2A2F4FAA6399}"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83074973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C77FE-36DE-4EB8-BFA6-2A2F4FAA6399}"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244423983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8C77FE-36DE-4EB8-BFA6-2A2F4FAA6399}"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1217074458"/>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8C77FE-36DE-4EB8-BFA6-2A2F4FAA6399}" type="datetimeFigureOut">
              <a:rPr lang="en-US" smtClean="0"/>
              <a:t>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4030151279"/>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8C77FE-36DE-4EB8-BFA6-2A2F4FAA6399}" type="datetimeFigureOut">
              <a:rPr lang="en-US" smtClean="0"/>
              <a:t>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121247935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C77FE-36DE-4EB8-BFA6-2A2F4FAA6399}" type="datetimeFigureOut">
              <a:rPr lang="en-US" smtClean="0"/>
              <a:t>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2091367270"/>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C77FE-36DE-4EB8-BFA6-2A2F4FAA6399}"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2099034306"/>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C77FE-36DE-4EB8-BFA6-2A2F4FAA6399}"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4E82A-7B9C-4267-AF04-0B01D13B6999}" type="slidenum">
              <a:rPr lang="en-US" smtClean="0"/>
              <a:t>‹#›</a:t>
            </a:fld>
            <a:endParaRPr lang="en-US"/>
          </a:p>
        </p:txBody>
      </p:sp>
    </p:spTree>
    <p:extLst>
      <p:ext uri="{BB962C8B-B14F-4D97-AF65-F5344CB8AC3E}">
        <p14:creationId xmlns:p14="http://schemas.microsoft.com/office/powerpoint/2010/main" val="513408925"/>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000">
              <a:schemeClr val="accent5">
                <a:lumMod val="0"/>
                <a:lumOff val="100000"/>
              </a:schemeClr>
            </a:gs>
            <a:gs pos="27000">
              <a:srgbClr val="325594"/>
            </a:gs>
            <a:gs pos="38000">
              <a:schemeClr val="accent5">
                <a:lumMod val="50000"/>
              </a:schemeClr>
            </a:gs>
            <a:gs pos="15000">
              <a:srgbClr val="A2B9E2"/>
            </a:gs>
            <a:gs pos="100000">
              <a:schemeClr val="tx1"/>
            </a:gs>
            <a:gs pos="68000">
              <a:srgbClr val="0E192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C77FE-36DE-4EB8-BFA6-2A2F4FAA6399}" type="datetimeFigureOut">
              <a:rPr lang="en-US" smtClean="0"/>
              <a:t>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4E82A-7B9C-4267-AF04-0B01D13B6999}" type="slidenum">
              <a:rPr lang="en-US" smtClean="0"/>
              <a:t>‹#›</a:t>
            </a:fld>
            <a:endParaRPr lang="en-US"/>
          </a:p>
        </p:txBody>
      </p:sp>
    </p:spTree>
    <p:extLst>
      <p:ext uri="{BB962C8B-B14F-4D97-AF65-F5344CB8AC3E}">
        <p14:creationId xmlns:p14="http://schemas.microsoft.com/office/powerpoint/2010/main" val="2572675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zastavki.com/pictures/1680x1050/2010/Nature_Clouds_Light_through_clouds_02648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2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0024" y="207963"/>
            <a:ext cx="7772400" cy="2387600"/>
          </a:xfrm>
        </p:spPr>
        <p:txBody>
          <a:bodyPr anchor="ctr">
            <a:normAutofit fontScale="90000"/>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Footlight MT Light" panose="0204060206030A020304" pitchFamily="18" charset="0"/>
              </a:rPr>
              <a:t>The Gathering Darkness  &amp; The Light of the World</a:t>
            </a:r>
            <a:endParaRPr lang="en-US"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Footlight MT Light" panose="0204060206030A020304" pitchFamily="18" charset="0"/>
            </a:endParaRPr>
          </a:p>
        </p:txBody>
      </p:sp>
      <p:sp>
        <p:nvSpPr>
          <p:cNvPr id="3" name="Subtitle 2"/>
          <p:cNvSpPr>
            <a:spLocks noGrp="1"/>
          </p:cNvSpPr>
          <p:nvPr>
            <p:ph type="subTitle" idx="1"/>
          </p:nvPr>
        </p:nvSpPr>
        <p:spPr>
          <a:xfrm>
            <a:off x="478855" y="5197642"/>
            <a:ext cx="3015116" cy="1292192"/>
          </a:xfrm>
        </p:spPr>
        <p:txBody>
          <a:bodyPr>
            <a:noAutofit/>
          </a:bodyPr>
          <a:lstStyle/>
          <a:p>
            <a:r>
              <a:rPr lang="en-US" sz="2800" dirty="0" smtClean="0">
                <a:solidFill>
                  <a:schemeClr val="tx2">
                    <a:lumMod val="40000"/>
                    <a:lumOff val="60000"/>
                  </a:schemeClr>
                </a:solidFill>
                <a:latin typeface="Footlight MT Light" panose="0204060206030A020304" pitchFamily="18" charset="0"/>
              </a:rPr>
              <a:t>Malachi </a:t>
            </a:r>
            <a:r>
              <a:rPr lang="en-US" sz="2800" dirty="0" smtClean="0">
                <a:solidFill>
                  <a:schemeClr val="tx2">
                    <a:lumMod val="40000"/>
                    <a:lumOff val="60000"/>
                  </a:schemeClr>
                </a:solidFill>
                <a:latin typeface="Footlight MT Light" panose="0204060206030A020304" pitchFamily="18" charset="0"/>
              </a:rPr>
              <a:t>2:11 Proverbs 14:34     2 </a:t>
            </a:r>
            <a:r>
              <a:rPr lang="en-US" sz="2800" dirty="0" smtClean="0">
                <a:solidFill>
                  <a:schemeClr val="tx2">
                    <a:lumMod val="40000"/>
                    <a:lumOff val="60000"/>
                  </a:schemeClr>
                </a:solidFill>
                <a:latin typeface="Footlight MT Light" panose="0204060206030A020304" pitchFamily="18" charset="0"/>
              </a:rPr>
              <a:t>Timothy 3:12-13</a:t>
            </a:r>
            <a:endParaRPr lang="en-US" sz="2800" dirty="0">
              <a:solidFill>
                <a:schemeClr val="tx2">
                  <a:lumMod val="40000"/>
                  <a:lumOff val="60000"/>
                </a:schemeClr>
              </a:solidFill>
              <a:latin typeface="Footlight MT Light" panose="0204060206030A020304" pitchFamily="18" charset="0"/>
            </a:endParaRPr>
          </a:p>
        </p:txBody>
      </p:sp>
    </p:spTree>
    <p:extLst>
      <p:ext uri="{BB962C8B-B14F-4D97-AF65-F5344CB8AC3E}">
        <p14:creationId xmlns:p14="http://schemas.microsoft.com/office/powerpoint/2010/main" val="2667460937"/>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spc="50" dirty="0">
                <a:ln w="9525" cmpd="sng">
                  <a:solidFill>
                    <a:srgbClr val="5B9BD5"/>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latin typeface="Footlight MT Light" panose="0204060206030A020304" pitchFamily="18" charset="0"/>
              </a:rPr>
              <a:t>The Gathering Darkness</a:t>
            </a:r>
            <a:endParaRPr lang="en-US" dirty="0"/>
          </a:p>
        </p:txBody>
      </p:sp>
      <p:sp>
        <p:nvSpPr>
          <p:cNvPr id="3" name="Content Placeholder 2"/>
          <p:cNvSpPr>
            <a:spLocks noGrp="1"/>
          </p:cNvSpPr>
          <p:nvPr>
            <p:ph idx="1"/>
          </p:nvPr>
        </p:nvSpPr>
        <p:spPr>
          <a:xfrm>
            <a:off x="628650" y="1508124"/>
            <a:ext cx="7886700" cy="5070476"/>
          </a:xfrm>
        </p:spPr>
        <p:txBody>
          <a:bodyPr>
            <a:noAutofit/>
          </a:bodyPr>
          <a:lstStyle/>
          <a:p>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Men </a:t>
            </a:r>
            <a:r>
              <a:rPr lang="en-US" sz="3600" b="1" dirty="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have </a:t>
            </a:r>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use </a:t>
            </a:r>
            <a:r>
              <a:rPr lang="en-US" sz="3600" b="1" dirty="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 cover of darkness to </a:t>
            </a:r>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    hide </a:t>
            </a:r>
            <a:r>
              <a:rPr lang="en-US" sz="3600" b="1" dirty="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their evil </a:t>
            </a:r>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deeds </a:t>
            </a:r>
            <a:r>
              <a:rPr lang="en-US" sz="3200" dirty="0">
                <a:solidFill>
                  <a:schemeClr val="bg1"/>
                </a:solidFill>
                <a:effectLst>
                  <a:outerShdw blurRad="38100" dist="38100" dir="2700000" algn="tl">
                    <a:srgbClr val="000000">
                      <a:alpha val="43137"/>
                    </a:srgbClr>
                  </a:outerShdw>
                </a:effectLst>
                <a:latin typeface="Footlight MT Light" panose="0204060206030A020304" pitchFamily="18" charset="0"/>
              </a:rPr>
              <a:t>(Job 24:13-16</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a:t>
            </a:r>
          </a:p>
          <a:p>
            <a:r>
              <a:rPr lang="en-US" sz="3600" b="1" dirty="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Evil is thus associated with darkness </a:t>
            </a:r>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(Proverbs 4:19)</a:t>
            </a:r>
          </a:p>
          <a:p>
            <a:pPr marL="228600" lvl="1">
              <a:spcBef>
                <a:spcPts val="1000"/>
              </a:spcBef>
            </a:pPr>
            <a:r>
              <a:rPr lang="en-US" sz="3600" b="1" dirty="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 acceptance and practice of homosexuality </a:t>
            </a:r>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results from darkened hearts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(Romans 1:21-27)</a:t>
            </a:r>
          </a:p>
          <a:p>
            <a:pPr marL="228600" lvl="1">
              <a:spcBef>
                <a:spcPts val="1000"/>
              </a:spcBef>
            </a:pPr>
            <a:r>
              <a:rPr lang="en-US" sz="3600" b="1" dirty="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A nation can </a:t>
            </a:r>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get beyond repair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(2 </a:t>
            </a:r>
            <a:r>
              <a:rPr lang="en-US" sz="3200" dirty="0">
                <a:solidFill>
                  <a:schemeClr val="bg1"/>
                </a:solidFill>
                <a:effectLst>
                  <a:outerShdw blurRad="38100" dist="38100" dir="2700000" algn="tl">
                    <a:srgbClr val="000000">
                      <a:alpha val="43137"/>
                    </a:srgbClr>
                  </a:outerShdw>
                </a:effectLst>
                <a:latin typeface="Footlight MT Light" panose="0204060206030A020304" pitchFamily="18" charset="0"/>
              </a:rPr>
              <a:t>Chronicles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36:14-16)</a:t>
            </a:r>
            <a:endParaRPr lang="en-US" sz="3200"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902082373"/>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8926"/>
            <a:ext cx="7886700" cy="1325563"/>
          </a:xfrm>
        </p:spPr>
        <p:txBody>
          <a:bodyPr/>
          <a:lstStyle/>
          <a:p>
            <a:r>
              <a:rPr lang="en-US" sz="5400" b="1" spc="50" dirty="0">
                <a:ln w="9525" cmpd="sng">
                  <a:solidFill>
                    <a:srgbClr val="5B9BD5"/>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latin typeface="Footlight MT Light" panose="0204060206030A020304" pitchFamily="18" charset="0"/>
              </a:rPr>
              <a:t>The </a:t>
            </a:r>
            <a:r>
              <a:rPr lang="en-US" sz="5400" b="1" spc="50" dirty="0" smtClean="0">
                <a:ln w="9525" cmpd="sng">
                  <a:solidFill>
                    <a:srgbClr val="5B9BD5"/>
                  </a:solidFill>
                  <a:prstDash val="solid"/>
                </a:ln>
                <a:solidFill>
                  <a:srgbClr val="70AD47">
                    <a:tint val="1000"/>
                  </a:srgbClr>
                </a:solidFill>
                <a:effectLst>
                  <a:glow rad="38100">
                    <a:srgbClr val="5B9BD5">
                      <a:alpha val="40000"/>
                    </a:srgbClr>
                  </a:glow>
                  <a:outerShdw blurRad="38100" dist="38100" dir="2700000" algn="tl">
                    <a:srgbClr val="000000">
                      <a:alpha val="43137"/>
                    </a:srgbClr>
                  </a:outerShdw>
                </a:effectLst>
                <a:latin typeface="Footlight MT Light" panose="0204060206030A020304" pitchFamily="18" charset="0"/>
              </a:rPr>
              <a:t>Light of the World</a:t>
            </a:r>
            <a:endParaRPr lang="en-US" dirty="0"/>
          </a:p>
        </p:txBody>
      </p:sp>
      <p:sp>
        <p:nvSpPr>
          <p:cNvPr id="3" name="Content Placeholder 2"/>
          <p:cNvSpPr>
            <a:spLocks noGrp="1"/>
          </p:cNvSpPr>
          <p:nvPr>
            <p:ph idx="1"/>
          </p:nvPr>
        </p:nvSpPr>
        <p:spPr>
          <a:xfrm>
            <a:off x="628650" y="1368424"/>
            <a:ext cx="8223250" cy="5349876"/>
          </a:xfrm>
        </p:spPr>
        <p:txBody>
          <a:bodyPr>
            <a:noAutofit/>
          </a:bodyPr>
          <a:lstStyle/>
          <a:p>
            <a:pPr marL="342900" indent="-342900"/>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 Lord promised light to those in darkness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(Isaiah 9:2; Matthew 4:13-16)</a:t>
            </a:r>
          </a:p>
          <a:p>
            <a:pPr marL="342900" indent="-342900"/>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Christ is the light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(Jn. 1:1-4; 8:12; 3:19-20)</a:t>
            </a:r>
          </a:p>
          <a:p>
            <a:pPr marL="342900" indent="-342900"/>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 apostles were sent with the light of the gospel to free men from darkness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(Acts 26:17-18; 2 Corinthians 4:6)</a:t>
            </a:r>
          </a:p>
          <a:p>
            <a:pPr marL="342900" indent="-342900"/>
            <a:r>
              <a:rPr lang="en-US" sz="3600" b="1" dirty="0" smtClean="0">
                <a:solidFill>
                  <a:schemeClr val="tx2">
                    <a:lumMod val="20000"/>
                    <a:lumOff val="80000"/>
                  </a:schemeClr>
                </a:solidFill>
                <a:effectLst>
                  <a:outerShdw blurRad="38100" dist="38100" dir="2700000" algn="tl">
                    <a:srgbClr val="000000">
                      <a:alpha val="43137"/>
                    </a:srgbClr>
                  </a:outerShdw>
                </a:effectLst>
                <a:latin typeface="Footlight MT Light" panose="0204060206030A020304" pitchFamily="18" charset="0"/>
              </a:rPr>
              <a:t>The light of Christ is on and in the people of God </a:t>
            </a:r>
            <a:r>
              <a:rPr lang="en-US" sz="3200" dirty="0" smtClean="0">
                <a:solidFill>
                  <a:schemeClr val="bg1"/>
                </a:solidFill>
                <a:effectLst>
                  <a:outerShdw blurRad="38100" dist="38100" dir="2700000" algn="tl">
                    <a:srgbClr val="000000">
                      <a:alpha val="43137"/>
                    </a:srgbClr>
                  </a:outerShdw>
                </a:effectLst>
                <a:latin typeface="Footlight MT Light" panose="0204060206030A020304" pitchFamily="18" charset="0"/>
              </a:rPr>
              <a:t>(Isaiah 60:1-2; Eph. 4:17-19; 5:11-13; Colossians 1:13-14; 1 Peter 2:9)</a:t>
            </a:r>
            <a:endParaRPr lang="en-US" sz="3200"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058117612"/>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marcjacobs.files.wordpress.com/2012/09/flood-of-noahs-da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5"/>
            <a:ext cx="3384550" cy="4351338"/>
          </a:xfrm>
        </p:spPr>
        <p:txBody>
          <a:bodyPr/>
          <a:lstStyle/>
          <a:p>
            <a:pPr marL="0" indent="0" algn="ctr">
              <a:buNone/>
            </a:pPr>
            <a:r>
              <a:rPr lang="en-US" sz="3600" i="1" dirty="0" smtClean="0">
                <a:solidFill>
                  <a:schemeClr val="bg1"/>
                </a:solidFill>
                <a:latin typeface="Footlight MT Light" panose="0204060206030A020304" pitchFamily="18" charset="0"/>
              </a:rPr>
              <a:t>“But </a:t>
            </a:r>
            <a:r>
              <a:rPr lang="en-US" sz="3600" i="1" dirty="0">
                <a:solidFill>
                  <a:schemeClr val="bg1"/>
                </a:solidFill>
                <a:latin typeface="Footlight MT Light" panose="0204060206030A020304" pitchFamily="18" charset="0"/>
              </a:rPr>
              <a:t>as the days of Noah were, so also will the coming of the Son of Man be</a:t>
            </a:r>
            <a:r>
              <a:rPr lang="en-US" sz="3600" i="1" dirty="0" smtClean="0">
                <a:solidFill>
                  <a:schemeClr val="bg1"/>
                </a:solidFill>
                <a:latin typeface="Footlight MT Light" panose="0204060206030A020304" pitchFamily="18" charset="0"/>
              </a:rPr>
              <a:t>.” </a:t>
            </a:r>
            <a:r>
              <a:rPr lang="en-US" dirty="0" smtClean="0">
                <a:solidFill>
                  <a:schemeClr val="bg1"/>
                </a:solidFill>
                <a:latin typeface="Footlight MT Light" panose="0204060206030A020304" pitchFamily="18" charset="0"/>
              </a:rPr>
              <a:t>(</a:t>
            </a:r>
            <a:r>
              <a:rPr lang="en-US" dirty="0">
                <a:solidFill>
                  <a:schemeClr val="bg1"/>
                </a:solidFill>
                <a:latin typeface="Footlight MT Light" panose="0204060206030A020304" pitchFamily="18" charset="0"/>
              </a:rPr>
              <a:t>Matthew 24:37)</a:t>
            </a:r>
          </a:p>
        </p:txBody>
      </p:sp>
    </p:spTree>
    <p:extLst>
      <p:ext uri="{BB962C8B-B14F-4D97-AF65-F5344CB8AC3E}">
        <p14:creationId xmlns:p14="http://schemas.microsoft.com/office/powerpoint/2010/main" val="3974427889"/>
      </p:ext>
    </p:extLst>
  </p:cSld>
  <p:clrMapOvr>
    <a:masterClrMapping/>
  </p:clrMapOvr>
  <mc:AlternateContent xmlns:mc="http://schemas.openxmlformats.org/markup-compatibility/2006" xmlns:p14="http://schemas.microsoft.com/office/powerpoint/2010/main">
    <mc:Choice Requires="p14">
      <p:transition spd="slow" p14:dur="125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273</Words>
  <Application>Microsoft Office PowerPoint</Application>
  <PresentationFormat>On-screen Show (4:3)</PresentationFormat>
  <Paragraphs>15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Footlight MT Light</vt:lpstr>
      <vt:lpstr>Office Theme</vt:lpstr>
      <vt:lpstr>The Gathering Darkness  &amp; The Light of the World</vt:lpstr>
      <vt:lpstr>The Gathering Darkness</vt:lpstr>
      <vt:lpstr>The Light of the World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cp:revision>
  <dcterms:created xsi:type="dcterms:W3CDTF">2015-02-05T20:20:53Z</dcterms:created>
  <dcterms:modified xsi:type="dcterms:W3CDTF">2015-02-07T20:32:03Z</dcterms:modified>
</cp:coreProperties>
</file>