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4" r:id="rId13"/>
    <p:sldId id="267" r:id="rId14"/>
    <p:sldId id="268" r:id="rId15"/>
    <p:sldId id="269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96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2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6A2305E-A6D5-46CE-BE5D-C2BC4004FC88}" type="datetimeFigureOut">
              <a:rPr lang="en-US" smtClean="0"/>
              <a:t>3/2/2013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B90F4BD-B361-4027-A4D8-C1495BD432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30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A2305E-A6D5-46CE-BE5D-C2BC4004FC88}" type="datetimeFigureOut">
              <a:rPr lang="en-US" smtClean="0"/>
              <a:t>3/2/2013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90F4BD-B361-4027-A4D8-C1495BD432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1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A2305E-A6D5-46CE-BE5D-C2BC4004FC88}" type="datetimeFigureOut">
              <a:rPr lang="en-US" smtClean="0"/>
              <a:t>3/2/2013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90F4BD-B361-4027-A4D8-C1495BD432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extLst/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0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A2305E-A6D5-46CE-BE5D-C2BC4004FC88}" type="datetimeFigureOut">
              <a:rPr lang="en-US" smtClean="0"/>
              <a:t>3/2/2013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90F4BD-B361-4027-A4D8-C1495BD4322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A2305E-A6D5-46CE-BE5D-C2BC4004FC88}" type="datetimeFigureOut">
              <a:rPr lang="en-US" smtClean="0"/>
              <a:t>3/2/2013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90F4BD-B361-4027-A4D8-C1495BD4322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9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9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A2305E-A6D5-46CE-BE5D-C2BC4004FC88}" type="datetimeFigureOut">
              <a:rPr lang="en-US" smtClean="0"/>
              <a:t>3/2/2013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90F4BD-B361-4027-A4D8-C1495BD4322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1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8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5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444295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A2305E-A6D5-46CE-BE5D-C2BC4004FC88}" type="datetimeFigureOut">
              <a:rPr lang="en-US" smtClean="0"/>
              <a:t>3/2/2013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90F4BD-B361-4027-A4D8-C1495BD4322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A2305E-A6D5-46CE-BE5D-C2BC4004FC88}" type="datetimeFigureOut">
              <a:rPr lang="en-US" smtClean="0"/>
              <a:t>3/2/2013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90F4BD-B361-4027-A4D8-C1495BD4322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A2305E-A6D5-46CE-BE5D-C2BC4004FC88}" type="datetimeFigureOut">
              <a:rPr lang="en-US" smtClean="0"/>
              <a:t>3/2/2013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90F4BD-B361-4027-A4D8-C1495BD432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3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6A2305E-A6D5-46CE-BE5D-C2BC4004FC88}" type="datetimeFigureOut">
              <a:rPr lang="en-US" smtClean="0"/>
              <a:t>3/2/2013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90F4BD-B361-4027-A4D8-C1495BD4322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3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6A2305E-A6D5-46CE-BE5D-C2BC4004FC88}" type="datetimeFigureOut">
              <a:rPr lang="en-US" smtClean="0"/>
              <a:t>3/2/2013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4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B90F4BD-B361-4027-A4D8-C1495BD43228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3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7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4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9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7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4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9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9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6A2305E-A6D5-46CE-BE5D-C2BC4004FC88}" type="datetimeFigureOut">
              <a:rPr lang="en-US" smtClean="0"/>
              <a:t>3/2/2013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4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B90F4BD-B361-4027-A4D8-C1495BD4322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1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1803401"/>
            <a:ext cx="7117180" cy="1470025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Fleeing Sexual Immorality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tx1"/>
                </a:solidFill>
              </a:rPr>
              <a:t>Purity of Thought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5608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4999"/>
            <a:ext cx="8229600" cy="4102292"/>
          </a:xfrm>
        </p:spPr>
        <p:txBody>
          <a:bodyPr/>
          <a:lstStyle/>
          <a:p>
            <a:r>
              <a:rPr lang="en-US" dirty="0" smtClean="0"/>
              <a:t>42% felt insecure because of partner’s use of porn.</a:t>
            </a:r>
          </a:p>
          <a:p>
            <a:r>
              <a:rPr lang="en-US" dirty="0" smtClean="0"/>
              <a:t>41% felt less attractive.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Effects of </a:t>
            </a:r>
            <a:r>
              <a:rPr lang="en-US" sz="3200" dirty="0" smtClean="0"/>
              <a:t>Pornography: 2004 Survey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831476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When children or adolescent are exposed…</a:t>
            </a:r>
          </a:p>
          <a:p>
            <a:pPr lvl="1"/>
            <a:r>
              <a:rPr lang="en-US" dirty="0"/>
              <a:t>Earlier onset of first sexual </a:t>
            </a:r>
            <a:r>
              <a:rPr lang="en-US" dirty="0" smtClean="0"/>
              <a:t>intercourse….</a:t>
            </a:r>
            <a:endParaRPr lang="en-US" dirty="0"/>
          </a:p>
          <a:p>
            <a:pPr lvl="1"/>
            <a:r>
              <a:rPr lang="en-US" dirty="0" smtClean="0"/>
              <a:t>The belief </a:t>
            </a:r>
            <a:r>
              <a:rPr lang="en-US" dirty="0"/>
              <a:t>that superior sexual satisfaction is attainable without having affection for one’s partner….</a:t>
            </a:r>
          </a:p>
          <a:p>
            <a:pPr lvl="1"/>
            <a:r>
              <a:rPr lang="en-US" dirty="0" smtClean="0"/>
              <a:t>Increased </a:t>
            </a:r>
            <a:r>
              <a:rPr lang="en-US" dirty="0"/>
              <a:t>risk for developing sexual compulsions and addictive behavior.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Effects of Porn: From </a:t>
            </a:r>
            <a:r>
              <a:rPr lang="en-US" sz="3200" dirty="0" err="1" smtClean="0"/>
              <a:t>CovenantEyes</a:t>
            </a:r>
            <a:r>
              <a:rPr lang="en-US" sz="3200" baseline="30000" dirty="0"/>
              <a:t>®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917386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Increases support for same sex marriage.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Effects of Porn: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1804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4999"/>
            <a:ext cx="8229600" cy="410229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Likelihood of fornication and/or adultery increased. Heb. 13:4</a:t>
            </a:r>
          </a:p>
          <a:p>
            <a:r>
              <a:rPr lang="en-US" dirty="0" smtClean="0"/>
              <a:t>Marital love is destroyed. 1 Pet. 3; Eph. 5</a:t>
            </a:r>
          </a:p>
          <a:p>
            <a:r>
              <a:rPr lang="en-US" dirty="0" smtClean="0"/>
              <a:t>Marriage is not satisfying and blissful. Proverbs </a:t>
            </a:r>
            <a:r>
              <a:rPr lang="en-US" dirty="0" smtClean="0"/>
              <a:t>5:15-20</a:t>
            </a:r>
          </a:p>
          <a:p>
            <a:r>
              <a:rPr lang="en-US" dirty="0" smtClean="0"/>
              <a:t>Lessens one’s abhorrence to sin.        1 Cor. 6:9, 10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Effects of Pornography: A Biblical Perspective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624458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7753555" cy="4771239"/>
          </a:xfrm>
        </p:spPr>
        <p:txBody>
          <a:bodyPr>
            <a:normAutofit/>
          </a:bodyPr>
          <a:lstStyle/>
          <a:p>
            <a:r>
              <a:rPr lang="en-US" dirty="0" smtClean="0"/>
              <a:t>Consider its intent. Matt. 5:27, 28</a:t>
            </a:r>
          </a:p>
          <a:p>
            <a:r>
              <a:rPr lang="en-US" dirty="0" smtClean="0"/>
              <a:t>Being transformed into His image? </a:t>
            </a:r>
            <a:r>
              <a:rPr lang="en-US" dirty="0" smtClean="0"/>
              <a:t> 2 </a:t>
            </a:r>
            <a:r>
              <a:rPr lang="en-US" dirty="0" smtClean="0"/>
              <a:t>Cor. 3:18</a:t>
            </a:r>
          </a:p>
          <a:p>
            <a:r>
              <a:rPr lang="en-US" dirty="0" smtClean="0"/>
              <a:t>Fleshly members put to death? Col. 3:5, 6</a:t>
            </a:r>
          </a:p>
          <a:p>
            <a:r>
              <a:rPr lang="en-US" dirty="0" smtClean="0"/>
              <a:t>Filthiness of the lowest degree. Eph. 5:3-5</a:t>
            </a:r>
          </a:p>
          <a:p>
            <a:r>
              <a:rPr lang="en-US" dirty="0" smtClean="0"/>
              <a:t>No provision for the flesh. Rom. 13:13, 14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Pornography Is Sinful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4508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93801"/>
            <a:ext cx="8382000" cy="5486399"/>
          </a:xfrm>
        </p:spPr>
        <p:txBody>
          <a:bodyPr>
            <a:normAutofit/>
          </a:bodyPr>
          <a:lstStyle/>
          <a:p>
            <a:r>
              <a:rPr lang="en-US" dirty="0" smtClean="0"/>
              <a:t>Don’t view it.</a:t>
            </a:r>
          </a:p>
          <a:p>
            <a:r>
              <a:rPr lang="en-US" dirty="0" smtClean="0"/>
              <a:t>Repent if you have.</a:t>
            </a:r>
          </a:p>
          <a:p>
            <a:r>
              <a:rPr lang="en-US" dirty="0" smtClean="0"/>
              <a:t>If “addicted”…</a:t>
            </a:r>
          </a:p>
          <a:p>
            <a:pPr lvl="1"/>
            <a:r>
              <a:rPr lang="en-US" dirty="0" smtClean="0"/>
              <a:t>Pray. Matt. 26:41</a:t>
            </a:r>
          </a:p>
          <a:p>
            <a:pPr lvl="1"/>
            <a:r>
              <a:rPr lang="en-US" dirty="0" smtClean="0"/>
              <a:t>Seek the prayers of others. James 5:16</a:t>
            </a:r>
          </a:p>
          <a:p>
            <a:pPr lvl="1"/>
            <a:r>
              <a:rPr lang="en-US" dirty="0" smtClean="0"/>
              <a:t>Think about the consequences. Cf. Prov. 6.</a:t>
            </a:r>
          </a:p>
          <a:p>
            <a:pPr lvl="1"/>
            <a:r>
              <a:rPr lang="en-US" dirty="0"/>
              <a:t>Focus on better things. Phil. 4:8</a:t>
            </a:r>
          </a:p>
          <a:p>
            <a:pPr lvl="1"/>
            <a:r>
              <a:rPr lang="en-US" dirty="0"/>
              <a:t>Avoid the “triggers.” Prov. 7:6-9</a:t>
            </a:r>
          </a:p>
          <a:p>
            <a:pPr lvl="1"/>
            <a:r>
              <a:rPr lang="en-US" dirty="0"/>
              <a:t>Don’t give the devil an opportunity. Matt. 6:13</a:t>
            </a:r>
          </a:p>
          <a:p>
            <a:pPr lvl="1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40"/>
            <a:ext cx="8229600" cy="1020761"/>
          </a:xfrm>
        </p:spPr>
        <p:txBody>
          <a:bodyPr>
            <a:normAutofit/>
          </a:bodyPr>
          <a:lstStyle/>
          <a:p>
            <a:r>
              <a:rPr lang="en-US" sz="3600" dirty="0" smtClean="0"/>
              <a:t>Pornography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942825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1"/>
            <a:ext cx="8382000" cy="5283199"/>
          </a:xfrm>
        </p:spPr>
        <p:txBody>
          <a:bodyPr/>
          <a:lstStyle/>
          <a:p>
            <a:r>
              <a:rPr lang="en-US" dirty="0" smtClean="0"/>
              <a:t>Sin is often depicted as normal, common-place, and harmless.</a:t>
            </a:r>
          </a:p>
          <a:p>
            <a:r>
              <a:rPr lang="en-US" dirty="0" smtClean="0"/>
              <a:t>Be honest about the shows you watch.</a:t>
            </a:r>
          </a:p>
          <a:p>
            <a:r>
              <a:rPr lang="en-US" dirty="0" smtClean="0"/>
              <a:t>What about the movies, books, etc.?</a:t>
            </a:r>
          </a:p>
          <a:p>
            <a:r>
              <a:rPr lang="en-US" dirty="0" smtClean="0"/>
              <a:t>Does it impact us? 1 Cor. 15:33; Prov. 4:23</a:t>
            </a:r>
          </a:p>
          <a:p>
            <a:r>
              <a:rPr lang="en-US" dirty="0" smtClean="0"/>
              <a:t>Could our resistance be weakening?</a:t>
            </a:r>
          </a:p>
          <a:p>
            <a:r>
              <a:rPr lang="en-US" dirty="0" smtClean="0"/>
              <a:t>Is it appropriate? Eph. 5:11; Phil. 4:8; 1 Pet. 1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9400"/>
            <a:ext cx="7829756" cy="924475"/>
          </a:xfrm>
        </p:spPr>
        <p:txBody>
          <a:bodyPr>
            <a:normAutofit/>
          </a:bodyPr>
          <a:lstStyle/>
          <a:p>
            <a:r>
              <a:rPr lang="en-US" dirty="0" smtClean="0"/>
              <a:t>Television, Movies, Books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838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7630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The call to purity of behavior is a call to purity of thought.</a:t>
            </a:r>
          </a:p>
          <a:p>
            <a:r>
              <a:rPr lang="en-US" dirty="0" smtClean="0"/>
              <a:t>We could have included more, including coarse jesting (Eph. 5:4), </a:t>
            </a:r>
            <a:r>
              <a:rPr lang="en-US" dirty="0" smtClean="0"/>
              <a:t>but </a:t>
            </a:r>
            <a:r>
              <a:rPr lang="en-US" dirty="0" smtClean="0"/>
              <a:t>commit to guarding </a:t>
            </a:r>
            <a:r>
              <a:rPr lang="en-US" dirty="0" smtClean="0"/>
              <a:t>the</a:t>
            </a:r>
            <a:r>
              <a:rPr lang="en-US" dirty="0" smtClean="0"/>
              <a:t> heart. </a:t>
            </a:r>
            <a:r>
              <a:rPr lang="en-US" dirty="0" smtClean="0"/>
              <a:t>Renew the mind.</a:t>
            </a:r>
          </a:p>
          <a:p>
            <a:r>
              <a:rPr lang="en-US" dirty="0" smtClean="0"/>
              <a:t>Perfect holiness in the fear of God. 2 Cor. 7:1</a:t>
            </a:r>
          </a:p>
          <a:p>
            <a:r>
              <a:rPr lang="en-US" dirty="0" smtClean="0"/>
              <a:t> God will cleanse you. 1 Cor. 6:9-11; Acts 2:38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7829756" cy="924475"/>
          </a:xfrm>
        </p:spPr>
        <p:txBody>
          <a:bodyPr>
            <a:normAutofit/>
          </a:bodyPr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7488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305800" cy="5283200"/>
          </a:xfrm>
        </p:spPr>
        <p:txBody>
          <a:bodyPr>
            <a:normAutofit/>
          </a:bodyPr>
          <a:lstStyle/>
          <a:p>
            <a:r>
              <a:rPr lang="en-US" dirty="0" smtClean="0"/>
              <a:t>The call to purity of behavior is a call to purity of thought.</a:t>
            </a:r>
          </a:p>
          <a:p>
            <a:r>
              <a:rPr lang="en-US" dirty="0" smtClean="0"/>
              <a:t>God </a:t>
            </a:r>
            <a:r>
              <a:rPr lang="en-US" dirty="0" smtClean="0"/>
              <a:t>will cleanse you. 1 Cor. 6:9-11; Acts 2:38</a:t>
            </a:r>
          </a:p>
          <a:p>
            <a:r>
              <a:rPr lang="en-US" dirty="0" smtClean="0"/>
              <a:t>Christians can be clean again. 1 John 1:7—2:2</a:t>
            </a:r>
          </a:p>
          <a:p>
            <a:r>
              <a:rPr lang="en-US" dirty="0" smtClean="0"/>
              <a:t>Won’t you do whatever needs to be done.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7829756" cy="924475"/>
          </a:xfrm>
        </p:spPr>
        <p:txBody>
          <a:bodyPr>
            <a:normAutofit/>
          </a:bodyPr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0751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93800"/>
            <a:ext cx="8305800" cy="51816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“Do </a:t>
            </a:r>
            <a:r>
              <a:rPr lang="en-US" sz="3200" dirty="0"/>
              <a:t>you not know that the unrighteous will not inherit the kingdom of God? Do not be deceived. Neither fornicators, nor idolaters, nor adulterers, nor </a:t>
            </a:r>
            <a:r>
              <a:rPr lang="en-US" sz="3200" dirty="0" smtClean="0"/>
              <a:t>homosexuals,</a:t>
            </a:r>
            <a:r>
              <a:rPr lang="en-US" sz="3200" baseline="30000" dirty="0"/>
              <a:t> </a:t>
            </a:r>
            <a:r>
              <a:rPr lang="en-US" sz="3200" dirty="0" smtClean="0"/>
              <a:t>nor sodomites, nor </a:t>
            </a:r>
            <a:r>
              <a:rPr lang="en-US" sz="3200" dirty="0"/>
              <a:t>thieves, nor covetous, nor drunkards, nor revilers, nor </a:t>
            </a:r>
            <a:r>
              <a:rPr lang="en-US" sz="3200" dirty="0" err="1"/>
              <a:t>extortioners</a:t>
            </a:r>
            <a:r>
              <a:rPr lang="en-US" sz="3200" dirty="0"/>
              <a:t> will inherit the kingdom of God</a:t>
            </a:r>
            <a:r>
              <a:rPr lang="en-US" sz="3200" dirty="0" smtClean="0"/>
              <a:t>.” 1 Corinthians 6:9, 10</a:t>
            </a:r>
            <a:endParaRPr lang="en-US" sz="3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9400"/>
            <a:ext cx="7829756" cy="92447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2069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787400"/>
            <a:ext cx="8305800" cy="5892800"/>
          </a:xfrm>
        </p:spPr>
        <p:txBody>
          <a:bodyPr>
            <a:normAutofit/>
          </a:bodyPr>
          <a:lstStyle/>
          <a:p>
            <a:r>
              <a:rPr lang="en-US" dirty="0" smtClean="0"/>
              <a:t>Avoiding sexual immorality begins in the mind. Matt. 15:18-20</a:t>
            </a:r>
          </a:p>
          <a:p>
            <a:r>
              <a:rPr lang="en-US" dirty="0" smtClean="0"/>
              <a:t>We are not fleeing if we allow our minds to be poisoned. </a:t>
            </a:r>
          </a:p>
          <a:p>
            <a:r>
              <a:rPr lang="en-US" dirty="0" smtClean="0"/>
              <a:t>Let’s…</a:t>
            </a:r>
          </a:p>
          <a:p>
            <a:pPr lvl="1"/>
            <a:r>
              <a:rPr lang="en-US" dirty="0" smtClean="0"/>
              <a:t>Better understand the importance of guarding the mind.</a:t>
            </a:r>
          </a:p>
          <a:p>
            <a:pPr lvl="1"/>
            <a:r>
              <a:rPr lang="en-US" dirty="0" smtClean="0"/>
              <a:t>Consider some things that can poison the mind.</a:t>
            </a:r>
          </a:p>
          <a:p>
            <a:pPr lvl="1"/>
            <a:r>
              <a:rPr lang="en-US" dirty="0" smtClean="0"/>
              <a:t>Understand the sinfulness of these things.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7829756" cy="924475"/>
          </a:xfrm>
        </p:spPr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949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799"/>
            <a:ext cx="8534400" cy="5232401"/>
          </a:xfrm>
        </p:spPr>
        <p:txBody>
          <a:bodyPr>
            <a:normAutofit/>
          </a:bodyPr>
          <a:lstStyle/>
          <a:p>
            <a:r>
              <a:rPr lang="en-US" sz="3000" dirty="0" smtClean="0"/>
              <a:t>Not the hands, but the heart. Matt. 15:18, 19</a:t>
            </a:r>
          </a:p>
          <a:p>
            <a:r>
              <a:rPr lang="en-US" sz="3000" dirty="0" smtClean="0"/>
              <a:t>With all </a:t>
            </a:r>
            <a:r>
              <a:rPr lang="en-US" sz="3000" dirty="0" smtClean="0"/>
              <a:t>diligence/vigilance</a:t>
            </a:r>
            <a:r>
              <a:rPr lang="en-US" sz="3000" dirty="0" smtClean="0"/>
              <a:t>. Prov. 4:23</a:t>
            </a:r>
          </a:p>
          <a:p>
            <a:r>
              <a:rPr lang="en-US" sz="3000" dirty="0" smtClean="0"/>
              <a:t>The body won’t become a holy sacrifice unless the mind is renewed. Rom. 12:1, 2</a:t>
            </a:r>
          </a:p>
          <a:p>
            <a:r>
              <a:rPr lang="en-US" sz="3000" dirty="0" smtClean="0"/>
              <a:t>Every thought. 2 Cor. 10:3-5</a:t>
            </a:r>
          </a:p>
          <a:p>
            <a:r>
              <a:rPr lang="en-US" sz="3000" dirty="0" smtClean="0"/>
              <a:t>Know what is right and be committed to it.</a:t>
            </a:r>
          </a:p>
          <a:p>
            <a:r>
              <a:rPr lang="en-US" sz="3000" dirty="0" smtClean="0"/>
              <a:t>Keep the filth out. Gal. 5:19; Eph. 5:3-5</a:t>
            </a:r>
            <a:endParaRPr lang="en-US" sz="3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7829756" cy="924475"/>
          </a:xfrm>
        </p:spPr>
        <p:txBody>
          <a:bodyPr>
            <a:normAutofit/>
          </a:bodyPr>
          <a:lstStyle/>
          <a:p>
            <a:r>
              <a:rPr lang="en-US" dirty="0" smtClean="0"/>
              <a:t>The Mind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0679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01800"/>
            <a:ext cx="8458200" cy="4775200"/>
          </a:xfrm>
        </p:spPr>
        <p:txBody>
          <a:bodyPr/>
          <a:lstStyle/>
          <a:p>
            <a:r>
              <a:rPr lang="en-US" dirty="0" smtClean="0"/>
              <a:t>Pictures, images, etc. of nudity (or semi-nudity) and depictions of sexual acts designed to create or heighten sexual excitement.</a:t>
            </a:r>
          </a:p>
          <a:p>
            <a:r>
              <a:rPr lang="en-US" dirty="0" smtClean="0"/>
              <a:t>Explicit romance novels may not be classified as porn, but have same purpose/effect.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Pornography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9902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07361"/>
            <a:ext cx="8382000" cy="4771239"/>
          </a:xfrm>
        </p:spPr>
        <p:txBody>
          <a:bodyPr>
            <a:normAutofit/>
          </a:bodyPr>
          <a:lstStyle/>
          <a:p>
            <a:r>
              <a:rPr lang="en-US" dirty="0" smtClean="0"/>
              <a:t>Internet porn is a $3-billion-a-year industry.</a:t>
            </a:r>
          </a:p>
          <a:p>
            <a:r>
              <a:rPr lang="en-US" dirty="0" smtClean="0"/>
              <a:t>60% of websites visited were sexual in nature. (2000)</a:t>
            </a:r>
          </a:p>
          <a:p>
            <a:r>
              <a:rPr lang="en-US" dirty="0" smtClean="0"/>
              <a:t>3 of 4 adults see it as not “morally acceptable” and not “harmless.”</a:t>
            </a:r>
          </a:p>
          <a:p>
            <a:r>
              <a:rPr lang="en-US" dirty="0" smtClean="0"/>
              <a:t>Areas with regular religious attendance were no different.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Prevalence of Pornography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9285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07361"/>
            <a:ext cx="8382000" cy="4771239"/>
          </a:xfrm>
        </p:spPr>
        <p:txBody>
          <a:bodyPr>
            <a:normAutofit/>
          </a:bodyPr>
          <a:lstStyle/>
          <a:p>
            <a:r>
              <a:rPr lang="en-US" dirty="0" smtClean="0"/>
              <a:t>Areas with regular religious attendance were no different.</a:t>
            </a:r>
          </a:p>
          <a:p>
            <a:r>
              <a:rPr lang="en-US" dirty="0" smtClean="0"/>
              <a:t>55% of teens had visited an explicit website. (</a:t>
            </a:r>
            <a:r>
              <a:rPr lang="en-US" i="1" dirty="0" smtClean="0"/>
              <a:t>Journal of Adolescent Health</a:t>
            </a:r>
            <a:r>
              <a:rPr lang="en-US" dirty="0" smtClean="0"/>
              <a:t>, 2009)</a:t>
            </a:r>
          </a:p>
          <a:p>
            <a:r>
              <a:rPr lang="en-US" dirty="0" smtClean="0"/>
              <a:t>11 million teens view porn regularly. (</a:t>
            </a:r>
            <a:r>
              <a:rPr lang="en-US" i="1" dirty="0" smtClean="0"/>
              <a:t>Washington Post</a:t>
            </a:r>
            <a:r>
              <a:rPr lang="en-US" dirty="0" smtClean="0"/>
              <a:t>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Prevalence of Pornography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3926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98601"/>
            <a:ext cx="8382000" cy="5181599"/>
          </a:xfrm>
        </p:spPr>
        <p:txBody>
          <a:bodyPr>
            <a:normAutofit/>
          </a:bodyPr>
          <a:lstStyle/>
          <a:p>
            <a:r>
              <a:rPr lang="en-US" i="1" dirty="0" smtClean="0"/>
              <a:t>Journal of Adolescent Health</a:t>
            </a:r>
          </a:p>
          <a:p>
            <a:pPr lvl="1"/>
            <a:r>
              <a:rPr lang="en-US" dirty="0"/>
              <a:t>Diminished trust between intimate couples</a:t>
            </a:r>
            <a:endParaRPr lang="en-US" sz="3000" dirty="0"/>
          </a:p>
          <a:p>
            <a:pPr lvl="1"/>
            <a:r>
              <a:rPr lang="en-US" dirty="0" smtClean="0"/>
              <a:t>Belief </a:t>
            </a:r>
            <a:r>
              <a:rPr lang="en-US" dirty="0"/>
              <a:t>that promiscuity is the natural state </a:t>
            </a:r>
            <a:endParaRPr lang="en-US" sz="3000" dirty="0"/>
          </a:p>
          <a:p>
            <a:pPr lvl="1"/>
            <a:r>
              <a:rPr lang="en-US" dirty="0" smtClean="0"/>
              <a:t>Belief </a:t>
            </a:r>
            <a:r>
              <a:rPr lang="en-US" dirty="0"/>
              <a:t>that abstinence and sexual inactivity are unhealthy </a:t>
            </a:r>
            <a:endParaRPr lang="en-US" sz="3000" dirty="0"/>
          </a:p>
          <a:p>
            <a:pPr lvl="1"/>
            <a:r>
              <a:rPr lang="en-US" dirty="0" smtClean="0"/>
              <a:t>Cynicism </a:t>
            </a:r>
            <a:r>
              <a:rPr lang="en-US" dirty="0"/>
              <a:t>about love or the need for affection between sexual partners </a:t>
            </a:r>
            <a:endParaRPr lang="en-US" sz="3000" dirty="0"/>
          </a:p>
          <a:p>
            <a:pPr lvl="1"/>
            <a:r>
              <a:rPr lang="en-US" dirty="0" smtClean="0"/>
              <a:t>Belief </a:t>
            </a:r>
            <a:r>
              <a:rPr lang="en-US" dirty="0"/>
              <a:t>that marriage is sexually confining </a:t>
            </a:r>
            <a:endParaRPr lang="en-US" sz="3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Effects of Pornography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7617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07361"/>
            <a:ext cx="8305800" cy="4872839"/>
          </a:xfrm>
        </p:spPr>
        <p:txBody>
          <a:bodyPr>
            <a:normAutofit/>
          </a:bodyPr>
          <a:lstStyle/>
          <a:p>
            <a:r>
              <a:rPr lang="en-US" dirty="0" smtClean="0"/>
              <a:t>Sociologist Jill Manning</a:t>
            </a:r>
          </a:p>
          <a:p>
            <a:pPr lvl="1"/>
            <a:r>
              <a:rPr lang="en-US" dirty="0"/>
              <a:t>Decreased marital intimacy and sexual satisfaction </a:t>
            </a:r>
            <a:endParaRPr lang="en-US" sz="3000" dirty="0"/>
          </a:p>
          <a:p>
            <a:pPr lvl="1"/>
            <a:r>
              <a:rPr lang="en-US" dirty="0" smtClean="0"/>
              <a:t>Infidelity </a:t>
            </a:r>
            <a:endParaRPr lang="en-US" sz="3000" dirty="0"/>
          </a:p>
          <a:p>
            <a:pPr lvl="1"/>
            <a:r>
              <a:rPr lang="en-US" dirty="0" smtClean="0"/>
              <a:t>Increased </a:t>
            </a:r>
            <a:r>
              <a:rPr lang="en-US" dirty="0"/>
              <a:t>appetite for more graphic types of pornography and sexual activity associated with abusive, illegal or unsafe practices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Effects of Pornography</a:t>
            </a:r>
          </a:p>
        </p:txBody>
      </p:sp>
    </p:spTree>
    <p:extLst>
      <p:ext uri="{BB962C8B-B14F-4D97-AF65-F5344CB8AC3E}">
        <p14:creationId xmlns:p14="http://schemas.microsoft.com/office/powerpoint/2010/main" val="2618480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215</TotalTime>
  <Words>823</Words>
  <Application>Microsoft Office PowerPoint</Application>
  <PresentationFormat>On-screen Show (4:3)</PresentationFormat>
  <Paragraphs>88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Concourse</vt:lpstr>
      <vt:lpstr>Fleeing Sexual Immorality</vt:lpstr>
      <vt:lpstr>PowerPoint Presentation</vt:lpstr>
      <vt:lpstr>PowerPoint Presentation</vt:lpstr>
      <vt:lpstr>The Mind</vt:lpstr>
      <vt:lpstr>Pornography</vt:lpstr>
      <vt:lpstr>Prevalence of Pornography</vt:lpstr>
      <vt:lpstr>Prevalence of Pornography</vt:lpstr>
      <vt:lpstr>Effects of Pornography</vt:lpstr>
      <vt:lpstr>Effects of Pornography</vt:lpstr>
      <vt:lpstr>Effects of Pornography: 2004 Survey</vt:lpstr>
      <vt:lpstr>Effects of Porn: From CovenantEyes®</vt:lpstr>
      <vt:lpstr>Effects of Porn: </vt:lpstr>
      <vt:lpstr>Effects of Pornography: A Biblical Perspective</vt:lpstr>
      <vt:lpstr>Pornography Is Sinful</vt:lpstr>
      <vt:lpstr>Pornography</vt:lpstr>
      <vt:lpstr>Television, Movies, Books</vt:lpstr>
      <vt:lpstr>Conclusion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</dc:creator>
  <cp:lastModifiedBy>John</cp:lastModifiedBy>
  <cp:revision>15</cp:revision>
  <dcterms:created xsi:type="dcterms:W3CDTF">2013-02-01T21:28:11Z</dcterms:created>
  <dcterms:modified xsi:type="dcterms:W3CDTF">2013-03-02T16:58:02Z</dcterms:modified>
</cp:coreProperties>
</file>