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7" d="100"/>
          <a:sy n="97"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3810A-E668-429A-9510-E8B7DCF27BF0}" type="datetimeFigureOut">
              <a:rPr lang="en-US" smtClean="0"/>
              <a:t>3/9/2019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03143-1B40-4665-A42E-E4511349D412}" type="slidenum">
              <a:rPr lang="en-US" smtClean="0"/>
              <a:t>‹#›</a:t>
            </a:fld>
            <a:endParaRPr lang="en-US"/>
          </a:p>
        </p:txBody>
      </p:sp>
    </p:spTree>
    <p:extLst>
      <p:ext uri="{BB962C8B-B14F-4D97-AF65-F5344CB8AC3E}">
        <p14:creationId xmlns:p14="http://schemas.microsoft.com/office/powerpoint/2010/main" val="1805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worship God because He deserves and desires it, and we need to show our love for Him.  The Lord does not accept our worship if we refuse to give him our best, so it is important that we come prepared to worship, whole heartedly participate, and limit distractions.</a:t>
            </a:r>
          </a:p>
        </p:txBody>
      </p:sp>
      <p:sp>
        <p:nvSpPr>
          <p:cNvPr id="4" name="Slide Number Placeholder 3"/>
          <p:cNvSpPr>
            <a:spLocks noGrp="1"/>
          </p:cNvSpPr>
          <p:nvPr>
            <p:ph type="sldNum" sz="quarter" idx="5"/>
          </p:nvPr>
        </p:nvSpPr>
        <p:spPr/>
        <p:txBody>
          <a:bodyPr/>
          <a:lstStyle/>
          <a:p>
            <a:fld id="{93403143-1B40-4665-A42E-E4511349D412}" type="slidenum">
              <a:rPr lang="en-US" smtClean="0"/>
              <a:t>1</a:t>
            </a:fld>
            <a:endParaRPr lang="en-US"/>
          </a:p>
        </p:txBody>
      </p:sp>
    </p:spTree>
    <p:extLst>
      <p:ext uri="{BB962C8B-B14F-4D97-AF65-F5344CB8AC3E}">
        <p14:creationId xmlns:p14="http://schemas.microsoft.com/office/powerpoint/2010/main" val="62626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03143-1B40-4665-A42E-E4511349D412}" type="slidenum">
              <a:rPr lang="en-US" smtClean="0"/>
              <a:t>2</a:t>
            </a:fld>
            <a:endParaRPr lang="en-US"/>
          </a:p>
        </p:txBody>
      </p:sp>
    </p:spTree>
    <p:extLst>
      <p:ext uri="{BB962C8B-B14F-4D97-AF65-F5344CB8AC3E}">
        <p14:creationId xmlns:p14="http://schemas.microsoft.com/office/powerpoint/2010/main" val="312731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81061-B4E2-4BD8-AA41-BF298CECFE9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407798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81061-B4E2-4BD8-AA41-BF298CECFE9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334042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81061-B4E2-4BD8-AA41-BF298CECFE9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54287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81061-B4E2-4BD8-AA41-BF298CECFE9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40029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81061-B4E2-4BD8-AA41-BF298CECFE99}"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254285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81061-B4E2-4BD8-AA41-BF298CECFE9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31889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81061-B4E2-4BD8-AA41-BF298CECFE99}" type="datetimeFigureOut">
              <a:rPr lang="en-US" smtClean="0"/>
              <a:t>3/9/2019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373877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81061-B4E2-4BD8-AA41-BF298CECFE99}" type="datetimeFigureOut">
              <a:rPr lang="en-US" smtClean="0"/>
              <a:t>3/9/2019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411859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1061-B4E2-4BD8-AA41-BF298CECFE99}" type="datetimeFigureOut">
              <a:rPr lang="en-US" smtClean="0"/>
              <a:t>3/9/2019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3349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281061-B4E2-4BD8-AA41-BF298CECFE9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40599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281061-B4E2-4BD8-AA41-BF298CECFE99}"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F1633-E9FD-4646-9335-EE85F516E7D1}" type="slidenum">
              <a:rPr lang="en-US" smtClean="0"/>
              <a:t>‹#›</a:t>
            </a:fld>
            <a:endParaRPr lang="en-US"/>
          </a:p>
        </p:txBody>
      </p:sp>
    </p:spTree>
    <p:extLst>
      <p:ext uri="{BB962C8B-B14F-4D97-AF65-F5344CB8AC3E}">
        <p14:creationId xmlns:p14="http://schemas.microsoft.com/office/powerpoint/2010/main" val="15789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1061-B4E2-4BD8-AA41-BF298CECFE99}" type="datetimeFigureOut">
              <a:rPr lang="en-US" smtClean="0"/>
              <a:t>3/9/2019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F1633-E9FD-4646-9335-EE85F516E7D1}" type="slidenum">
              <a:rPr lang="en-US" smtClean="0"/>
              <a:t>‹#›</a:t>
            </a:fld>
            <a:endParaRPr lang="en-US"/>
          </a:p>
        </p:txBody>
      </p:sp>
    </p:spTree>
    <p:extLst>
      <p:ext uri="{BB962C8B-B14F-4D97-AF65-F5344CB8AC3E}">
        <p14:creationId xmlns:p14="http://schemas.microsoft.com/office/powerpoint/2010/main" val="2886410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hurch, Pew, Bible, Catholic, Faith, Worship, Christian">
            <a:extLst>
              <a:ext uri="{FF2B5EF4-FFF2-40B4-BE49-F238E27FC236}">
                <a16:creationId xmlns:a16="http://schemas.microsoft.com/office/drawing/2014/main" id="{84AD8852-4C99-4DA7-A79E-1646BD22B4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2" b="6634"/>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46B3A069-BD10-48CC-8E91-F65DD8B36AB9}"/>
              </a:ext>
            </a:extLst>
          </p:cNvPr>
          <p:cNvSpPr>
            <a:spLocks noGrp="1"/>
          </p:cNvSpPr>
          <p:nvPr>
            <p:ph type="ctrTitle"/>
          </p:nvPr>
        </p:nvSpPr>
        <p:spPr>
          <a:xfrm>
            <a:off x="5306708" y="3251201"/>
            <a:ext cx="3709553" cy="1821314"/>
          </a:xfrm>
        </p:spPr>
        <p:txBody>
          <a:bodyPr>
            <a:normAutofit fontScale="90000"/>
          </a:bodyPr>
          <a:lstStyle/>
          <a:p>
            <a:r>
              <a:rPr lang="en-US" sz="5400" dirty="0">
                <a:latin typeface="Berlin Sans FB Demi" panose="020E0802020502020306" pitchFamily="34" charset="0"/>
              </a:rPr>
              <a:t>Improving Our Worship</a:t>
            </a:r>
          </a:p>
        </p:txBody>
      </p:sp>
      <p:sp>
        <p:nvSpPr>
          <p:cNvPr id="3" name="Subtitle 2">
            <a:extLst>
              <a:ext uri="{FF2B5EF4-FFF2-40B4-BE49-F238E27FC236}">
                <a16:creationId xmlns:a16="http://schemas.microsoft.com/office/drawing/2014/main" id="{CDD6861F-3E8A-49D6-9974-1722D423B320}"/>
              </a:ext>
            </a:extLst>
          </p:cNvPr>
          <p:cNvSpPr>
            <a:spLocks noGrp="1"/>
          </p:cNvSpPr>
          <p:nvPr>
            <p:ph type="subTitle" idx="1"/>
          </p:nvPr>
        </p:nvSpPr>
        <p:spPr>
          <a:xfrm>
            <a:off x="5830122" y="5397381"/>
            <a:ext cx="2662723" cy="1460619"/>
          </a:xfrm>
        </p:spPr>
        <p:txBody>
          <a:bodyPr>
            <a:normAutofit/>
          </a:bodyPr>
          <a:lstStyle/>
          <a:p>
            <a:r>
              <a:rPr lang="en-US" sz="4800" dirty="0">
                <a:latin typeface="Pristina" panose="03060402040406080204" pitchFamily="66" charset="0"/>
              </a:rPr>
              <a:t>By Giving our Best</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2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B10-C4D6-4416-A24A-D6501B966DD8}"/>
              </a:ext>
            </a:extLst>
          </p:cNvPr>
          <p:cNvSpPr>
            <a:spLocks noGrp="1"/>
          </p:cNvSpPr>
          <p:nvPr>
            <p:ph type="title"/>
          </p:nvPr>
        </p:nvSpPr>
        <p:spPr/>
        <p:txBody>
          <a:bodyPr>
            <a:normAutofit/>
          </a:bodyPr>
          <a:lstStyle/>
          <a:p>
            <a:pPr algn="ctr"/>
            <a:r>
              <a:rPr lang="en-US" sz="6000" b="1" dirty="0">
                <a:latin typeface="Pristina" panose="03060402040406080204" pitchFamily="66" charset="0"/>
              </a:rPr>
              <a:t>Why Worship?</a:t>
            </a:r>
            <a:endParaRPr lang="en-US" sz="6000" dirty="0">
              <a:latin typeface="Pristina" panose="03060402040406080204" pitchFamily="66" charset="0"/>
            </a:endParaRPr>
          </a:p>
        </p:txBody>
      </p:sp>
      <p:sp>
        <p:nvSpPr>
          <p:cNvPr id="3" name="Content Placeholder 2">
            <a:extLst>
              <a:ext uri="{FF2B5EF4-FFF2-40B4-BE49-F238E27FC236}">
                <a16:creationId xmlns:a16="http://schemas.microsoft.com/office/drawing/2014/main" id="{62B2BD82-F551-4A15-9B7A-D055AA531517}"/>
              </a:ext>
            </a:extLst>
          </p:cNvPr>
          <p:cNvSpPr>
            <a:spLocks noGrp="1"/>
          </p:cNvSpPr>
          <p:nvPr>
            <p:ph idx="1"/>
          </p:nvPr>
        </p:nvSpPr>
        <p:spPr>
          <a:xfrm>
            <a:off x="628650" y="2257425"/>
            <a:ext cx="8147050" cy="4351338"/>
          </a:xfrm>
        </p:spPr>
        <p:txBody>
          <a:bodyPr>
            <a:normAutofit/>
          </a:bodyPr>
          <a:lstStyle/>
          <a:p>
            <a:r>
              <a:rPr lang="en-US" sz="3600" b="1" dirty="0"/>
              <a:t>God deserves it </a:t>
            </a:r>
            <a:r>
              <a:rPr lang="en-US" sz="3600" dirty="0"/>
              <a:t>(Psalm 29:2)</a:t>
            </a:r>
          </a:p>
          <a:p>
            <a:r>
              <a:rPr lang="en-US" sz="3600" b="1" dirty="0"/>
              <a:t>God desires it  </a:t>
            </a:r>
            <a:r>
              <a:rPr lang="en-US" sz="3600" dirty="0"/>
              <a:t>(John 4:23-24)</a:t>
            </a:r>
          </a:p>
          <a:p>
            <a:pPr marL="571500" lvl="1" indent="-279400"/>
            <a:r>
              <a:rPr lang="en-US" sz="3200" b="1" i="1" dirty="0"/>
              <a:t>In truth </a:t>
            </a:r>
            <a:r>
              <a:rPr lang="en-US" sz="3200" dirty="0"/>
              <a:t>(Leviticus 10:1-3; 2 Chron. 26:16-21)</a:t>
            </a:r>
          </a:p>
          <a:p>
            <a:pPr marL="571500" lvl="1" indent="-279400"/>
            <a:r>
              <a:rPr lang="en-US" sz="3200" b="1" i="1" dirty="0"/>
              <a:t>From the heart </a:t>
            </a:r>
            <a:r>
              <a:rPr lang="en-US" sz="3200" dirty="0"/>
              <a:t>(Deuteronomy 10:12; Exodus 25:2; Psalm 86:12)</a:t>
            </a:r>
          </a:p>
          <a:p>
            <a:r>
              <a:rPr lang="en-US" sz="3600" b="1" dirty="0"/>
              <a:t>We need it </a:t>
            </a:r>
            <a:r>
              <a:rPr lang="en-US" sz="3600" dirty="0"/>
              <a:t>(Hebrews 10:24-25)</a:t>
            </a:r>
            <a:endParaRPr lang="en-US" sz="3200" dirty="0"/>
          </a:p>
        </p:txBody>
      </p:sp>
      <p:pic>
        <p:nvPicPr>
          <p:cNvPr id="2052" name="Picture 4" descr="Abstract, Decorative, Divider, Fancy, Flourish">
            <a:extLst>
              <a:ext uri="{FF2B5EF4-FFF2-40B4-BE49-F238E27FC236}">
                <a16:creationId xmlns:a16="http://schemas.microsoft.com/office/drawing/2014/main" id="{2FCAAAD9-33C3-4389-A583-E6BE63A00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77900"/>
            <a:ext cx="3657600" cy="1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B10-C4D6-4416-A24A-D6501B966DD8}"/>
              </a:ext>
            </a:extLst>
          </p:cNvPr>
          <p:cNvSpPr>
            <a:spLocks noGrp="1"/>
          </p:cNvSpPr>
          <p:nvPr>
            <p:ph type="title"/>
          </p:nvPr>
        </p:nvSpPr>
        <p:spPr/>
        <p:txBody>
          <a:bodyPr>
            <a:normAutofit/>
          </a:bodyPr>
          <a:lstStyle/>
          <a:p>
            <a:pPr algn="ctr"/>
            <a:r>
              <a:rPr lang="en-US" sz="6000" b="1" dirty="0">
                <a:latin typeface="Pristina" panose="03060402040406080204" pitchFamily="66" charset="0"/>
              </a:rPr>
              <a:t>Unacceptable Worship</a:t>
            </a:r>
            <a:endParaRPr lang="en-US" sz="6000" dirty="0">
              <a:latin typeface="Pristina" panose="03060402040406080204" pitchFamily="66" charset="0"/>
            </a:endParaRPr>
          </a:p>
        </p:txBody>
      </p:sp>
      <p:sp>
        <p:nvSpPr>
          <p:cNvPr id="3" name="Content Placeholder 2">
            <a:extLst>
              <a:ext uri="{FF2B5EF4-FFF2-40B4-BE49-F238E27FC236}">
                <a16:creationId xmlns:a16="http://schemas.microsoft.com/office/drawing/2014/main" id="{62B2BD82-F551-4A15-9B7A-D055AA531517}"/>
              </a:ext>
            </a:extLst>
          </p:cNvPr>
          <p:cNvSpPr>
            <a:spLocks noGrp="1"/>
          </p:cNvSpPr>
          <p:nvPr>
            <p:ph idx="1"/>
          </p:nvPr>
        </p:nvSpPr>
        <p:spPr>
          <a:xfrm>
            <a:off x="628650" y="2209799"/>
            <a:ext cx="8337550" cy="3967163"/>
          </a:xfrm>
        </p:spPr>
        <p:txBody>
          <a:bodyPr>
            <a:normAutofit/>
          </a:bodyPr>
          <a:lstStyle/>
          <a:p>
            <a:r>
              <a:rPr lang="en-US" sz="3600" b="1" dirty="0"/>
              <a:t>Worship that is neither from the heart nor according to truth </a:t>
            </a:r>
            <a:r>
              <a:rPr lang="en-US" sz="3600" dirty="0"/>
              <a:t>(Isaiah 29:13; Matthew 15:8-9)</a:t>
            </a:r>
          </a:p>
          <a:p>
            <a:r>
              <a:rPr lang="en-US" sz="3600" b="1" dirty="0"/>
              <a:t>Worship that is offered by the unrighteous and the worldly </a:t>
            </a:r>
            <a:r>
              <a:rPr lang="en-US" sz="3600" dirty="0"/>
              <a:t>(Amos 8:4-7)</a:t>
            </a:r>
          </a:p>
          <a:p>
            <a:r>
              <a:rPr lang="en-US" sz="3600" b="1" dirty="0"/>
              <a:t>Worship that is not our best effort </a:t>
            </a:r>
            <a:r>
              <a:rPr lang="en-US" sz="3600" dirty="0"/>
              <a:t>(</a:t>
            </a:r>
            <a:r>
              <a:rPr lang="en-US" sz="3600"/>
              <a:t>Malachi 1:6-14</a:t>
            </a:r>
            <a:r>
              <a:rPr lang="en-US" sz="3600" dirty="0"/>
              <a:t>)</a:t>
            </a:r>
            <a:endParaRPr lang="en-US" sz="3200" dirty="0"/>
          </a:p>
        </p:txBody>
      </p:sp>
      <p:pic>
        <p:nvPicPr>
          <p:cNvPr id="6" name="Picture 4" descr="Abstract, Decorative, Divider, Fancy, Flourish">
            <a:extLst>
              <a:ext uri="{FF2B5EF4-FFF2-40B4-BE49-F238E27FC236}">
                <a16:creationId xmlns:a16="http://schemas.microsoft.com/office/drawing/2014/main" id="{3932CF21-8633-49BA-BF2A-8AD90690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77900"/>
            <a:ext cx="3657600" cy="1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B10-C4D6-4416-A24A-D6501B966DD8}"/>
              </a:ext>
            </a:extLst>
          </p:cNvPr>
          <p:cNvSpPr>
            <a:spLocks noGrp="1"/>
          </p:cNvSpPr>
          <p:nvPr>
            <p:ph type="title"/>
          </p:nvPr>
        </p:nvSpPr>
        <p:spPr>
          <a:xfrm>
            <a:off x="0" y="365126"/>
            <a:ext cx="9144000" cy="1325563"/>
          </a:xfrm>
        </p:spPr>
        <p:txBody>
          <a:bodyPr>
            <a:normAutofit fontScale="90000"/>
          </a:bodyPr>
          <a:lstStyle/>
          <a:p>
            <a:pPr algn="ctr"/>
            <a:r>
              <a:rPr lang="en-US" sz="6000" b="1" dirty="0">
                <a:latin typeface="Pristina" panose="03060402040406080204" pitchFamily="66" charset="0"/>
              </a:rPr>
              <a:t>How Can I Give My Best in Worship?</a:t>
            </a:r>
            <a:endParaRPr lang="en-US" sz="6000" dirty="0">
              <a:latin typeface="Pristina" panose="03060402040406080204" pitchFamily="66" charset="0"/>
            </a:endParaRPr>
          </a:p>
        </p:txBody>
      </p:sp>
      <p:sp>
        <p:nvSpPr>
          <p:cNvPr id="3" name="Content Placeholder 2">
            <a:extLst>
              <a:ext uri="{FF2B5EF4-FFF2-40B4-BE49-F238E27FC236}">
                <a16:creationId xmlns:a16="http://schemas.microsoft.com/office/drawing/2014/main" id="{62B2BD82-F551-4A15-9B7A-D055AA531517}"/>
              </a:ext>
            </a:extLst>
          </p:cNvPr>
          <p:cNvSpPr>
            <a:spLocks noGrp="1"/>
          </p:cNvSpPr>
          <p:nvPr>
            <p:ph idx="1"/>
          </p:nvPr>
        </p:nvSpPr>
        <p:spPr>
          <a:xfrm>
            <a:off x="533400" y="2303463"/>
            <a:ext cx="8039100" cy="4554536"/>
          </a:xfrm>
        </p:spPr>
        <p:txBody>
          <a:bodyPr>
            <a:noAutofit/>
          </a:bodyPr>
          <a:lstStyle/>
          <a:p>
            <a:pPr marL="0" indent="0">
              <a:spcBef>
                <a:spcPts val="600"/>
              </a:spcBef>
              <a:buNone/>
            </a:pPr>
            <a:r>
              <a:rPr lang="en-US" sz="3600" b="1" dirty="0"/>
              <a:t>Come Prepared To Worship! </a:t>
            </a:r>
          </a:p>
          <a:p>
            <a:pPr lvl="1" indent="-342900">
              <a:spcBef>
                <a:spcPts val="600"/>
              </a:spcBef>
              <a:tabLst>
                <a:tab pos="292100" algn="l"/>
              </a:tabLst>
            </a:pPr>
            <a:r>
              <a:rPr lang="en-US" sz="3200" b="1" i="1" dirty="0"/>
              <a:t>Get a good night’s rest -- Eutychus probably wished he had! </a:t>
            </a:r>
            <a:r>
              <a:rPr lang="en-US" sz="3200" i="1" dirty="0"/>
              <a:t>(Acts 20:9)</a:t>
            </a:r>
          </a:p>
          <a:p>
            <a:pPr lvl="1" indent="-342900">
              <a:spcBef>
                <a:spcPts val="600"/>
              </a:spcBef>
              <a:tabLst>
                <a:tab pos="292100" algn="l"/>
              </a:tabLst>
            </a:pPr>
            <a:r>
              <a:rPr lang="en-US" sz="3200" b="1" i="1" dirty="0"/>
              <a:t>Bring your Bible </a:t>
            </a:r>
            <a:r>
              <a:rPr lang="en-US" sz="3200" i="1" dirty="0"/>
              <a:t>(Acts 17:11)</a:t>
            </a:r>
          </a:p>
          <a:p>
            <a:pPr lvl="1" indent="-342900">
              <a:spcBef>
                <a:spcPts val="600"/>
              </a:spcBef>
              <a:tabLst>
                <a:tab pos="292100" algn="l"/>
              </a:tabLst>
            </a:pPr>
            <a:r>
              <a:rPr lang="en-US" sz="3200" b="1" i="1" dirty="0"/>
              <a:t>Be ready to listen </a:t>
            </a:r>
            <a:r>
              <a:rPr lang="en-US" sz="3200" i="1" dirty="0"/>
              <a:t>(Acts 10:33)</a:t>
            </a:r>
          </a:p>
          <a:p>
            <a:pPr lvl="1" indent="-342900">
              <a:spcBef>
                <a:spcPts val="600"/>
              </a:spcBef>
              <a:tabLst>
                <a:tab pos="292100" algn="l"/>
              </a:tabLst>
            </a:pPr>
            <a:r>
              <a:rPr lang="en-US" sz="3200" b="1" i="1" dirty="0"/>
              <a:t>Clear your mind of worldly concerns</a:t>
            </a:r>
          </a:p>
          <a:p>
            <a:pPr lvl="1" indent="-342900">
              <a:spcBef>
                <a:spcPts val="600"/>
              </a:spcBef>
              <a:tabLst>
                <a:tab pos="292100" algn="l"/>
              </a:tabLst>
            </a:pPr>
            <a:r>
              <a:rPr lang="en-US" sz="3200" b="1" i="1" dirty="0"/>
              <a:t>Practice self-discipline </a:t>
            </a:r>
            <a:r>
              <a:rPr lang="en-US" sz="3200" i="1" dirty="0"/>
              <a:t>(1 Cor. 9:27)</a:t>
            </a:r>
          </a:p>
          <a:p>
            <a:pPr>
              <a:spcBef>
                <a:spcPts val="600"/>
              </a:spcBef>
            </a:pPr>
            <a:endParaRPr lang="en-US" sz="3200" dirty="0"/>
          </a:p>
        </p:txBody>
      </p:sp>
      <p:pic>
        <p:nvPicPr>
          <p:cNvPr id="6" name="Picture 4" descr="Abstract, Decorative, Divider, Fancy, Flourish">
            <a:extLst>
              <a:ext uri="{FF2B5EF4-FFF2-40B4-BE49-F238E27FC236}">
                <a16:creationId xmlns:a16="http://schemas.microsoft.com/office/drawing/2014/main" id="{3932CF21-8633-49BA-BF2A-8AD90690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77900"/>
            <a:ext cx="3657600" cy="1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9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B10-C4D6-4416-A24A-D6501B966DD8}"/>
              </a:ext>
            </a:extLst>
          </p:cNvPr>
          <p:cNvSpPr>
            <a:spLocks noGrp="1"/>
          </p:cNvSpPr>
          <p:nvPr>
            <p:ph type="title"/>
          </p:nvPr>
        </p:nvSpPr>
        <p:spPr>
          <a:xfrm>
            <a:off x="0" y="365126"/>
            <a:ext cx="9144000" cy="1325563"/>
          </a:xfrm>
        </p:spPr>
        <p:txBody>
          <a:bodyPr>
            <a:normAutofit fontScale="90000"/>
          </a:bodyPr>
          <a:lstStyle/>
          <a:p>
            <a:pPr algn="ctr"/>
            <a:r>
              <a:rPr lang="en-US" sz="6000" b="1" dirty="0">
                <a:latin typeface="Pristina" panose="03060402040406080204" pitchFamily="66" charset="0"/>
              </a:rPr>
              <a:t>How Can I Give My Best in Worship?</a:t>
            </a:r>
            <a:endParaRPr lang="en-US" sz="6000" dirty="0">
              <a:latin typeface="Pristina" panose="03060402040406080204" pitchFamily="66" charset="0"/>
            </a:endParaRPr>
          </a:p>
        </p:txBody>
      </p:sp>
      <p:sp>
        <p:nvSpPr>
          <p:cNvPr id="3" name="Content Placeholder 2">
            <a:extLst>
              <a:ext uri="{FF2B5EF4-FFF2-40B4-BE49-F238E27FC236}">
                <a16:creationId xmlns:a16="http://schemas.microsoft.com/office/drawing/2014/main" id="{62B2BD82-F551-4A15-9B7A-D055AA531517}"/>
              </a:ext>
            </a:extLst>
          </p:cNvPr>
          <p:cNvSpPr>
            <a:spLocks noGrp="1"/>
          </p:cNvSpPr>
          <p:nvPr>
            <p:ph idx="1"/>
          </p:nvPr>
        </p:nvSpPr>
        <p:spPr>
          <a:xfrm>
            <a:off x="304800" y="2057400"/>
            <a:ext cx="8534400" cy="4800599"/>
          </a:xfrm>
        </p:spPr>
        <p:txBody>
          <a:bodyPr>
            <a:noAutofit/>
          </a:bodyPr>
          <a:lstStyle/>
          <a:p>
            <a:pPr marL="0" indent="0">
              <a:spcBef>
                <a:spcPts val="600"/>
              </a:spcBef>
              <a:buNone/>
            </a:pPr>
            <a:r>
              <a:rPr lang="en-US" sz="3600" b="1" dirty="0"/>
              <a:t>Participate!</a:t>
            </a:r>
          </a:p>
          <a:p>
            <a:pPr>
              <a:spcBef>
                <a:spcPts val="600"/>
              </a:spcBef>
            </a:pPr>
            <a:r>
              <a:rPr lang="en-US" sz="3200" b="1" dirty="0"/>
              <a:t>By giving cheerfully and liberally  </a:t>
            </a:r>
            <a:r>
              <a:rPr lang="en-US" sz="3200" dirty="0"/>
              <a:t>(2 Cor. 9:7) </a:t>
            </a:r>
          </a:p>
          <a:p>
            <a:pPr>
              <a:spcBef>
                <a:spcPts val="600"/>
              </a:spcBef>
            </a:pPr>
            <a:r>
              <a:rPr lang="en-US" sz="3200" b="1" dirty="0"/>
              <a:t>By taking the Lord’s supper in a worthy manner </a:t>
            </a:r>
            <a:r>
              <a:rPr lang="en-US" sz="3200" dirty="0"/>
              <a:t>(1 Corinthians 11:29).</a:t>
            </a:r>
          </a:p>
          <a:p>
            <a:pPr>
              <a:spcBef>
                <a:spcPts val="600"/>
              </a:spcBef>
            </a:pPr>
            <a:r>
              <a:rPr lang="en-US" sz="3200" b="1" dirty="0"/>
              <a:t>By Singing with melody in your heart to the Lord </a:t>
            </a:r>
            <a:r>
              <a:rPr lang="en-US" sz="3200" dirty="0"/>
              <a:t>(Ephesians 5:19)</a:t>
            </a:r>
          </a:p>
          <a:p>
            <a:pPr>
              <a:spcBef>
                <a:spcPts val="600"/>
              </a:spcBef>
            </a:pPr>
            <a:r>
              <a:rPr lang="en-US" sz="3200" b="1" dirty="0"/>
              <a:t>By examining Scripture </a:t>
            </a:r>
            <a:r>
              <a:rPr lang="en-US" sz="3200" dirty="0"/>
              <a:t>(Acts 17:11)</a:t>
            </a:r>
          </a:p>
          <a:p>
            <a:pPr>
              <a:spcBef>
                <a:spcPts val="600"/>
              </a:spcBef>
            </a:pPr>
            <a:r>
              <a:rPr lang="en-US" sz="3200" b="1" dirty="0"/>
              <a:t>By praying together </a:t>
            </a:r>
            <a:r>
              <a:rPr lang="en-US" sz="3200" dirty="0"/>
              <a:t>(1 Cor. 14:16; Acts 12:5)</a:t>
            </a:r>
          </a:p>
          <a:p>
            <a:pPr>
              <a:spcBef>
                <a:spcPts val="600"/>
              </a:spcBef>
            </a:pPr>
            <a:r>
              <a:rPr lang="en-US" sz="3200" b="1" dirty="0"/>
              <a:t>By striving to edify others </a:t>
            </a:r>
            <a:r>
              <a:rPr lang="en-US" sz="3200" dirty="0"/>
              <a:t>(1 Corinthians 14:26)</a:t>
            </a:r>
          </a:p>
        </p:txBody>
      </p:sp>
      <p:pic>
        <p:nvPicPr>
          <p:cNvPr id="6" name="Picture 4" descr="Abstract, Decorative, Divider, Fancy, Flourish">
            <a:extLst>
              <a:ext uri="{FF2B5EF4-FFF2-40B4-BE49-F238E27FC236}">
                <a16:creationId xmlns:a16="http://schemas.microsoft.com/office/drawing/2014/main" id="{3932CF21-8633-49BA-BF2A-8AD90690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77900"/>
            <a:ext cx="3657600" cy="1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1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B10-C4D6-4416-A24A-D6501B966DD8}"/>
              </a:ext>
            </a:extLst>
          </p:cNvPr>
          <p:cNvSpPr>
            <a:spLocks noGrp="1"/>
          </p:cNvSpPr>
          <p:nvPr>
            <p:ph type="title"/>
          </p:nvPr>
        </p:nvSpPr>
        <p:spPr>
          <a:xfrm>
            <a:off x="0" y="365126"/>
            <a:ext cx="9144000" cy="1325563"/>
          </a:xfrm>
        </p:spPr>
        <p:txBody>
          <a:bodyPr>
            <a:normAutofit fontScale="90000"/>
          </a:bodyPr>
          <a:lstStyle/>
          <a:p>
            <a:pPr algn="ctr"/>
            <a:r>
              <a:rPr lang="en-US" sz="6000" b="1" dirty="0">
                <a:latin typeface="Pristina" panose="03060402040406080204" pitchFamily="66" charset="0"/>
              </a:rPr>
              <a:t>How Can I Give My Best in Worship?</a:t>
            </a:r>
            <a:endParaRPr lang="en-US" sz="6000" dirty="0">
              <a:latin typeface="Pristina" panose="03060402040406080204" pitchFamily="66" charset="0"/>
            </a:endParaRPr>
          </a:p>
        </p:txBody>
      </p:sp>
      <p:sp>
        <p:nvSpPr>
          <p:cNvPr id="3" name="Content Placeholder 2">
            <a:extLst>
              <a:ext uri="{FF2B5EF4-FFF2-40B4-BE49-F238E27FC236}">
                <a16:creationId xmlns:a16="http://schemas.microsoft.com/office/drawing/2014/main" id="{62B2BD82-F551-4A15-9B7A-D055AA531517}"/>
              </a:ext>
            </a:extLst>
          </p:cNvPr>
          <p:cNvSpPr>
            <a:spLocks noGrp="1"/>
          </p:cNvSpPr>
          <p:nvPr>
            <p:ph idx="1"/>
          </p:nvPr>
        </p:nvSpPr>
        <p:spPr>
          <a:xfrm>
            <a:off x="533400" y="2303463"/>
            <a:ext cx="8280400" cy="4554536"/>
          </a:xfrm>
        </p:spPr>
        <p:txBody>
          <a:bodyPr>
            <a:noAutofit/>
          </a:bodyPr>
          <a:lstStyle/>
          <a:p>
            <a:pPr marL="0" indent="0">
              <a:spcBef>
                <a:spcPts val="600"/>
              </a:spcBef>
              <a:buNone/>
            </a:pPr>
            <a:r>
              <a:rPr lang="en-US" sz="3600" b="1" dirty="0"/>
              <a:t>Limit distractions</a:t>
            </a:r>
          </a:p>
          <a:p>
            <a:pPr lvl="1" indent="-342900">
              <a:spcBef>
                <a:spcPts val="600"/>
              </a:spcBef>
              <a:tabLst>
                <a:tab pos="292100" algn="l"/>
              </a:tabLst>
            </a:pPr>
            <a:r>
              <a:rPr lang="en-US" sz="3200" b="1" i="1" dirty="0"/>
              <a:t>Do your part to enable everything to be done “decently and in order” </a:t>
            </a:r>
            <a:r>
              <a:rPr lang="en-US" sz="3200" i="1" dirty="0"/>
              <a:t>(1 Cor. 14:40)</a:t>
            </a:r>
          </a:p>
          <a:p>
            <a:pPr lvl="1" indent="-342900">
              <a:spcBef>
                <a:spcPts val="600"/>
              </a:spcBef>
              <a:tabLst>
                <a:tab pos="292100" algn="l"/>
              </a:tabLst>
            </a:pPr>
            <a:r>
              <a:rPr lang="en-US" sz="3200" b="1" i="1" dirty="0"/>
              <a:t>“Order” is translated from “taxis”, meaning “regular arrangement, that is, (in time) fixed succession…official dignity: order.”     </a:t>
            </a:r>
            <a:r>
              <a:rPr lang="en-US" sz="3200" i="1" dirty="0"/>
              <a:t>(Strong’s Dictionary)</a:t>
            </a:r>
          </a:p>
          <a:p>
            <a:pPr>
              <a:spcBef>
                <a:spcPts val="600"/>
              </a:spcBef>
            </a:pPr>
            <a:endParaRPr lang="en-US" sz="3200" dirty="0"/>
          </a:p>
        </p:txBody>
      </p:sp>
      <p:pic>
        <p:nvPicPr>
          <p:cNvPr id="6" name="Picture 4" descr="Abstract, Decorative, Divider, Fancy, Flourish">
            <a:extLst>
              <a:ext uri="{FF2B5EF4-FFF2-40B4-BE49-F238E27FC236}">
                <a16:creationId xmlns:a16="http://schemas.microsoft.com/office/drawing/2014/main" id="{3932CF21-8633-49BA-BF2A-8AD90690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77900"/>
            <a:ext cx="3657600" cy="1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360</Words>
  <Application>Microsoft Office PowerPoint</Application>
  <PresentationFormat>On-screen Show (4:3)</PresentationFormat>
  <Paragraphs>34</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Berlin Sans FB Demi</vt:lpstr>
      <vt:lpstr>Calibri</vt:lpstr>
      <vt:lpstr>Calibri Light</vt:lpstr>
      <vt:lpstr>Pristina</vt:lpstr>
      <vt:lpstr>Office Theme</vt:lpstr>
      <vt:lpstr>Improving Our Worship</vt:lpstr>
      <vt:lpstr>Why Worship?</vt:lpstr>
      <vt:lpstr>Unacceptable Worship</vt:lpstr>
      <vt:lpstr>How Can I Give My Best in Worship?</vt:lpstr>
      <vt:lpstr>How Can I Give My Best in Worship?</vt:lpstr>
      <vt:lpstr>How Can I Give My Best in Worship?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Our Worship</dc:title>
  <dc:creator>Eastside Enlightener</dc:creator>
  <cp:lastModifiedBy>Eastside Enlightener</cp:lastModifiedBy>
  <cp:revision>12</cp:revision>
  <dcterms:created xsi:type="dcterms:W3CDTF">2019-03-08T16:38:22Z</dcterms:created>
  <dcterms:modified xsi:type="dcterms:W3CDTF">2019-03-09T18:25:47Z</dcterms:modified>
</cp:coreProperties>
</file>