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3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8C7CFD3-7A47-4C51-956F-265113DC5A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A06C5C92-3BFA-4430-9242-C9DA3357D61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3EDF71B1-4855-440E-9851-13FC5C2022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F5E7E7BB-C8AC-44FF-BCB8-8BAC6721FAA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:a16="http://schemas.microsoft.com/office/drawing/2014/main" id="{809911C9-684E-479F-B63D-9EC1C4FB54A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88071" name="Rectangle 7">
            <a:extLst>
              <a:ext uri="{FF2B5EF4-FFF2-40B4-BE49-F238E27FC236}">
                <a16:creationId xmlns:a16="http://schemas.microsoft.com/office/drawing/2014/main" id="{48C85C40-9F36-4AAC-9B39-ECED702782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fld id="{41CF3863-A13E-4DA7-AD4E-D7728752788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9D76D8-94B9-4059-A9C7-6D5ED2765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5A24EC-D6B2-43AE-BC67-4EE8258E9F8E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F5DCB18D-650F-41D9-9C87-21FC785629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FF3C9C0F-81A0-455D-B3D8-0AD5F1AAC2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Each of us is responsible for our own souls.  The decision to serve God is one that we must make for ourselves and take responsibility for. 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2F9FC7-8FDB-4442-B78C-025991C62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71739C-65C8-4691-AB57-A423B74894F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172C63EF-BCBD-4281-81DA-811496AF38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5E296082-465C-4B22-BA42-80748F006E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78B094-F0AD-4693-B776-17A791CA6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50523E-BC95-4135-B4BC-177A416D69E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3CEBFD36-4594-42D2-8FC7-F0310204F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35C6980F-D90C-4114-B724-C09EC65491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B91E19-93A3-4776-86FD-D11B0A32EE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82B235-4034-4C01-833D-737107F422A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AE5C793B-8844-476A-8B89-ECC74D88F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ECD84E60-8132-4569-9235-2887C2C3FC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E4E8A5-C2B8-4449-A96D-BFB2CBFA3E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1FF49F-B80E-429C-A7C3-218F963EC22C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0D979F25-22E7-45F2-BD7D-C826406650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829010B2-0315-43FE-96B9-6AF89730E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Freeform 2">
            <a:extLst>
              <a:ext uri="{FF2B5EF4-FFF2-40B4-BE49-F238E27FC236}">
                <a16:creationId xmlns:a16="http://schemas.microsoft.com/office/drawing/2014/main" id="{781A6BF7-82F9-4E55-8676-269F26223CA4}"/>
              </a:ext>
            </a:extLst>
          </p:cNvPr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2BCAA37D-7568-44CA-8A9C-355DB3E416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87044" name="Rectangle 4">
            <a:extLst>
              <a:ext uri="{FF2B5EF4-FFF2-40B4-BE49-F238E27FC236}">
                <a16:creationId xmlns:a16="http://schemas.microsoft.com/office/drawing/2014/main" id="{B26D7282-57F2-4AA8-88AF-BCD87E2D928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87045" name="Rectangle 5">
            <a:extLst>
              <a:ext uri="{FF2B5EF4-FFF2-40B4-BE49-F238E27FC236}">
                <a16:creationId xmlns:a16="http://schemas.microsoft.com/office/drawing/2014/main" id="{05B6CE44-D8F5-4C95-A782-C915229F95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7046" name="Rectangle 6">
            <a:extLst>
              <a:ext uri="{FF2B5EF4-FFF2-40B4-BE49-F238E27FC236}">
                <a16:creationId xmlns:a16="http://schemas.microsoft.com/office/drawing/2014/main" id="{D51C4AB5-E41F-45BF-884F-C65175B1A2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7047" name="Rectangle 7">
            <a:extLst>
              <a:ext uri="{FF2B5EF4-FFF2-40B4-BE49-F238E27FC236}">
                <a16:creationId xmlns:a16="http://schemas.microsoft.com/office/drawing/2014/main" id="{5B2FCA6E-2568-4571-9085-294D64AB74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76C1C368-7CEA-4D9A-AC6A-2D17B71CCD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/>
      <p:bldP spid="87044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70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704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704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34D61-D8AC-48B0-9D77-08AC1A4D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0B975D-82BF-4904-8D71-A2F48710C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DA70F4-B06C-46B7-B21C-39E15E95C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5229A-5D08-415C-8F87-061AFD063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F76CB-0BFD-4249-9544-30DEAD89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4DECC-2985-4377-B417-E249F803CE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806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D2768F-F04E-4B3B-93FF-6070143D3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302BC-674B-4337-849A-97A7C2254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87D4-E27C-4295-AB77-1BE934F4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BE645-06E9-4007-85C6-D11C07792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91908-04C3-4109-B7DC-3D3C7835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D5235D-5DD7-4377-8008-42BF9B6A22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14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06543-F49E-4ED5-8DC9-55C60F76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77820-DDE8-4658-9AF6-431F59049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93C83-8EC9-443A-B9DB-BE740A3D0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38236-62B6-4022-9450-364AE3243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E1C0A-F3A0-4C0A-815A-5E2485E4A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76665-1714-4C48-A149-BA6E2F983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69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03F34-072E-4311-8548-19CFF35D3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8FB77-9D74-461F-A363-3DE14A920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D9B3A-D2A6-4D77-9A92-8EC9276B1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AD252-522F-46C7-A4B0-6BE1116D9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B3116F-F023-4D45-AC8F-0625C3DDD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51068-861E-4E86-BC03-F954EC52DE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25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6BD0F-611F-4F76-9C88-DCDC7427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9023-DDD8-4DD3-899B-D9DF6E32D2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D3B4E-FF8C-4746-87DA-048C4CA4D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E2B4A-FB3B-40F0-AEBF-D1F0A797F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AD66F0-B797-4887-BFE9-A7C689F7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29AD4A-ED3B-4E19-9E7E-A38EA0144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6947D-7DC6-440F-B26A-552A5B22B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15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867FA-AB69-47C7-A2E3-1C05A575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D7019-4A44-4FB0-BC4D-901D75E9B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40A423-A7FC-4770-863A-AD2979A3D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4C206D-635F-4B8E-8310-7668F03BE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334918-D549-448D-BCB8-7D503A5597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560B81-5B7F-41A7-A64A-5A0FEB1BA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619E36-5222-4207-971A-5A1FC461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4BF206-7D0B-4859-9F10-E2595FAC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F831-5278-42FB-BE75-359C3C42D7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80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91AB9-7F3A-485D-9750-FE876FA30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F8DAB6-7EA4-4DE3-BFA8-0249BC18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B46E78-C1C9-416D-A512-1F410A532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45B88A-AAF3-4CD8-BC83-7D3649D45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82A78-4B1C-43A6-A327-1C3FA46893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616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6AD8E6-BAE1-4B2C-B398-C8161008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2CA4E4-7B97-4595-9484-C67A87BC5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F2A10-5C29-48A0-B6AD-8821511C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F6CFC4-B43E-48CF-94FC-7B45E75BB8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89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66A02-7C02-4B42-A5F2-6B26D999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77F06-7FD1-46F4-8620-51D83EECE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D229E-4A9F-4389-8A51-CFABE4C61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3FCC9-0520-418D-ABF4-E9E59887B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2F4BB-3A2E-463F-BB2E-1BF3462BD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BFD54-33CF-4EEF-9DAE-E778CC4FB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E76FEB-B87F-4BEF-9047-BFBBF114F3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65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434A4-31FD-4B23-8E06-56B70849C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74D3F-F057-4901-902F-7BD4B4A93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66FF1-AD91-4E43-96FB-633FBEC944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93077-798B-42BB-B0C9-2B0210A6C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AA86D-AB1D-4A9F-88BF-38FF02FC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0FE3E3-B021-4099-9632-BF2D42653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5A88D-1F36-4E57-A81C-2A048E83E4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6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4BD9009B-DC13-4A62-8EAF-2E1E0C03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A2F39628-445C-4399-B327-F6EF001E61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1826C5D2-A73C-42B9-9337-EF02BB32D17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9652E618-5B63-4381-9F54-3580D6A14E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86022" name="Rectangle 6">
            <a:extLst>
              <a:ext uri="{FF2B5EF4-FFF2-40B4-BE49-F238E27FC236}">
                <a16:creationId xmlns:a16="http://schemas.microsoft.com/office/drawing/2014/main" id="{87FF8FB7-5980-467D-8D6E-CAB6014491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6B047C9A-BDA6-46FE-B9E5-2B4F71A040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19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60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86019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5CBCC19-5044-4030-8EAC-BA96A48032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75968" y="304800"/>
            <a:ext cx="6286500" cy="3200400"/>
          </a:xfrm>
        </p:spPr>
        <p:txBody>
          <a:bodyPr/>
          <a:lstStyle/>
          <a:p>
            <a:r>
              <a:rPr lang="en-US" altLang="en-US" sz="7200" dirty="0">
                <a:latin typeface="Algerian" panose="04020705040A02060702" pitchFamily="82" charset="0"/>
              </a:rPr>
              <a:t>Standing on Your Own Two Feet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EC0C83F-F599-43F6-BD01-B68E62BD4D5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53948" y="4038600"/>
            <a:ext cx="3886200" cy="1905000"/>
          </a:xfrm>
        </p:spPr>
        <p:txBody>
          <a:bodyPr/>
          <a:lstStyle/>
          <a:p>
            <a:r>
              <a:rPr lang="en-US" altLang="en-US" sz="4000" dirty="0">
                <a:latin typeface="Candara" panose="020E0502030303020204" pitchFamily="34" charset="0"/>
              </a:rPr>
              <a:t>1 Kings 2:2</a:t>
            </a:r>
          </a:p>
          <a:p>
            <a:r>
              <a:rPr lang="en-US" altLang="en-US" sz="4000" dirty="0">
                <a:latin typeface="Candara" panose="020E0502030303020204" pitchFamily="34" charset="0"/>
              </a:rPr>
              <a:t>2 Timothy 4:5-6</a:t>
            </a:r>
          </a:p>
        </p:txBody>
      </p:sp>
      <p:pic>
        <p:nvPicPr>
          <p:cNvPr id="2053" name="Picture 5" descr="MCj03963640000[1]">
            <a:extLst>
              <a:ext uri="{FF2B5EF4-FFF2-40B4-BE49-F238E27FC236}">
                <a16:creationId xmlns:a16="http://schemas.microsoft.com/office/drawing/2014/main" id="{C99365D8-6CF0-4DF3-8AC7-5792ED7698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884" y="1407242"/>
            <a:ext cx="2455168" cy="3733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4E50F179-33CF-47D1-AF70-16E6DFA26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8839200" cy="1600200"/>
          </a:xfrm>
        </p:spPr>
        <p:txBody>
          <a:bodyPr/>
          <a:lstStyle/>
          <a:p>
            <a:pPr algn="ctr"/>
            <a:r>
              <a:rPr lang="en-US" altLang="en-US" sz="5400" dirty="0">
                <a:latin typeface="Algerian" panose="04020705040A02060702" pitchFamily="82" charset="0"/>
              </a:rPr>
              <a:t>We Must All Stand Before God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0A47577A-0673-460F-A4EF-382F9A3F7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2057400"/>
            <a:ext cx="8113297" cy="4038600"/>
          </a:xfrm>
        </p:spPr>
        <p:txBody>
          <a:bodyPr/>
          <a:lstStyle/>
          <a:p>
            <a:r>
              <a:rPr lang="en-US" altLang="en-US" b="1" dirty="0">
                <a:latin typeface="Candara" panose="020E0502030303020204" pitchFamily="34" charset="0"/>
              </a:rPr>
              <a:t>Individually</a:t>
            </a:r>
            <a:r>
              <a:rPr lang="en-US" altLang="en-US" dirty="0">
                <a:latin typeface="Candara" panose="020E0502030303020204" pitchFamily="34" charset="0"/>
              </a:rPr>
              <a:t> (</a:t>
            </a:r>
            <a:r>
              <a:rPr lang="en-US" altLang="en-US" sz="2800" b="1" i="1" dirty="0">
                <a:latin typeface="Candara" panose="020E0502030303020204" pitchFamily="34" charset="0"/>
              </a:rPr>
              <a:t>2 Corinthians 5:10; Romans 14:10-12)</a:t>
            </a:r>
          </a:p>
          <a:p>
            <a:r>
              <a:rPr lang="en-US" altLang="en-US" b="1" dirty="0">
                <a:latin typeface="Candara" panose="020E0502030303020204" pitchFamily="34" charset="0"/>
              </a:rPr>
              <a:t>Apart from parents, children or spouses</a:t>
            </a:r>
            <a:r>
              <a:rPr lang="en-US" altLang="en-US" dirty="0">
                <a:latin typeface="Candara" panose="020E0502030303020204" pitchFamily="34" charset="0"/>
              </a:rPr>
              <a:t> </a:t>
            </a:r>
            <a:r>
              <a:rPr lang="en-US" altLang="en-US" i="1" dirty="0">
                <a:latin typeface="Candara" panose="020E0502030303020204" pitchFamily="34" charset="0"/>
              </a:rPr>
              <a:t>(</a:t>
            </a:r>
            <a:r>
              <a:rPr lang="en-US" altLang="en-US" sz="2800" b="1" i="1" dirty="0">
                <a:latin typeface="Candara" panose="020E0502030303020204" pitchFamily="34" charset="0"/>
              </a:rPr>
              <a:t>Ezekiel 18:20; 2 Timothy 1:5; Luke 3:8; Deut. 5:3)</a:t>
            </a:r>
            <a:r>
              <a:rPr lang="en-US" altLang="en-US" dirty="0">
                <a:latin typeface="Candara" panose="020E0502030303020204" pitchFamily="34" charset="0"/>
              </a:rPr>
              <a:t> </a:t>
            </a:r>
          </a:p>
          <a:p>
            <a:r>
              <a:rPr lang="en-US" altLang="en-US" b="1" dirty="0">
                <a:latin typeface="Candara" panose="020E0502030303020204" pitchFamily="34" charset="0"/>
              </a:rPr>
              <a:t>Apart from circumstances</a:t>
            </a:r>
            <a:r>
              <a:rPr lang="en-US" altLang="en-US" dirty="0">
                <a:latin typeface="Candara" panose="020E0502030303020204" pitchFamily="34" charset="0"/>
              </a:rPr>
              <a:t> 		    </a:t>
            </a:r>
            <a:r>
              <a:rPr lang="en-US" altLang="en-US" sz="2800" b="1" i="1" dirty="0">
                <a:latin typeface="Candara" panose="020E0502030303020204" pitchFamily="34" charset="0"/>
              </a:rPr>
              <a:t>(Romans 12:2; John 12:48)</a:t>
            </a:r>
          </a:p>
        </p:txBody>
      </p:sp>
      <p:pic>
        <p:nvPicPr>
          <p:cNvPr id="75781" name="Picture 5" descr="MCj03963640000[1]">
            <a:extLst>
              <a:ext uri="{FF2B5EF4-FFF2-40B4-BE49-F238E27FC236}">
                <a16:creationId xmlns:a16="http://schemas.microsoft.com/office/drawing/2014/main" id="{36B2491C-9B49-4674-9504-66D2A3913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36" y="4656746"/>
            <a:ext cx="1051560" cy="16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D3E39DB4-33B5-4C81-BAED-491E566933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1" y="457200"/>
            <a:ext cx="8499474" cy="1371600"/>
          </a:xfrm>
        </p:spPr>
        <p:txBody>
          <a:bodyPr/>
          <a:lstStyle/>
          <a:p>
            <a:r>
              <a:rPr lang="en-US" altLang="en-US" sz="3200" i="1" dirty="0"/>
              <a:t>“Standing” involves recognizing your</a:t>
            </a:r>
            <a:br>
              <a:rPr lang="en-US" altLang="en-US" sz="3200" i="1" dirty="0"/>
            </a:br>
            <a:r>
              <a:rPr lang="en-US" altLang="en-US" sz="4000" dirty="0"/>
              <a:t>   </a:t>
            </a:r>
            <a:r>
              <a:rPr lang="en-US" altLang="en-US" sz="4800" dirty="0">
                <a:latin typeface="Algerian" panose="04020705040A02060702" pitchFamily="82" charset="0"/>
              </a:rPr>
              <a:t>Personal Responsibility</a:t>
            </a:r>
            <a:endParaRPr lang="en-US" altLang="en-US" sz="4000" dirty="0">
              <a:latin typeface="Algerian" panose="04020705040A02060702" pitchFamily="82" charset="0"/>
            </a:endParaRP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9AA77DF-8B89-477E-95A3-5F25D74B04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altLang="en-US" b="1" dirty="0">
                <a:latin typeface="Candara" panose="020E0502030303020204" pitchFamily="34" charset="0"/>
              </a:rPr>
              <a:t>Each must bear his own load</a:t>
            </a:r>
            <a:r>
              <a:rPr lang="en-US" altLang="en-US" dirty="0">
                <a:latin typeface="Candara" panose="020E0502030303020204" pitchFamily="34" charset="0"/>
              </a:rPr>
              <a:t> </a:t>
            </a:r>
            <a:r>
              <a:rPr lang="en-US" altLang="en-US" sz="2800" b="1" i="1" dirty="0">
                <a:latin typeface="Candara" panose="020E0502030303020204" pitchFamily="34" charset="0"/>
              </a:rPr>
              <a:t>(Galatians 6:4-5)</a:t>
            </a:r>
          </a:p>
          <a:p>
            <a:r>
              <a:rPr lang="en-US" altLang="en-US" b="1" dirty="0">
                <a:latin typeface="Candara" panose="020E0502030303020204" pitchFamily="34" charset="0"/>
              </a:rPr>
              <a:t>The example of the David</a:t>
            </a:r>
            <a:r>
              <a:rPr lang="en-US" altLang="en-US" dirty="0">
                <a:latin typeface="Candara" panose="020E0502030303020204" pitchFamily="34" charset="0"/>
              </a:rPr>
              <a:t> </a:t>
            </a:r>
            <a:r>
              <a:rPr lang="en-US" altLang="en-US" sz="2800" b="1" i="1" dirty="0">
                <a:latin typeface="Candara" panose="020E0502030303020204" pitchFamily="34" charset="0"/>
              </a:rPr>
              <a:t>(1 Samuel 17:20ff)</a:t>
            </a:r>
          </a:p>
        </p:txBody>
      </p:sp>
      <p:pic>
        <p:nvPicPr>
          <p:cNvPr id="5" name="Picture 5" descr="MCj03963640000[1]">
            <a:extLst>
              <a:ext uri="{FF2B5EF4-FFF2-40B4-BE49-F238E27FC236}">
                <a16:creationId xmlns:a16="http://schemas.microsoft.com/office/drawing/2014/main" id="{02C23ABB-FB59-4317-A51E-4F490355C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36" y="4656746"/>
            <a:ext cx="1051560" cy="16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F8D22F1-3CB2-4912-A2C0-DEF3269D2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686800" cy="1371600"/>
          </a:xfrm>
        </p:spPr>
        <p:txBody>
          <a:bodyPr/>
          <a:lstStyle/>
          <a:p>
            <a:pPr algn="ctr"/>
            <a:r>
              <a:rPr lang="en-US" altLang="en-US" dirty="0">
                <a:latin typeface="Algerian" panose="04020705040A02060702" pitchFamily="82" charset="0"/>
              </a:rPr>
              <a:t>How to Take  Responsibility for Your Own Life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D97D3B4A-7099-4DCD-B60C-F9D155831F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990000"/>
                </a:solidFill>
                <a:latin typeface="Candara" panose="020E0502030303020204" pitchFamily="34" charset="0"/>
              </a:rPr>
              <a:t>Make the decision yourself to serve God</a:t>
            </a:r>
            <a:r>
              <a:rPr lang="en-US" altLang="en-US" b="1" dirty="0">
                <a:latin typeface="Candara" panose="020E0502030303020204" pitchFamily="34" charset="0"/>
              </a:rPr>
              <a:t> </a:t>
            </a:r>
            <a:r>
              <a:rPr lang="en-US" altLang="en-US" sz="2800" b="1" dirty="0">
                <a:latin typeface="Candara" panose="020E0502030303020204" pitchFamily="34" charset="0"/>
              </a:rPr>
              <a:t>(Joshua 24:15; Acts 22:16)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990000"/>
                </a:solidFill>
                <a:latin typeface="Candara" panose="020E0502030303020204" pitchFamily="34" charset="0"/>
              </a:rPr>
              <a:t>Make the decision yourself to walk away from sin</a:t>
            </a:r>
            <a:r>
              <a:rPr lang="en-US" altLang="en-US" b="1" dirty="0">
                <a:latin typeface="Candara" panose="020E0502030303020204" pitchFamily="34" charset="0"/>
              </a:rPr>
              <a:t> </a:t>
            </a:r>
            <a:r>
              <a:rPr lang="en-US" altLang="en-US" sz="2800" b="1" dirty="0">
                <a:latin typeface="Candara" panose="020E0502030303020204" pitchFamily="34" charset="0"/>
              </a:rPr>
              <a:t>(Ephesians 4:22-24)</a:t>
            </a:r>
          </a:p>
          <a:p>
            <a:pPr>
              <a:lnSpc>
                <a:spcPct val="90000"/>
              </a:lnSpc>
            </a:pPr>
            <a:r>
              <a:rPr lang="en-US" altLang="en-US" b="1" dirty="0">
                <a:solidFill>
                  <a:srgbClr val="990000"/>
                </a:solidFill>
                <a:latin typeface="Candara" panose="020E0502030303020204" pitchFamily="34" charset="0"/>
              </a:rPr>
              <a:t>Be honest with yourself</a:t>
            </a:r>
            <a:r>
              <a:rPr lang="en-US" altLang="en-US" b="1">
                <a:solidFill>
                  <a:srgbClr val="990000"/>
                </a:solidFill>
                <a:latin typeface="Candara" panose="020E0502030303020204" pitchFamily="34" charset="0"/>
              </a:rPr>
              <a:t>, others, and </a:t>
            </a:r>
            <a:r>
              <a:rPr lang="en-US" altLang="en-US" b="1" dirty="0">
                <a:solidFill>
                  <a:srgbClr val="990000"/>
                </a:solidFill>
                <a:latin typeface="Candara" panose="020E0502030303020204" pitchFamily="34" charset="0"/>
              </a:rPr>
              <a:t>God</a:t>
            </a:r>
            <a:r>
              <a:rPr lang="en-US" altLang="en-US" b="1" dirty="0">
                <a:latin typeface="Candara" panose="020E0502030303020204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 i="1" dirty="0">
                <a:latin typeface="Candara" panose="020E0502030303020204" pitchFamily="34" charset="0"/>
              </a:rPr>
              <a:t>Examine yourself</a:t>
            </a:r>
            <a:r>
              <a:rPr lang="en-US" altLang="en-US" sz="3200" b="1" dirty="0">
                <a:latin typeface="Candara" panose="020E0502030303020204" pitchFamily="34" charset="0"/>
              </a:rPr>
              <a:t> </a:t>
            </a:r>
            <a:r>
              <a:rPr lang="en-US" altLang="en-US" b="1" dirty="0">
                <a:latin typeface="Candara" panose="020E0502030303020204" pitchFamily="34" charset="0"/>
              </a:rPr>
              <a:t>(2 Corinthians 13:5)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 i="1" dirty="0">
                <a:latin typeface="Candara" panose="020E0502030303020204" pitchFamily="34" charset="0"/>
              </a:rPr>
              <a:t>Confess your sins</a:t>
            </a:r>
            <a:r>
              <a:rPr lang="en-US" altLang="en-US" sz="3200" b="1" dirty="0">
                <a:latin typeface="Candara" panose="020E0502030303020204" pitchFamily="34" charset="0"/>
              </a:rPr>
              <a:t> </a:t>
            </a:r>
            <a:r>
              <a:rPr lang="en-US" altLang="en-US" b="1" dirty="0">
                <a:latin typeface="Candara" panose="020E0502030303020204" pitchFamily="34" charset="0"/>
              </a:rPr>
              <a:t>(1 John 1:8-10)</a:t>
            </a:r>
          </a:p>
          <a:p>
            <a:pPr lvl="1">
              <a:lnSpc>
                <a:spcPct val="90000"/>
              </a:lnSpc>
            </a:pPr>
            <a:r>
              <a:rPr lang="en-US" altLang="en-US" sz="3200" b="1" i="1" dirty="0">
                <a:latin typeface="Candara" panose="020E0502030303020204" pitchFamily="34" charset="0"/>
              </a:rPr>
              <a:t>Apply Scripture to your life</a:t>
            </a:r>
            <a:r>
              <a:rPr lang="en-US" altLang="en-US" sz="3200" b="1" dirty="0">
                <a:latin typeface="Candara" panose="020E0502030303020204" pitchFamily="34" charset="0"/>
              </a:rPr>
              <a:t> </a:t>
            </a:r>
            <a:r>
              <a:rPr lang="en-US" altLang="en-US" b="1" dirty="0">
                <a:latin typeface="Candara" panose="020E0502030303020204" pitchFamily="34" charset="0"/>
              </a:rPr>
              <a:t>		        (James 1:22-25; Hebrews 4:12-13)</a:t>
            </a:r>
          </a:p>
          <a:p>
            <a:pPr>
              <a:lnSpc>
                <a:spcPct val="90000"/>
              </a:lnSpc>
            </a:pPr>
            <a:endParaRPr lang="en-US" altLang="en-US" sz="2800" b="1" i="1" dirty="0"/>
          </a:p>
        </p:txBody>
      </p:sp>
      <p:pic>
        <p:nvPicPr>
          <p:cNvPr id="5" name="Picture 5" descr="MCj03963640000[1]">
            <a:extLst>
              <a:ext uri="{FF2B5EF4-FFF2-40B4-BE49-F238E27FC236}">
                <a16:creationId xmlns:a16="http://schemas.microsoft.com/office/drawing/2014/main" id="{AD8B933A-FF51-439D-8AE7-22332AE38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536" y="4656746"/>
            <a:ext cx="1051560" cy="160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DE860826-1223-41C9-94D6-B099953C4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924800" cy="1447800"/>
          </a:xfrm>
        </p:spPr>
        <p:txBody>
          <a:bodyPr/>
          <a:lstStyle/>
          <a:p>
            <a:r>
              <a:rPr lang="en-US" altLang="en-US" b="1" i="1" dirty="0"/>
              <a:t>  </a:t>
            </a:r>
            <a:r>
              <a:rPr lang="en-US" altLang="en-US" i="1" dirty="0">
                <a:latin typeface="Algerian" panose="04020705040A02060702" pitchFamily="82" charset="0"/>
              </a:rPr>
              <a:t> Are You Standing on 		  Your Own Two Feet?</a:t>
            </a:r>
            <a:endParaRPr lang="en-US" altLang="en-US" dirty="0">
              <a:latin typeface="Algerian" panose="04020705040A02060702" pitchFamily="82" charset="0"/>
            </a:endParaRP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D73FE126-C44E-43AD-930C-3911393BA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5486400" cy="4495800"/>
          </a:xfrm>
        </p:spPr>
        <p:txBody>
          <a:bodyPr/>
          <a:lstStyle/>
          <a:p>
            <a:r>
              <a:rPr lang="en-US" altLang="en-US" b="1" dirty="0">
                <a:latin typeface="Candara" panose="020E0502030303020204" pitchFamily="34" charset="0"/>
              </a:rPr>
              <a:t>To Saul of Tarsus, Jesus said,</a:t>
            </a:r>
            <a:r>
              <a:rPr lang="en-US" altLang="en-US" b="1" i="1" dirty="0">
                <a:latin typeface="Candara" panose="020E0502030303020204" pitchFamily="34" charset="0"/>
              </a:rPr>
              <a:t> </a:t>
            </a:r>
            <a:r>
              <a:rPr lang="en-US" altLang="en-US" b="1" i="1" dirty="0">
                <a:solidFill>
                  <a:srgbClr val="990000"/>
                </a:solidFill>
                <a:latin typeface="Candara" panose="020E0502030303020204" pitchFamily="34" charset="0"/>
              </a:rPr>
              <a:t>“But rise and stand on your feet…”</a:t>
            </a:r>
            <a:r>
              <a:rPr lang="en-US" altLang="en-US" dirty="0">
                <a:latin typeface="Candara" panose="020E0502030303020204" pitchFamily="34" charset="0"/>
              </a:rPr>
              <a:t> -- </a:t>
            </a:r>
            <a:r>
              <a:rPr lang="en-US" altLang="en-US" b="1" i="1" dirty="0">
                <a:latin typeface="Candara" panose="020E0502030303020204" pitchFamily="34" charset="0"/>
              </a:rPr>
              <a:t>Acts 26:16</a:t>
            </a:r>
          </a:p>
          <a:p>
            <a:r>
              <a:rPr lang="en-US" altLang="en-US" b="1" dirty="0">
                <a:latin typeface="Candara" panose="020E0502030303020204" pitchFamily="34" charset="0"/>
              </a:rPr>
              <a:t>To you and I He says,</a:t>
            </a:r>
            <a:r>
              <a:rPr lang="en-US" altLang="en-US" b="1" i="1" dirty="0">
                <a:latin typeface="Candara" panose="020E0502030303020204" pitchFamily="34" charset="0"/>
              </a:rPr>
              <a:t>           </a:t>
            </a:r>
            <a:r>
              <a:rPr lang="en-US" altLang="en-US" b="1" i="1" dirty="0">
                <a:solidFill>
                  <a:srgbClr val="990000"/>
                </a:solidFill>
                <a:latin typeface="Candara" panose="020E0502030303020204" pitchFamily="34" charset="0"/>
              </a:rPr>
              <a:t>“If any man will come after me, let him deny himself, and take up his cross daily, and follow me.</a:t>
            </a:r>
            <a:r>
              <a:rPr lang="en-US" altLang="en-US" dirty="0">
                <a:solidFill>
                  <a:srgbClr val="990000"/>
                </a:solidFill>
                <a:latin typeface="Candara" panose="020E0502030303020204" pitchFamily="34" charset="0"/>
              </a:rPr>
              <a:t>”</a:t>
            </a:r>
            <a:r>
              <a:rPr lang="en-US" altLang="en-US" dirty="0">
                <a:latin typeface="Candara" panose="020E0502030303020204" pitchFamily="34" charset="0"/>
              </a:rPr>
              <a:t> -- </a:t>
            </a:r>
            <a:r>
              <a:rPr lang="en-US" altLang="en-US" b="1" i="1" dirty="0">
                <a:latin typeface="Candara" panose="020E0502030303020204" pitchFamily="34" charset="0"/>
              </a:rPr>
              <a:t>Luke 9:23</a:t>
            </a:r>
          </a:p>
        </p:txBody>
      </p:sp>
      <p:pic>
        <p:nvPicPr>
          <p:cNvPr id="7" name="Picture 5" descr="MCj03963640000[1]">
            <a:extLst>
              <a:ext uri="{FF2B5EF4-FFF2-40B4-BE49-F238E27FC236}">
                <a16:creationId xmlns:a16="http://schemas.microsoft.com/office/drawing/2014/main" id="{B85C351D-4878-4981-AD19-67820385C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514600"/>
            <a:ext cx="1952897" cy="2971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ERENE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SEREN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ERENE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REN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SERENE</Template>
  <TotalTime>113</TotalTime>
  <Words>235</Words>
  <Application>Microsoft Office PowerPoint</Application>
  <PresentationFormat>On-screen Show (4:3)</PresentationFormat>
  <Paragraphs>26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Algerian</vt:lpstr>
      <vt:lpstr>Arial</vt:lpstr>
      <vt:lpstr>Candara</vt:lpstr>
      <vt:lpstr>Times New Roman</vt:lpstr>
      <vt:lpstr>SERENE</vt:lpstr>
      <vt:lpstr>Standing on Your Own Two Feet</vt:lpstr>
      <vt:lpstr>We Must All Stand Before God</vt:lpstr>
      <vt:lpstr>“Standing” involves recognizing your    Personal Responsibility</vt:lpstr>
      <vt:lpstr>How to Take  Responsibility for Your Own Life</vt:lpstr>
      <vt:lpstr>   Are You Standing on     Your Own Two Feet?</vt:lpstr>
    </vt:vector>
  </TitlesOfParts>
  <Company>New Georgia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on Your Own Two Feet</dc:title>
  <dc:creator>Sandi  Klein</dc:creator>
  <cp:lastModifiedBy>Eastside Enlightener</cp:lastModifiedBy>
  <cp:revision>10</cp:revision>
  <dcterms:created xsi:type="dcterms:W3CDTF">2007-10-19T18:51:24Z</dcterms:created>
  <dcterms:modified xsi:type="dcterms:W3CDTF">2018-03-09T19:53:11Z</dcterms:modified>
</cp:coreProperties>
</file>