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97" d="100"/>
          <a:sy n="97" d="100"/>
        </p:scale>
        <p:origin x="33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01A65D-D599-4755-B740-07A67B9986FA}" type="datetimeFigureOut">
              <a:rPr lang="en-US" smtClean="0"/>
              <a:t>3/16/2019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EE24E8-F9F0-4200-8641-089D1D4C2203}" type="slidenum">
              <a:rPr lang="en-US" smtClean="0"/>
              <a:t>‹#›</a:t>
            </a:fld>
            <a:endParaRPr lang="en-US"/>
          </a:p>
        </p:txBody>
      </p:sp>
    </p:spTree>
    <p:extLst>
      <p:ext uri="{BB962C8B-B14F-4D97-AF65-F5344CB8AC3E}">
        <p14:creationId xmlns:p14="http://schemas.microsoft.com/office/powerpoint/2010/main" val="3655766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can we improve our worship when it comes to the Lord’s supper?  Many have inserted novel or carnal practices into the way they partake of the Supper in an effort to make it more meaningful to themselves.  THE KEY to improving worship here is to focus hearts and minds on what the Lord told us to do and why. (1 Corinthians 11:23-34).  We must remember what we are supposed to remember!</a:t>
            </a:r>
          </a:p>
        </p:txBody>
      </p:sp>
      <p:sp>
        <p:nvSpPr>
          <p:cNvPr id="4" name="Slide Number Placeholder 3"/>
          <p:cNvSpPr>
            <a:spLocks noGrp="1"/>
          </p:cNvSpPr>
          <p:nvPr>
            <p:ph type="sldNum" sz="quarter" idx="5"/>
          </p:nvPr>
        </p:nvSpPr>
        <p:spPr/>
        <p:txBody>
          <a:bodyPr/>
          <a:lstStyle/>
          <a:p>
            <a:fld id="{65EE24E8-F9F0-4200-8641-089D1D4C2203}" type="slidenum">
              <a:rPr lang="en-US" smtClean="0"/>
              <a:t>1</a:t>
            </a:fld>
            <a:endParaRPr lang="en-US"/>
          </a:p>
        </p:txBody>
      </p:sp>
    </p:spTree>
    <p:extLst>
      <p:ext uri="{BB962C8B-B14F-4D97-AF65-F5344CB8AC3E}">
        <p14:creationId xmlns:p14="http://schemas.microsoft.com/office/powerpoint/2010/main" val="1680381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70E4B1-818D-4851-9AF4-D3C72A192E83}"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307769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0E4B1-818D-4851-9AF4-D3C72A192E83}"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1692748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0E4B1-818D-4851-9AF4-D3C72A192E83}"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2444414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0E4B1-818D-4851-9AF4-D3C72A192E83}"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387278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0E4B1-818D-4851-9AF4-D3C72A192E83}"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1590509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70E4B1-818D-4851-9AF4-D3C72A192E83}" type="datetimeFigureOut">
              <a:rPr lang="en-US" smtClean="0"/>
              <a:t>3/16/2019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3734640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70E4B1-818D-4851-9AF4-D3C72A192E83}" type="datetimeFigureOut">
              <a:rPr lang="en-US" smtClean="0"/>
              <a:t>3/16/2019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89359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70E4B1-818D-4851-9AF4-D3C72A192E83}" type="datetimeFigureOut">
              <a:rPr lang="en-US" smtClean="0"/>
              <a:t>3/16/2019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57283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0E4B1-818D-4851-9AF4-D3C72A192E83}" type="datetimeFigureOut">
              <a:rPr lang="en-US" smtClean="0"/>
              <a:t>3/16/2019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3443117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A70E4B1-818D-4851-9AF4-D3C72A192E83}" type="datetimeFigureOut">
              <a:rPr lang="en-US" smtClean="0"/>
              <a:t>3/16/2019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1583519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A70E4B1-818D-4851-9AF4-D3C72A192E83}" type="datetimeFigureOut">
              <a:rPr lang="en-US" smtClean="0"/>
              <a:t>3/16/2019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8C4ED-AC8B-4637-A567-CA5685FB07B2}" type="slidenum">
              <a:rPr lang="en-US" smtClean="0"/>
              <a:t>‹#›</a:t>
            </a:fld>
            <a:endParaRPr lang="en-US"/>
          </a:p>
        </p:txBody>
      </p:sp>
    </p:spTree>
    <p:extLst>
      <p:ext uri="{BB962C8B-B14F-4D97-AF65-F5344CB8AC3E}">
        <p14:creationId xmlns:p14="http://schemas.microsoft.com/office/powerpoint/2010/main" val="1490444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0E4B1-818D-4851-9AF4-D3C72A192E83}" type="datetimeFigureOut">
              <a:rPr lang="en-US" smtClean="0"/>
              <a:t>3/16/2019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88C4ED-AC8B-4637-A567-CA5685FB07B2}" type="slidenum">
              <a:rPr lang="en-US" smtClean="0"/>
              <a:t>‹#›</a:t>
            </a:fld>
            <a:endParaRPr lang="en-US"/>
          </a:p>
        </p:txBody>
      </p:sp>
    </p:spTree>
    <p:extLst>
      <p:ext uri="{BB962C8B-B14F-4D97-AF65-F5344CB8AC3E}">
        <p14:creationId xmlns:p14="http://schemas.microsoft.com/office/powerpoint/2010/main" val="2805914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elated image">
            <a:extLst>
              <a:ext uri="{FF2B5EF4-FFF2-40B4-BE49-F238E27FC236}">
                <a16:creationId xmlns:a16="http://schemas.microsoft.com/office/drawing/2014/main" id="{973CA652-B883-425D-BEB0-38217ABC210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5000"/>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id="{C1FBCB95-389E-4A3B-A32D-E5E26CD8F9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3665" y="1931495"/>
            <a:ext cx="6276670" cy="2995011"/>
          </a:xfrm>
          <a:prstGeom prst="rect">
            <a:avLst/>
          </a:prstGeom>
          <a:solidFill>
            <a:schemeClr val="bg1">
              <a:alpha val="80000"/>
            </a:schemeClr>
          </a:solidFill>
          <a:ln w="6350" cap="flat" cmpd="sng" algn="ctr">
            <a:noFill/>
            <a:prstDash val="solid"/>
          </a:ln>
          <a:effectLst>
            <a:outerShdw blurRad="50800" algn="ctr" rotWithShape="0">
              <a:prstClr val="black">
                <a:alpha val="66000"/>
              </a:prstClr>
            </a:outerShdw>
            <a:softEdge rad="0"/>
          </a:effectLst>
        </p:spPr>
      </p:sp>
      <p:sp>
        <p:nvSpPr>
          <p:cNvPr id="73" name="Rectangle 72">
            <a:extLst>
              <a:ext uri="{FF2B5EF4-FFF2-40B4-BE49-F238E27FC236}">
                <a16:creationId xmlns:a16="http://schemas.microsoft.com/office/drawing/2014/main" id="{298A4E45-233B-4B5C-B9A3-2791BF6F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57909" y="2093976"/>
            <a:ext cx="6028182" cy="2670048"/>
          </a:xfrm>
          <a:prstGeom prst="rect">
            <a:avLst/>
          </a:prstGeom>
          <a:noFill/>
          <a:ln w="19050" cap="sq" cmpd="sng" algn="ctr">
            <a:solidFill>
              <a:schemeClr val="tx1"/>
            </a:solidFill>
            <a:prstDash val="solid"/>
            <a:miter lim="800000"/>
          </a:ln>
          <a:effectLst/>
        </p:spPr>
      </p:sp>
      <p:sp>
        <p:nvSpPr>
          <p:cNvPr id="2" name="Title 1">
            <a:extLst>
              <a:ext uri="{FF2B5EF4-FFF2-40B4-BE49-F238E27FC236}">
                <a16:creationId xmlns:a16="http://schemas.microsoft.com/office/drawing/2014/main" id="{090B5072-008C-4E1F-8F1D-648B7122CCA8}"/>
              </a:ext>
            </a:extLst>
          </p:cNvPr>
          <p:cNvSpPr>
            <a:spLocks noGrp="1"/>
          </p:cNvSpPr>
          <p:nvPr>
            <p:ph type="ctrTitle"/>
          </p:nvPr>
        </p:nvSpPr>
        <p:spPr>
          <a:xfrm>
            <a:off x="1681353" y="2475552"/>
            <a:ext cx="5781294" cy="1241934"/>
          </a:xfrm>
        </p:spPr>
        <p:txBody>
          <a:bodyPr anchor="ctr">
            <a:normAutofit fontScale="90000"/>
          </a:bodyPr>
          <a:lstStyle/>
          <a:p>
            <a:r>
              <a:rPr lang="en-US" dirty="0">
                <a:latin typeface="Imprint MT Shadow" panose="020B0604020202020204" pitchFamily="82" charset="0"/>
              </a:rPr>
              <a:t>The Lord’s Supper</a:t>
            </a:r>
          </a:p>
        </p:txBody>
      </p:sp>
      <p:sp>
        <p:nvSpPr>
          <p:cNvPr id="3" name="Subtitle 2">
            <a:extLst>
              <a:ext uri="{FF2B5EF4-FFF2-40B4-BE49-F238E27FC236}">
                <a16:creationId xmlns:a16="http://schemas.microsoft.com/office/drawing/2014/main" id="{F6D81339-7E17-4416-A4E8-2AC958FA6BAB}"/>
              </a:ext>
            </a:extLst>
          </p:cNvPr>
          <p:cNvSpPr>
            <a:spLocks noGrp="1"/>
          </p:cNvSpPr>
          <p:nvPr>
            <p:ph type="subTitle" idx="1"/>
          </p:nvPr>
        </p:nvSpPr>
        <p:spPr>
          <a:xfrm>
            <a:off x="1681353" y="4051495"/>
            <a:ext cx="5781294" cy="545828"/>
          </a:xfrm>
        </p:spPr>
        <p:txBody>
          <a:bodyPr anchor="ctr">
            <a:normAutofit fontScale="92500" lnSpcReduction="10000"/>
          </a:bodyPr>
          <a:lstStyle/>
          <a:p>
            <a:r>
              <a:rPr lang="en-US" sz="3600" dirty="0">
                <a:latin typeface="Pristina" panose="03060402040406080204" pitchFamily="66" charset="0"/>
              </a:rPr>
              <a:t>In Remembrance</a:t>
            </a:r>
          </a:p>
        </p:txBody>
      </p:sp>
      <p:cxnSp>
        <p:nvCxnSpPr>
          <p:cNvPr id="5" name="Straight Connector 4">
            <a:extLst>
              <a:ext uri="{FF2B5EF4-FFF2-40B4-BE49-F238E27FC236}">
                <a16:creationId xmlns:a16="http://schemas.microsoft.com/office/drawing/2014/main" id="{4DF98385-308C-4B78-947B-A3089F67DDBE}"/>
              </a:ext>
            </a:extLst>
          </p:cNvPr>
          <p:cNvCxnSpPr>
            <a:cxnSpLocks/>
          </p:cNvCxnSpPr>
          <p:nvPr/>
        </p:nvCxnSpPr>
        <p:spPr>
          <a:xfrm>
            <a:off x="2349304" y="3729976"/>
            <a:ext cx="4445391" cy="0"/>
          </a:xfrm>
          <a:prstGeom prst="line">
            <a:avLst/>
          </a:prstGeom>
        </p:spPr>
        <p:style>
          <a:lnRef idx="3">
            <a:schemeClr val="accent4"/>
          </a:lnRef>
          <a:fillRef idx="0">
            <a:schemeClr val="accent4"/>
          </a:fillRef>
          <a:effectRef idx="2">
            <a:schemeClr val="accent4"/>
          </a:effectRef>
          <a:fontRef idx="minor">
            <a:schemeClr val="tx1"/>
          </a:fontRef>
        </p:style>
      </p:cxnSp>
      <p:sp>
        <p:nvSpPr>
          <p:cNvPr id="12" name="TextBox 11">
            <a:extLst>
              <a:ext uri="{FF2B5EF4-FFF2-40B4-BE49-F238E27FC236}">
                <a16:creationId xmlns:a16="http://schemas.microsoft.com/office/drawing/2014/main" id="{8AF7D4EF-2919-4433-96F5-A0BE404DBC6D}"/>
              </a:ext>
            </a:extLst>
          </p:cNvPr>
          <p:cNvSpPr txBox="1"/>
          <p:nvPr/>
        </p:nvSpPr>
        <p:spPr>
          <a:xfrm>
            <a:off x="295422" y="6231988"/>
            <a:ext cx="3404381" cy="523220"/>
          </a:xfrm>
          <a:prstGeom prst="rect">
            <a:avLst/>
          </a:prstGeom>
          <a:noFill/>
        </p:spPr>
        <p:txBody>
          <a:bodyPr wrap="square" rtlCol="0">
            <a:spAutoFit/>
          </a:bodyPr>
          <a:lstStyle/>
          <a:p>
            <a:r>
              <a:rPr lang="en-US" sz="2800" dirty="0">
                <a:solidFill>
                  <a:schemeClr val="bg1">
                    <a:lumMod val="65000"/>
                    <a:lumOff val="35000"/>
                  </a:schemeClr>
                </a:solidFill>
                <a:latin typeface="Pristina" panose="03060402040406080204" pitchFamily="66" charset="0"/>
              </a:rPr>
              <a:t>1 Corinthians 11:17-34</a:t>
            </a:r>
          </a:p>
        </p:txBody>
      </p:sp>
    </p:spTree>
    <p:extLst>
      <p:ext uri="{BB962C8B-B14F-4D97-AF65-F5344CB8AC3E}">
        <p14:creationId xmlns:p14="http://schemas.microsoft.com/office/powerpoint/2010/main" val="275518610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lated image">
            <a:extLst>
              <a:ext uri="{FF2B5EF4-FFF2-40B4-BE49-F238E27FC236}">
                <a16:creationId xmlns:a16="http://schemas.microsoft.com/office/drawing/2014/main" id="{037EDCC2-09EB-4E5C-9DCC-7CC98E731D99}"/>
              </a:ext>
            </a:extLst>
          </p:cNvPr>
          <p:cNvPicPr>
            <a:picLocks noChangeAspect="1" noChangeArrowheads="1"/>
          </p:cNvPicPr>
          <p:nvPr/>
        </p:nvPicPr>
        <p:blipFill>
          <a:blip r:embed="rId2">
            <a:alphaModFix amt="45000"/>
            <a:extLst>
              <a:ext uri="{28A0092B-C50C-407E-A947-70E740481C1C}">
                <a14:useLocalDpi xmlns:a14="http://schemas.microsoft.com/office/drawing/2010/main" val="0"/>
              </a:ext>
            </a:extLst>
          </a:blip>
          <a:srcRect/>
          <a:stretch>
            <a:fillRect/>
          </a:stretch>
        </p:blipFill>
        <p:spPr bwMode="auto">
          <a:xfrm>
            <a:off x="0" y="1690689"/>
            <a:ext cx="9143999" cy="5114614"/>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5419B02-5CE9-407E-AF96-1E848843B690}"/>
              </a:ext>
            </a:extLst>
          </p:cNvPr>
          <p:cNvSpPr>
            <a:spLocks noGrp="1"/>
          </p:cNvSpPr>
          <p:nvPr>
            <p:ph type="title"/>
          </p:nvPr>
        </p:nvSpPr>
        <p:spPr>
          <a:xfrm>
            <a:off x="-1" y="0"/>
            <a:ext cx="9143999" cy="1825624"/>
          </a:xfrm>
          <a:solidFill>
            <a:srgbClr val="990000"/>
          </a:solidFill>
          <a:effectLst>
            <a:softEdge rad="317500"/>
          </a:effectLst>
        </p:spPr>
        <p:txBody>
          <a:bodyPr/>
          <a:lstStyle/>
          <a:p>
            <a:pPr algn="ctr"/>
            <a:r>
              <a:rPr lang="en-US" dirty="0">
                <a:solidFill>
                  <a:schemeClr val="accent4">
                    <a:lumMod val="40000"/>
                    <a:lumOff val="60000"/>
                  </a:schemeClr>
                </a:solidFill>
                <a:latin typeface="Imprint MT Shadow" panose="04020605060303030202" pitchFamily="82" charset="0"/>
              </a:rPr>
              <a:t>What should we remember?</a:t>
            </a:r>
          </a:p>
        </p:txBody>
      </p:sp>
      <p:sp>
        <p:nvSpPr>
          <p:cNvPr id="3" name="Content Placeholder 2">
            <a:extLst>
              <a:ext uri="{FF2B5EF4-FFF2-40B4-BE49-F238E27FC236}">
                <a16:creationId xmlns:a16="http://schemas.microsoft.com/office/drawing/2014/main" id="{DEB8DFAD-0211-4A8C-ABED-B88CF186ADAC}"/>
              </a:ext>
            </a:extLst>
          </p:cNvPr>
          <p:cNvSpPr>
            <a:spLocks noGrp="1"/>
          </p:cNvSpPr>
          <p:nvPr>
            <p:ph idx="1"/>
          </p:nvPr>
        </p:nvSpPr>
        <p:spPr>
          <a:xfrm>
            <a:off x="450167" y="1825624"/>
            <a:ext cx="8418530" cy="4879976"/>
          </a:xfrm>
        </p:spPr>
        <p:txBody>
          <a:bodyPr>
            <a:normAutofit/>
          </a:bodyPr>
          <a:lstStyle/>
          <a:p>
            <a:r>
              <a:rPr lang="en-US" sz="3200" dirty="0">
                <a:latin typeface="Candara" panose="020E0502030303020204" pitchFamily="34" charset="0"/>
              </a:rPr>
              <a:t>The Old Covenant reminded men of their sins </a:t>
            </a:r>
            <a:r>
              <a:rPr lang="en-US" dirty="0">
                <a:latin typeface="Candara" panose="020E0502030303020204" pitchFamily="34" charset="0"/>
              </a:rPr>
              <a:t>(Hebrews 9:7-9; 10:1-4)</a:t>
            </a:r>
          </a:p>
          <a:p>
            <a:r>
              <a:rPr lang="en-US" sz="3200" b="1" i="1" dirty="0">
                <a:latin typeface="Candara" panose="020E0502030303020204" pitchFamily="34" charset="0"/>
              </a:rPr>
              <a:t>Under the New Covenant, we remember the Sacrifice that removed our sins!</a:t>
            </a:r>
            <a:r>
              <a:rPr lang="en-US" sz="3200" dirty="0">
                <a:latin typeface="Candara" panose="020E0502030303020204" pitchFamily="34" charset="0"/>
              </a:rPr>
              <a:t> (1 Cor. 11:23-24)</a:t>
            </a:r>
            <a:endParaRPr lang="en-US" sz="3200" b="1" i="1" dirty="0">
              <a:latin typeface="Candara" panose="020E0502030303020204" pitchFamily="34" charset="0"/>
            </a:endParaRPr>
          </a:p>
          <a:p>
            <a:pPr marL="576263" lvl="1" indent="-238125"/>
            <a:r>
              <a:rPr lang="en-US" sz="2800" b="1" dirty="0">
                <a:latin typeface="Candara" panose="020E0502030303020204" pitchFamily="34" charset="0"/>
              </a:rPr>
              <a:t>The Bread reminds us of the body of Christ               </a:t>
            </a:r>
            <a:r>
              <a:rPr lang="en-US" sz="2800" dirty="0">
                <a:latin typeface="Candara" panose="020E0502030303020204" pitchFamily="34" charset="0"/>
              </a:rPr>
              <a:t>– given as a perfect sacrifice (Hebrews 10:5-9)</a:t>
            </a:r>
          </a:p>
          <a:p>
            <a:pPr marL="576263" lvl="1" indent="-238125"/>
            <a:r>
              <a:rPr lang="en-US" sz="2800" b="1" dirty="0">
                <a:latin typeface="Candara" panose="020E0502030303020204" pitchFamily="34" charset="0"/>
              </a:rPr>
              <a:t>The Cup reminds us of the blood of Christ                 </a:t>
            </a:r>
            <a:r>
              <a:rPr lang="en-US" sz="2800" dirty="0">
                <a:latin typeface="Candara" panose="020E0502030303020204" pitchFamily="34" charset="0"/>
              </a:rPr>
              <a:t>–  shed for the remission of our sins (Hebrews 9:12)</a:t>
            </a:r>
          </a:p>
          <a:p>
            <a:pPr marL="576263" lvl="1" indent="-238125"/>
            <a:r>
              <a:rPr lang="en-US" sz="2800" b="1" dirty="0">
                <a:latin typeface="Candara" panose="020E0502030303020204" pitchFamily="34" charset="0"/>
              </a:rPr>
              <a:t>Jesus’ sacrifice for the remission of our sins   forms the core of the New Covenant!        </a:t>
            </a:r>
            <a:r>
              <a:rPr lang="en-US" sz="2800" dirty="0">
                <a:latin typeface="Candara" panose="020E0502030303020204" pitchFamily="34" charset="0"/>
              </a:rPr>
              <a:t>(Hebrews 10:10-17)</a:t>
            </a:r>
          </a:p>
          <a:p>
            <a:pPr lvl="1"/>
            <a:endParaRPr lang="en-US" dirty="0"/>
          </a:p>
        </p:txBody>
      </p:sp>
    </p:spTree>
    <p:extLst>
      <p:ext uri="{BB962C8B-B14F-4D97-AF65-F5344CB8AC3E}">
        <p14:creationId xmlns:p14="http://schemas.microsoft.com/office/powerpoint/2010/main" val="34026828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0" presetClass="entr" presetSubtype="0" decel="10000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7"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0" presetClass="entr" presetSubtype="0" decel="10000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4"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lated image">
            <a:extLst>
              <a:ext uri="{FF2B5EF4-FFF2-40B4-BE49-F238E27FC236}">
                <a16:creationId xmlns:a16="http://schemas.microsoft.com/office/drawing/2014/main" id="{037EDCC2-09EB-4E5C-9DCC-7CC98E731D99}"/>
              </a:ext>
            </a:extLst>
          </p:cNvPr>
          <p:cNvPicPr>
            <a:picLocks noChangeAspect="1" noChangeArrowheads="1"/>
          </p:cNvPicPr>
          <p:nvPr/>
        </p:nvPicPr>
        <p:blipFill>
          <a:blip r:embed="rId2">
            <a:alphaModFix amt="45000"/>
            <a:extLst>
              <a:ext uri="{28A0092B-C50C-407E-A947-70E740481C1C}">
                <a14:useLocalDpi xmlns:a14="http://schemas.microsoft.com/office/drawing/2010/main" val="0"/>
              </a:ext>
            </a:extLst>
          </a:blip>
          <a:srcRect/>
          <a:stretch>
            <a:fillRect/>
          </a:stretch>
        </p:blipFill>
        <p:spPr bwMode="auto">
          <a:xfrm>
            <a:off x="0" y="1690689"/>
            <a:ext cx="9143999" cy="5114614"/>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5419B02-5CE9-407E-AF96-1E848843B690}"/>
              </a:ext>
            </a:extLst>
          </p:cNvPr>
          <p:cNvSpPr>
            <a:spLocks noGrp="1"/>
          </p:cNvSpPr>
          <p:nvPr>
            <p:ph type="title"/>
          </p:nvPr>
        </p:nvSpPr>
        <p:spPr>
          <a:xfrm>
            <a:off x="-1" y="0"/>
            <a:ext cx="9143999" cy="1825624"/>
          </a:xfrm>
          <a:solidFill>
            <a:srgbClr val="990000"/>
          </a:solidFill>
          <a:effectLst>
            <a:softEdge rad="317500"/>
          </a:effectLst>
        </p:spPr>
        <p:txBody>
          <a:bodyPr>
            <a:normAutofit/>
          </a:bodyPr>
          <a:lstStyle/>
          <a:p>
            <a:pPr algn="ctr"/>
            <a:r>
              <a:rPr lang="en-US" sz="3600" dirty="0">
                <a:solidFill>
                  <a:schemeClr val="accent4">
                    <a:lumMod val="40000"/>
                    <a:lumOff val="60000"/>
                  </a:schemeClr>
                </a:solidFill>
                <a:latin typeface="Imprint MT Shadow" panose="04020605060303030202" pitchFamily="82" charset="0"/>
              </a:rPr>
              <a:t>How can we partake in a worthy manner?</a:t>
            </a:r>
          </a:p>
        </p:txBody>
      </p:sp>
      <p:sp>
        <p:nvSpPr>
          <p:cNvPr id="3" name="Content Placeholder 2">
            <a:extLst>
              <a:ext uri="{FF2B5EF4-FFF2-40B4-BE49-F238E27FC236}">
                <a16:creationId xmlns:a16="http://schemas.microsoft.com/office/drawing/2014/main" id="{DEB8DFAD-0211-4A8C-ABED-B88CF186ADAC}"/>
              </a:ext>
            </a:extLst>
          </p:cNvPr>
          <p:cNvSpPr>
            <a:spLocks noGrp="1"/>
          </p:cNvSpPr>
          <p:nvPr>
            <p:ph idx="1"/>
          </p:nvPr>
        </p:nvSpPr>
        <p:spPr>
          <a:xfrm>
            <a:off x="450167" y="1825623"/>
            <a:ext cx="8198533" cy="4979680"/>
          </a:xfrm>
        </p:spPr>
        <p:txBody>
          <a:bodyPr>
            <a:normAutofit/>
          </a:bodyPr>
          <a:lstStyle/>
          <a:p>
            <a:r>
              <a:rPr lang="en-US" sz="3200" dirty="0">
                <a:latin typeface="Candara" panose="020E0502030303020204" pitchFamily="34" charset="0"/>
              </a:rPr>
              <a:t>Partake in full recognition of what the body of Christ means to us (1 Corinthians 11:27-32)</a:t>
            </a:r>
            <a:r>
              <a:rPr lang="en-US" sz="2800" dirty="0">
                <a:latin typeface="Candara" panose="020E0502030303020204" pitchFamily="34" charset="0"/>
              </a:rPr>
              <a:t>  </a:t>
            </a:r>
          </a:p>
          <a:p>
            <a:pPr marL="512763" lvl="1" indent="-223838"/>
            <a:r>
              <a:rPr lang="en-US" sz="2800" i="1" dirty="0">
                <a:solidFill>
                  <a:srgbClr val="990000"/>
                </a:solidFill>
                <a:effectLst>
                  <a:outerShdw blurRad="38100" dist="38100" dir="2700000" algn="tl">
                    <a:srgbClr val="000000">
                      <a:alpha val="43137"/>
                    </a:srgbClr>
                  </a:outerShdw>
                </a:effectLst>
                <a:latin typeface="Candara" panose="020E0502030303020204" pitchFamily="34" charset="0"/>
              </a:rPr>
              <a:t>We must “discern” the Lord’s body!</a:t>
            </a:r>
          </a:p>
          <a:p>
            <a:pPr marL="512763" lvl="1" indent="-223838"/>
            <a:r>
              <a:rPr lang="en-US" sz="2800" i="1" dirty="0">
                <a:solidFill>
                  <a:srgbClr val="990000"/>
                </a:solidFill>
                <a:effectLst>
                  <a:outerShdw blurRad="38100" dist="38100" dir="2700000" algn="tl">
                    <a:srgbClr val="000000">
                      <a:alpha val="43137"/>
                    </a:srgbClr>
                  </a:outerShdw>
                </a:effectLst>
                <a:latin typeface="Candara" panose="020E0502030303020204" pitchFamily="34" charset="0"/>
              </a:rPr>
              <a:t>Each person must “examine himself” and make certain that he is remembering what is supposed to be remembered!</a:t>
            </a:r>
          </a:p>
          <a:p>
            <a:pPr marL="280988" indent="-280988"/>
            <a:r>
              <a:rPr lang="en-US" sz="3200" dirty="0">
                <a:latin typeface="Candara" panose="020E0502030303020204" pitchFamily="34" charset="0"/>
              </a:rPr>
              <a:t>By being in a covenant relationship with God, </a:t>
            </a:r>
            <a:r>
              <a:rPr lang="en-US" sz="3200" i="1" dirty="0">
                <a:solidFill>
                  <a:srgbClr val="990000"/>
                </a:solidFill>
                <a:effectLst>
                  <a:outerShdw blurRad="38100" dist="38100" dir="2700000" algn="tl">
                    <a:srgbClr val="000000">
                      <a:alpha val="43137"/>
                    </a:srgbClr>
                  </a:outerShdw>
                </a:effectLst>
                <a:latin typeface="Candara" panose="020E0502030303020204" pitchFamily="34" charset="0"/>
              </a:rPr>
              <a:t>“having our hearts sprinkled from an evil conscience and our bodies washed with pure water” </a:t>
            </a:r>
            <a:r>
              <a:rPr lang="en-US" sz="3200" dirty="0">
                <a:latin typeface="Candara" panose="020E0502030303020204" pitchFamily="34" charset="0"/>
              </a:rPr>
              <a:t>(Hebrews 10:19-22)</a:t>
            </a:r>
            <a:endParaRPr lang="en-US" sz="3200" dirty="0"/>
          </a:p>
        </p:txBody>
      </p:sp>
    </p:spTree>
    <p:extLst>
      <p:ext uri="{BB962C8B-B14F-4D97-AF65-F5344CB8AC3E}">
        <p14:creationId xmlns:p14="http://schemas.microsoft.com/office/powerpoint/2010/main" val="2692332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0" presetClass="entr" presetSubtype="0" decel="10000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5"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TotalTime>
  <Words>274</Words>
  <Application>Microsoft Office PowerPoint</Application>
  <PresentationFormat>On-screen Show (4:3)</PresentationFormat>
  <Paragraphs>16</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Candara</vt:lpstr>
      <vt:lpstr>Imprint MT Shadow</vt:lpstr>
      <vt:lpstr>Pristina</vt:lpstr>
      <vt:lpstr>Office Theme</vt:lpstr>
      <vt:lpstr>The Lord’s Supper</vt:lpstr>
      <vt:lpstr>What should we remember?</vt:lpstr>
      <vt:lpstr>How can we partake in a worthy manner?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Klein</dc:creator>
  <cp:lastModifiedBy>Eastside Enlightener</cp:lastModifiedBy>
  <cp:revision>16</cp:revision>
  <dcterms:created xsi:type="dcterms:W3CDTF">2019-03-15T00:04:52Z</dcterms:created>
  <dcterms:modified xsi:type="dcterms:W3CDTF">2019-03-16T15:52:20Z</dcterms:modified>
</cp:coreProperties>
</file>