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8" r:id="rId3"/>
    <p:sldId id="257"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0037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DD08-F70E-46F9-B74B-92BF02C73AB1}" type="datetimeFigureOut">
              <a:rPr lang="en-US" smtClean="0"/>
              <a:t>3/20/2021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7519-53AF-4E72-87A1-2B67AB698193}" type="slidenum">
              <a:rPr lang="en-US" smtClean="0"/>
              <a:t>‹#›</a:t>
            </a:fld>
            <a:endParaRPr lang="en-US"/>
          </a:p>
        </p:txBody>
      </p:sp>
    </p:spTree>
    <p:extLst>
      <p:ext uri="{BB962C8B-B14F-4D97-AF65-F5344CB8AC3E}">
        <p14:creationId xmlns:p14="http://schemas.microsoft.com/office/powerpoint/2010/main" val="128183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world is a battleground between the forces of good and evil.  We must choose between light and darkness.  That choice will not only determine where we stand on the moral and social issues of our day but also serve to guide our personal conduct.</a:t>
            </a:r>
          </a:p>
        </p:txBody>
      </p:sp>
      <p:sp>
        <p:nvSpPr>
          <p:cNvPr id="4" name="Slide Number Placeholder 3"/>
          <p:cNvSpPr>
            <a:spLocks noGrp="1"/>
          </p:cNvSpPr>
          <p:nvPr>
            <p:ph type="sldNum" sz="quarter" idx="5"/>
          </p:nvPr>
        </p:nvSpPr>
        <p:spPr/>
        <p:txBody>
          <a:bodyPr/>
          <a:lstStyle/>
          <a:p>
            <a:fld id="{77437519-53AF-4E72-87A1-2B67AB698193}" type="slidenum">
              <a:rPr lang="en-US" smtClean="0"/>
              <a:t>1</a:t>
            </a:fld>
            <a:endParaRPr lang="en-US"/>
          </a:p>
        </p:txBody>
      </p:sp>
    </p:spTree>
    <p:extLst>
      <p:ext uri="{BB962C8B-B14F-4D97-AF65-F5344CB8AC3E}">
        <p14:creationId xmlns:p14="http://schemas.microsoft.com/office/powerpoint/2010/main" val="85932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234F9-5F76-4D0C-AB21-EEB8330B3BA5}"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194733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234F9-5F76-4D0C-AB21-EEB8330B3BA5}"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36427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234F9-5F76-4D0C-AB21-EEB8330B3BA5}"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55293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234F9-5F76-4D0C-AB21-EEB8330B3BA5}"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219765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234F9-5F76-4D0C-AB21-EEB8330B3BA5}"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6712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234F9-5F76-4D0C-AB21-EEB8330B3BA5}"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25953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B234F9-5F76-4D0C-AB21-EEB8330B3BA5}"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23699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234F9-5F76-4D0C-AB21-EEB8330B3BA5}"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147795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234F9-5F76-4D0C-AB21-EEB8330B3BA5}"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225965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234F9-5F76-4D0C-AB21-EEB8330B3BA5}"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143655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234F9-5F76-4D0C-AB21-EEB8330B3BA5}"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ED1F0-4AA9-4B7C-B46A-1559FC0C08A4}" type="slidenum">
              <a:rPr lang="en-US" smtClean="0"/>
              <a:t>‹#›</a:t>
            </a:fld>
            <a:endParaRPr lang="en-US"/>
          </a:p>
        </p:txBody>
      </p:sp>
    </p:spTree>
    <p:extLst>
      <p:ext uri="{BB962C8B-B14F-4D97-AF65-F5344CB8AC3E}">
        <p14:creationId xmlns:p14="http://schemas.microsoft.com/office/powerpoint/2010/main" val="203266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234F9-5F76-4D0C-AB21-EEB8330B3BA5}" type="datetimeFigureOut">
              <a:rPr lang="en-US" smtClean="0"/>
              <a:t>3/20/2021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D1F0-4AA9-4B7C-B46A-1559FC0C08A4}" type="slidenum">
              <a:rPr lang="en-US" smtClean="0"/>
              <a:t>‹#›</a:t>
            </a:fld>
            <a:endParaRPr lang="en-US"/>
          </a:p>
        </p:txBody>
      </p:sp>
    </p:spTree>
    <p:extLst>
      <p:ext uri="{BB962C8B-B14F-4D97-AF65-F5344CB8AC3E}">
        <p14:creationId xmlns:p14="http://schemas.microsoft.com/office/powerpoint/2010/main" val="3772573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Mandala, Decorative, Ornamental, Abstract, Line Art">
            <a:extLst>
              <a:ext uri="{FF2B5EF4-FFF2-40B4-BE49-F238E27FC236}">
                <a16:creationId xmlns:a16="http://schemas.microsoft.com/office/drawing/2014/main" id="{60431BEF-4702-409E-9EFD-06A4F11531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45" y="-649305"/>
            <a:ext cx="9078686" cy="8156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317B2B-B314-4DEC-B0BA-F69EF0179AA1}"/>
              </a:ext>
            </a:extLst>
          </p:cNvPr>
          <p:cNvSpPr>
            <a:spLocks noGrp="1"/>
          </p:cNvSpPr>
          <p:nvPr>
            <p:ph type="ctrTitle"/>
          </p:nvPr>
        </p:nvSpPr>
        <p:spPr>
          <a:xfrm>
            <a:off x="482247" y="4571216"/>
            <a:ext cx="8179506" cy="1115415"/>
          </a:xfrm>
        </p:spPr>
        <p:txBody>
          <a:bodyPr>
            <a:normAutofit/>
          </a:bodyPr>
          <a:lstStyle/>
          <a:p>
            <a:r>
              <a:rPr lang="en-US">
                <a:latin typeface="Modern Love Caps" panose="04070805081001020A01" pitchFamily="82" charset="0"/>
              </a:rPr>
              <a:t>Whose Side are You On?</a:t>
            </a:r>
          </a:p>
        </p:txBody>
      </p:sp>
      <p:sp>
        <p:nvSpPr>
          <p:cNvPr id="3" name="Subtitle 2">
            <a:extLst>
              <a:ext uri="{FF2B5EF4-FFF2-40B4-BE49-F238E27FC236}">
                <a16:creationId xmlns:a16="http://schemas.microsoft.com/office/drawing/2014/main" id="{D38F32AD-91BA-4483-B758-B89DBF0C40D5}"/>
              </a:ext>
            </a:extLst>
          </p:cNvPr>
          <p:cNvSpPr>
            <a:spLocks noGrp="1"/>
          </p:cNvSpPr>
          <p:nvPr>
            <p:ph type="subTitle" idx="1"/>
          </p:nvPr>
        </p:nvSpPr>
        <p:spPr>
          <a:xfrm>
            <a:off x="482247" y="5859140"/>
            <a:ext cx="8179506" cy="497210"/>
          </a:xfrm>
        </p:spPr>
        <p:txBody>
          <a:bodyPr>
            <a:normAutofit/>
          </a:bodyPr>
          <a:lstStyle/>
          <a:p>
            <a:r>
              <a:rPr lang="en-US" dirty="0"/>
              <a:t>Exodus 32:26 </a:t>
            </a:r>
          </a:p>
        </p:txBody>
      </p:sp>
      <p:pic>
        <p:nvPicPr>
          <p:cNvPr id="1026" name="Picture 2" descr="Church Window, Church, Faith, Stained Glass">
            <a:extLst>
              <a:ext uri="{FF2B5EF4-FFF2-40B4-BE49-F238E27FC236}">
                <a16:creationId xmlns:a16="http://schemas.microsoft.com/office/drawing/2014/main" id="{29831A6D-965E-4FB3-A99E-56013D8D5E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307"/>
          <a:stretch/>
        </p:blipFill>
        <p:spPr bwMode="auto">
          <a:xfrm>
            <a:off x="3116424" y="2237686"/>
            <a:ext cx="1254881" cy="2251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Church Window, Church, Faith, Stained Glass">
            <a:extLst>
              <a:ext uri="{FF2B5EF4-FFF2-40B4-BE49-F238E27FC236}">
                <a16:creationId xmlns:a16="http://schemas.microsoft.com/office/drawing/2014/main" id="{58E964AE-BCE6-4692-853A-5975FE755D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49"/>
          <a:stretch/>
        </p:blipFill>
        <p:spPr bwMode="auto">
          <a:xfrm>
            <a:off x="4371305" y="2237685"/>
            <a:ext cx="1254881" cy="2253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E94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64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C46D1-1D50-48B3-AD6F-1D7B829BE875}"/>
              </a:ext>
            </a:extLst>
          </p:cNvPr>
          <p:cNvSpPr>
            <a:spLocks noGrp="1"/>
          </p:cNvSpPr>
          <p:nvPr>
            <p:ph type="title"/>
          </p:nvPr>
        </p:nvSpPr>
        <p:spPr>
          <a:xfrm>
            <a:off x="3429000" y="601744"/>
            <a:ext cx="5086350" cy="1338696"/>
          </a:xfrm>
        </p:spPr>
        <p:txBody>
          <a:bodyPr>
            <a:normAutofit/>
          </a:bodyPr>
          <a:lstStyle/>
          <a:p>
            <a:pPr algn="ctr"/>
            <a:r>
              <a:rPr lang="en-US" sz="4800" dirty="0">
                <a:solidFill>
                  <a:srgbClr val="003736"/>
                </a:solidFill>
                <a:latin typeface="Modern Love Caps" panose="04070805081001020A01" pitchFamily="82" charset="0"/>
              </a:rPr>
              <a:t>There are Two Sides</a:t>
            </a:r>
          </a:p>
        </p:txBody>
      </p:sp>
      <p:pic>
        <p:nvPicPr>
          <p:cNvPr id="5" name="Picture 2" descr="Church Window, Church, Faith, Stained Glass">
            <a:extLst>
              <a:ext uri="{FF2B5EF4-FFF2-40B4-BE49-F238E27FC236}">
                <a16:creationId xmlns:a16="http://schemas.microsoft.com/office/drawing/2014/main" id="{D0660501-4B08-45B5-93E1-B1C6B34AE5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1" r="59277" b="-2"/>
          <a:stretch/>
        </p:blipFill>
        <p:spPr bwMode="auto">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2D52FA-8E9B-476F-B9AE-FD8A79DC2010}"/>
              </a:ext>
            </a:extLst>
          </p:cNvPr>
          <p:cNvSpPr>
            <a:spLocks noGrp="1"/>
          </p:cNvSpPr>
          <p:nvPr>
            <p:ph idx="1"/>
          </p:nvPr>
        </p:nvSpPr>
        <p:spPr>
          <a:xfrm>
            <a:off x="3097763" y="1735493"/>
            <a:ext cx="5850293" cy="5010539"/>
          </a:xfrm>
        </p:spPr>
        <p:txBody>
          <a:bodyPr anchor="t">
            <a:normAutofit/>
          </a:bodyPr>
          <a:lstStyle/>
          <a:p>
            <a:pPr marL="0" indent="0">
              <a:buNone/>
            </a:pPr>
            <a:r>
              <a:rPr lang="en-US" sz="3200" b="1" dirty="0">
                <a:solidFill>
                  <a:srgbClr val="680000"/>
                </a:solidFill>
              </a:rPr>
              <a:t>The forces of evil and of good are in opposition.</a:t>
            </a:r>
            <a:r>
              <a:rPr lang="en-US" sz="3200" b="1" dirty="0"/>
              <a:t> </a:t>
            </a:r>
          </a:p>
          <a:p>
            <a:r>
              <a:rPr lang="en-US" b="1" dirty="0"/>
              <a:t>If we are not on the enemy’s side,  we are on Jesus’ side </a:t>
            </a:r>
            <a:r>
              <a:rPr lang="en-US" dirty="0"/>
              <a:t>(Mark 9:38-41;       2 John 10-11; 3 John 8; Phil. 1:18).</a:t>
            </a:r>
          </a:p>
          <a:p>
            <a:r>
              <a:rPr lang="en-US" b="1" dirty="0"/>
              <a:t>If we are not on Jesus’ side, we are on the enemy’s side </a:t>
            </a:r>
            <a:r>
              <a:rPr lang="en-US" dirty="0"/>
              <a:t>(Matt. 12:28-30; 7:21-23; Rom. 8:31).</a:t>
            </a:r>
          </a:p>
          <a:p>
            <a:r>
              <a:rPr lang="en-US" b="1" dirty="0"/>
              <a:t>There are two sides to choose between </a:t>
            </a:r>
            <a:r>
              <a:rPr lang="en-US" dirty="0"/>
              <a:t>(Matthew 6:24). </a:t>
            </a:r>
          </a:p>
          <a:p>
            <a:pPr lvl="1"/>
            <a:endParaRPr lang="en-US" sz="1700" dirty="0"/>
          </a:p>
        </p:txBody>
      </p:sp>
    </p:spTree>
    <p:extLst>
      <p:ext uri="{BB962C8B-B14F-4D97-AF65-F5344CB8AC3E}">
        <p14:creationId xmlns:p14="http://schemas.microsoft.com/office/powerpoint/2010/main" val="112963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C46D1-1D50-48B3-AD6F-1D7B829BE875}"/>
              </a:ext>
            </a:extLst>
          </p:cNvPr>
          <p:cNvSpPr>
            <a:spLocks noGrp="1"/>
          </p:cNvSpPr>
          <p:nvPr>
            <p:ph type="title"/>
          </p:nvPr>
        </p:nvSpPr>
        <p:spPr>
          <a:xfrm>
            <a:off x="2901819" y="214604"/>
            <a:ext cx="6046237" cy="1725836"/>
          </a:xfrm>
        </p:spPr>
        <p:txBody>
          <a:bodyPr>
            <a:normAutofit/>
          </a:bodyPr>
          <a:lstStyle/>
          <a:p>
            <a:pPr algn="ctr"/>
            <a:r>
              <a:rPr lang="en-US" sz="4800" dirty="0">
                <a:solidFill>
                  <a:srgbClr val="003736"/>
                </a:solidFill>
                <a:latin typeface="Modern Love Caps" panose="04070805081001020A01" pitchFamily="82" charset="0"/>
              </a:rPr>
              <a:t>Choosing Light or Darkness</a:t>
            </a:r>
          </a:p>
        </p:txBody>
      </p:sp>
      <p:pic>
        <p:nvPicPr>
          <p:cNvPr id="5" name="Picture 2" descr="Church Window, Church, Faith, Stained Glass">
            <a:extLst>
              <a:ext uri="{FF2B5EF4-FFF2-40B4-BE49-F238E27FC236}">
                <a16:creationId xmlns:a16="http://schemas.microsoft.com/office/drawing/2014/main" id="{D0660501-4B08-45B5-93E1-B1C6B34AE5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1" r="59277" b="-2"/>
          <a:stretch/>
        </p:blipFill>
        <p:spPr bwMode="auto">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2D52FA-8E9B-476F-B9AE-FD8A79DC2010}"/>
              </a:ext>
            </a:extLst>
          </p:cNvPr>
          <p:cNvSpPr>
            <a:spLocks noGrp="1"/>
          </p:cNvSpPr>
          <p:nvPr>
            <p:ph idx="1"/>
          </p:nvPr>
        </p:nvSpPr>
        <p:spPr>
          <a:xfrm>
            <a:off x="3097763" y="1735493"/>
            <a:ext cx="5850293" cy="5010539"/>
          </a:xfrm>
        </p:spPr>
        <p:txBody>
          <a:bodyPr anchor="t">
            <a:normAutofit/>
          </a:bodyPr>
          <a:lstStyle/>
          <a:p>
            <a:r>
              <a:rPr lang="en-US" b="1" dirty="0"/>
              <a:t>The kingdom of Jesus is a kingdom of light </a:t>
            </a:r>
            <a:r>
              <a:rPr lang="en-US" dirty="0"/>
              <a:t>(Colossians 1:13; Acts 26:18).</a:t>
            </a:r>
          </a:p>
          <a:p>
            <a:r>
              <a:rPr lang="en-US" b="1" dirty="0"/>
              <a:t>Citizens of that kingdom live in the light </a:t>
            </a:r>
            <a:r>
              <a:rPr lang="en-US" dirty="0"/>
              <a:t>(Romans 13:12-14;                       1 Thess. 5:5-8; Ephesians 5:8). </a:t>
            </a:r>
          </a:p>
          <a:p>
            <a:r>
              <a:rPr lang="en-US" b="1" dirty="0"/>
              <a:t>Light exposes darkness       </a:t>
            </a:r>
            <a:r>
              <a:rPr lang="en-US" dirty="0"/>
              <a:t>(Ephesians 5:11-17; John 3:19-20).</a:t>
            </a:r>
            <a:r>
              <a:rPr lang="en-US" b="1" dirty="0"/>
              <a:t> </a:t>
            </a:r>
          </a:p>
          <a:p>
            <a:r>
              <a:rPr lang="en-US" b="1" dirty="0"/>
              <a:t>Light isn’t vulnerable to darkness.  Darkness is vulnerable to light. </a:t>
            </a:r>
            <a:r>
              <a:rPr lang="en-US" dirty="0"/>
              <a:t>(Matthew 6:22-23).</a:t>
            </a:r>
          </a:p>
          <a:p>
            <a:pPr lvl="1"/>
            <a:endParaRPr lang="en-US" sz="1700" dirty="0"/>
          </a:p>
        </p:txBody>
      </p:sp>
    </p:spTree>
    <p:extLst>
      <p:ext uri="{BB962C8B-B14F-4D97-AF65-F5344CB8AC3E}">
        <p14:creationId xmlns:p14="http://schemas.microsoft.com/office/powerpoint/2010/main" val="3693393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C46D1-1D50-48B3-AD6F-1D7B829BE875}"/>
              </a:ext>
            </a:extLst>
          </p:cNvPr>
          <p:cNvSpPr>
            <a:spLocks noGrp="1"/>
          </p:cNvSpPr>
          <p:nvPr>
            <p:ph type="title"/>
          </p:nvPr>
        </p:nvSpPr>
        <p:spPr>
          <a:xfrm>
            <a:off x="3097763" y="601744"/>
            <a:ext cx="5850293" cy="1338696"/>
          </a:xfrm>
        </p:spPr>
        <p:txBody>
          <a:bodyPr>
            <a:normAutofit/>
          </a:bodyPr>
          <a:lstStyle/>
          <a:p>
            <a:pPr algn="ctr"/>
            <a:r>
              <a:rPr lang="en-US" sz="4800" dirty="0">
                <a:solidFill>
                  <a:srgbClr val="003736"/>
                </a:solidFill>
                <a:latin typeface="Modern Love Caps" panose="04070805081001020A01" pitchFamily="82" charset="0"/>
              </a:rPr>
              <a:t>Whose side are you on?</a:t>
            </a:r>
          </a:p>
        </p:txBody>
      </p:sp>
      <p:pic>
        <p:nvPicPr>
          <p:cNvPr id="5" name="Picture 2" descr="Church Window, Church, Faith, Stained Glass">
            <a:extLst>
              <a:ext uri="{FF2B5EF4-FFF2-40B4-BE49-F238E27FC236}">
                <a16:creationId xmlns:a16="http://schemas.microsoft.com/office/drawing/2014/main" id="{D0660501-4B08-45B5-93E1-B1C6B34AE5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1" r="59277" b="-2"/>
          <a:stretch/>
        </p:blipFill>
        <p:spPr bwMode="auto">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2D52FA-8E9B-476F-B9AE-FD8A79DC2010}"/>
              </a:ext>
            </a:extLst>
          </p:cNvPr>
          <p:cNvSpPr>
            <a:spLocks noGrp="1"/>
          </p:cNvSpPr>
          <p:nvPr>
            <p:ph idx="1"/>
          </p:nvPr>
        </p:nvSpPr>
        <p:spPr>
          <a:xfrm>
            <a:off x="3097763" y="1735493"/>
            <a:ext cx="5850293" cy="5010539"/>
          </a:xfrm>
        </p:spPr>
        <p:txBody>
          <a:bodyPr anchor="t">
            <a:normAutofit/>
          </a:bodyPr>
          <a:lstStyle/>
          <a:p>
            <a:pPr marL="0" indent="0">
              <a:buNone/>
            </a:pPr>
            <a:r>
              <a:rPr lang="en-US" sz="3200" b="1" dirty="0">
                <a:solidFill>
                  <a:srgbClr val="680000"/>
                </a:solidFill>
              </a:rPr>
              <a:t>When it comes to…</a:t>
            </a:r>
            <a:endParaRPr lang="en-US" sz="3200" b="1" dirty="0"/>
          </a:p>
          <a:p>
            <a:r>
              <a:rPr lang="en-US" b="1" dirty="0"/>
              <a:t>Foul language/misusing God’s name </a:t>
            </a:r>
            <a:r>
              <a:rPr lang="en-US" dirty="0"/>
              <a:t>(Ephesians 4:29-30; 5:3-5)</a:t>
            </a:r>
          </a:p>
          <a:p>
            <a:r>
              <a:rPr lang="en-US" b="1" dirty="0"/>
              <a:t>Sexual immorality/adultery </a:t>
            </a:r>
            <a:r>
              <a:rPr lang="en-US" dirty="0"/>
              <a:t>(Ephesians 5:3-5)</a:t>
            </a:r>
          </a:p>
          <a:p>
            <a:r>
              <a:rPr lang="en-US" b="1" dirty="0"/>
              <a:t>Gambling/covetousness </a:t>
            </a:r>
            <a:r>
              <a:rPr lang="en-US" dirty="0"/>
              <a:t>(Eph. 5:3-5)</a:t>
            </a:r>
          </a:p>
          <a:p>
            <a:r>
              <a:rPr lang="en-US" b="1" dirty="0"/>
              <a:t>Pornography/lust </a:t>
            </a:r>
            <a:r>
              <a:rPr lang="en-US" dirty="0"/>
              <a:t>(Matthew 5:28-29)</a:t>
            </a:r>
          </a:p>
          <a:p>
            <a:r>
              <a:rPr lang="en-US" b="1" dirty="0"/>
              <a:t>Appearance/Apparel/Modesty            </a:t>
            </a:r>
            <a:r>
              <a:rPr lang="en-US" dirty="0"/>
              <a:t>(1 Timothy 2:9-10; 1 Peter 3:2-3)</a:t>
            </a:r>
          </a:p>
          <a:p>
            <a:r>
              <a:rPr lang="en-US" b="1" dirty="0"/>
              <a:t> Social drinking </a:t>
            </a:r>
            <a:r>
              <a:rPr lang="en-US" dirty="0"/>
              <a:t>(1 Peter 4:3) </a:t>
            </a:r>
            <a:endParaRPr lang="en-US" sz="1700" dirty="0"/>
          </a:p>
        </p:txBody>
      </p:sp>
    </p:spTree>
    <p:extLst>
      <p:ext uri="{BB962C8B-B14F-4D97-AF65-F5344CB8AC3E}">
        <p14:creationId xmlns:p14="http://schemas.microsoft.com/office/powerpoint/2010/main" val="31892693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274</Words>
  <Application>Microsoft Office PowerPoint</Application>
  <PresentationFormat>On-screen Show (4:3)</PresentationFormat>
  <Paragraphs>22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Modern Love Caps</vt:lpstr>
      <vt:lpstr>Office Theme</vt:lpstr>
      <vt:lpstr>Whose Side are You On?</vt:lpstr>
      <vt:lpstr>There are Two Sides</vt:lpstr>
      <vt:lpstr>Choosing Light or Darkness</vt:lpstr>
      <vt:lpstr>Whose side are you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16</cp:revision>
  <dcterms:created xsi:type="dcterms:W3CDTF">2021-03-19T00:02:26Z</dcterms:created>
  <dcterms:modified xsi:type="dcterms:W3CDTF">2021-03-20T14:24:29Z</dcterms:modified>
</cp:coreProperties>
</file>