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71" d="100"/>
          <a:sy n="71" d="100"/>
        </p:scale>
        <p:origin x="72" y="84"/>
      </p:cViewPr>
      <p:guideLst/>
    </p:cSldViewPr>
  </p:slideViewPr>
  <p:notesTextViewPr>
    <p:cViewPr>
      <p:scale>
        <a:sx n="1" d="1"/>
        <a:sy n="1" d="1"/>
      </p:scale>
      <p:origin x="0" y="-21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8FC9F0-F086-4040-BB82-733527D941E2}" type="datetimeFigureOut">
              <a:rPr lang="en-US" smtClean="0"/>
              <a:t>3/25/2020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1C013E-FA74-443D-9DEE-7FCB85E11D2C}" type="slidenum">
              <a:rPr lang="en-US" smtClean="0"/>
              <a:t>‹#›</a:t>
            </a:fld>
            <a:endParaRPr lang="en-US"/>
          </a:p>
        </p:txBody>
      </p:sp>
    </p:spTree>
    <p:extLst>
      <p:ext uri="{BB962C8B-B14F-4D97-AF65-F5344CB8AC3E}">
        <p14:creationId xmlns:p14="http://schemas.microsoft.com/office/powerpoint/2010/main" val="964372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can we show love for God and love for our neighbor in a situation where we endanger the lives our neighbors by keeping God’s commands?  By giving God our lives and striving to glorify Him while sharing His love, we can find His guidance for making these difficult decisions. </a:t>
            </a:r>
          </a:p>
        </p:txBody>
      </p:sp>
      <p:sp>
        <p:nvSpPr>
          <p:cNvPr id="4" name="Slide Number Placeholder 3"/>
          <p:cNvSpPr>
            <a:spLocks noGrp="1"/>
          </p:cNvSpPr>
          <p:nvPr>
            <p:ph type="sldNum" sz="quarter" idx="5"/>
          </p:nvPr>
        </p:nvSpPr>
        <p:spPr/>
        <p:txBody>
          <a:bodyPr/>
          <a:lstStyle/>
          <a:p>
            <a:fld id="{071C013E-FA74-443D-9DEE-7FCB85E11D2C}" type="slidenum">
              <a:rPr lang="en-US" smtClean="0"/>
              <a:t>1</a:t>
            </a:fld>
            <a:endParaRPr lang="en-US"/>
          </a:p>
        </p:txBody>
      </p:sp>
    </p:spTree>
    <p:extLst>
      <p:ext uri="{BB962C8B-B14F-4D97-AF65-F5344CB8AC3E}">
        <p14:creationId xmlns:p14="http://schemas.microsoft.com/office/powerpoint/2010/main" val="2851849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6BA8F4-1B8F-4301-8C43-A3972F95FA4C}"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AB995-6EB4-4E2C-9860-8839F61ACFBE}" type="slidenum">
              <a:rPr lang="en-US" smtClean="0"/>
              <a:t>‹#›</a:t>
            </a:fld>
            <a:endParaRPr lang="en-US"/>
          </a:p>
        </p:txBody>
      </p:sp>
    </p:spTree>
    <p:extLst>
      <p:ext uri="{BB962C8B-B14F-4D97-AF65-F5344CB8AC3E}">
        <p14:creationId xmlns:p14="http://schemas.microsoft.com/office/powerpoint/2010/main" val="2413159618"/>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6BA8F4-1B8F-4301-8C43-A3972F95FA4C}"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AB995-6EB4-4E2C-9860-8839F61ACFBE}" type="slidenum">
              <a:rPr lang="en-US" smtClean="0"/>
              <a:t>‹#›</a:t>
            </a:fld>
            <a:endParaRPr lang="en-US"/>
          </a:p>
        </p:txBody>
      </p:sp>
    </p:spTree>
    <p:extLst>
      <p:ext uri="{BB962C8B-B14F-4D97-AF65-F5344CB8AC3E}">
        <p14:creationId xmlns:p14="http://schemas.microsoft.com/office/powerpoint/2010/main" val="3924962507"/>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6BA8F4-1B8F-4301-8C43-A3972F95FA4C}"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AB995-6EB4-4E2C-9860-8839F61ACFBE}" type="slidenum">
              <a:rPr lang="en-US" smtClean="0"/>
              <a:t>‹#›</a:t>
            </a:fld>
            <a:endParaRPr lang="en-US"/>
          </a:p>
        </p:txBody>
      </p:sp>
    </p:spTree>
    <p:extLst>
      <p:ext uri="{BB962C8B-B14F-4D97-AF65-F5344CB8AC3E}">
        <p14:creationId xmlns:p14="http://schemas.microsoft.com/office/powerpoint/2010/main" val="176291456"/>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6BA8F4-1B8F-4301-8C43-A3972F95FA4C}"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AB995-6EB4-4E2C-9860-8839F61ACFBE}" type="slidenum">
              <a:rPr lang="en-US" smtClean="0"/>
              <a:t>‹#›</a:t>
            </a:fld>
            <a:endParaRPr lang="en-US"/>
          </a:p>
        </p:txBody>
      </p:sp>
    </p:spTree>
    <p:extLst>
      <p:ext uri="{BB962C8B-B14F-4D97-AF65-F5344CB8AC3E}">
        <p14:creationId xmlns:p14="http://schemas.microsoft.com/office/powerpoint/2010/main" val="5600971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6BA8F4-1B8F-4301-8C43-A3972F95FA4C}"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AB995-6EB4-4E2C-9860-8839F61ACFBE}" type="slidenum">
              <a:rPr lang="en-US" smtClean="0"/>
              <a:t>‹#›</a:t>
            </a:fld>
            <a:endParaRPr lang="en-US"/>
          </a:p>
        </p:txBody>
      </p:sp>
    </p:spTree>
    <p:extLst>
      <p:ext uri="{BB962C8B-B14F-4D97-AF65-F5344CB8AC3E}">
        <p14:creationId xmlns:p14="http://schemas.microsoft.com/office/powerpoint/2010/main" val="161907279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6BA8F4-1B8F-4301-8C43-A3972F95FA4C}"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8AB995-6EB4-4E2C-9860-8839F61ACFBE}" type="slidenum">
              <a:rPr lang="en-US" smtClean="0"/>
              <a:t>‹#›</a:t>
            </a:fld>
            <a:endParaRPr lang="en-US"/>
          </a:p>
        </p:txBody>
      </p:sp>
    </p:spTree>
    <p:extLst>
      <p:ext uri="{BB962C8B-B14F-4D97-AF65-F5344CB8AC3E}">
        <p14:creationId xmlns:p14="http://schemas.microsoft.com/office/powerpoint/2010/main" val="180199722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6BA8F4-1B8F-4301-8C43-A3972F95FA4C}" type="datetimeFigureOut">
              <a:rPr lang="en-US" smtClean="0"/>
              <a:t>3/25/2020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8AB995-6EB4-4E2C-9860-8839F61ACFBE}" type="slidenum">
              <a:rPr lang="en-US" smtClean="0"/>
              <a:t>‹#›</a:t>
            </a:fld>
            <a:endParaRPr lang="en-US"/>
          </a:p>
        </p:txBody>
      </p:sp>
    </p:spTree>
    <p:extLst>
      <p:ext uri="{BB962C8B-B14F-4D97-AF65-F5344CB8AC3E}">
        <p14:creationId xmlns:p14="http://schemas.microsoft.com/office/powerpoint/2010/main" val="120198950"/>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6BA8F4-1B8F-4301-8C43-A3972F95FA4C}" type="datetimeFigureOut">
              <a:rPr lang="en-US" smtClean="0"/>
              <a:t>3/25/2020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8AB995-6EB4-4E2C-9860-8839F61ACFBE}" type="slidenum">
              <a:rPr lang="en-US" smtClean="0"/>
              <a:t>‹#›</a:t>
            </a:fld>
            <a:endParaRPr lang="en-US"/>
          </a:p>
        </p:txBody>
      </p:sp>
    </p:spTree>
    <p:extLst>
      <p:ext uri="{BB962C8B-B14F-4D97-AF65-F5344CB8AC3E}">
        <p14:creationId xmlns:p14="http://schemas.microsoft.com/office/powerpoint/2010/main" val="3643869336"/>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6BA8F4-1B8F-4301-8C43-A3972F95FA4C}" type="datetimeFigureOut">
              <a:rPr lang="en-US" smtClean="0"/>
              <a:t>3/25/2020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8AB995-6EB4-4E2C-9860-8839F61ACFBE}" type="slidenum">
              <a:rPr lang="en-US" smtClean="0"/>
              <a:t>‹#›</a:t>
            </a:fld>
            <a:endParaRPr lang="en-US"/>
          </a:p>
        </p:txBody>
      </p:sp>
    </p:spTree>
    <p:extLst>
      <p:ext uri="{BB962C8B-B14F-4D97-AF65-F5344CB8AC3E}">
        <p14:creationId xmlns:p14="http://schemas.microsoft.com/office/powerpoint/2010/main" val="102818138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6BA8F4-1B8F-4301-8C43-A3972F95FA4C}"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8AB995-6EB4-4E2C-9860-8839F61ACFBE}" type="slidenum">
              <a:rPr lang="en-US" smtClean="0"/>
              <a:t>‹#›</a:t>
            </a:fld>
            <a:endParaRPr lang="en-US"/>
          </a:p>
        </p:txBody>
      </p:sp>
    </p:spTree>
    <p:extLst>
      <p:ext uri="{BB962C8B-B14F-4D97-AF65-F5344CB8AC3E}">
        <p14:creationId xmlns:p14="http://schemas.microsoft.com/office/powerpoint/2010/main" val="289671487"/>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6BA8F4-1B8F-4301-8C43-A3972F95FA4C}"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8AB995-6EB4-4E2C-9860-8839F61ACFBE}" type="slidenum">
              <a:rPr lang="en-US" smtClean="0"/>
              <a:t>‹#›</a:t>
            </a:fld>
            <a:endParaRPr lang="en-US"/>
          </a:p>
        </p:txBody>
      </p:sp>
    </p:spTree>
    <p:extLst>
      <p:ext uri="{BB962C8B-B14F-4D97-AF65-F5344CB8AC3E}">
        <p14:creationId xmlns:p14="http://schemas.microsoft.com/office/powerpoint/2010/main" val="314731584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6BA8F4-1B8F-4301-8C43-A3972F95FA4C}" type="datetimeFigureOut">
              <a:rPr lang="en-US" smtClean="0"/>
              <a:t>3/25/2020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AB995-6EB4-4E2C-9860-8839F61ACFBE}" type="slidenum">
              <a:rPr lang="en-US" smtClean="0"/>
              <a:t>‹#›</a:t>
            </a:fld>
            <a:endParaRPr lang="en-US"/>
          </a:p>
        </p:txBody>
      </p:sp>
    </p:spTree>
    <p:extLst>
      <p:ext uri="{BB962C8B-B14F-4D97-AF65-F5344CB8AC3E}">
        <p14:creationId xmlns:p14="http://schemas.microsoft.com/office/powerpoint/2010/main" val="2217251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5AA355A-F737-4994-8BE7-74650D1499A9}"/>
              </a:ext>
            </a:extLst>
          </p:cNvPr>
          <p:cNvPicPr>
            <a:picLocks noChangeAspect="1"/>
          </p:cNvPicPr>
          <p:nvPr/>
        </p:nvPicPr>
        <p:blipFill>
          <a:blip r:embed="rId3">
            <a:duotone>
              <a:prstClr val="black"/>
              <a:srgbClr val="D9C3A5">
                <a:tint val="50000"/>
                <a:satMod val="180000"/>
              </a:srgbClr>
            </a:duotone>
          </a:blip>
          <a:stretch>
            <a:fillRect/>
          </a:stretch>
        </p:blipFill>
        <p:spPr>
          <a:xfrm>
            <a:off x="1955800" y="1722966"/>
            <a:ext cx="5213350" cy="347556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2" name="Title 1">
            <a:extLst>
              <a:ext uri="{FF2B5EF4-FFF2-40B4-BE49-F238E27FC236}">
                <a16:creationId xmlns:a16="http://schemas.microsoft.com/office/drawing/2014/main" id="{1A1C34CF-AB50-4CDA-B8E6-D35C02C7C411}"/>
              </a:ext>
            </a:extLst>
          </p:cNvPr>
          <p:cNvSpPr>
            <a:spLocks noGrp="1"/>
          </p:cNvSpPr>
          <p:nvPr>
            <p:ph type="ctrTitle"/>
          </p:nvPr>
        </p:nvSpPr>
        <p:spPr>
          <a:xfrm>
            <a:off x="254000" y="88900"/>
            <a:ext cx="8547100" cy="1905000"/>
          </a:xfrm>
        </p:spPr>
        <p:txBody>
          <a:bodyPr>
            <a:normAutofit/>
          </a:bodyPr>
          <a:lstStyle/>
          <a:p>
            <a:r>
              <a:rPr lang="en-US" dirty="0">
                <a:latin typeface="Aharoni" panose="02010803020104030203" pitchFamily="2" charset="-79"/>
                <a:cs typeface="Aharoni" panose="02010803020104030203" pitchFamily="2" charset="-79"/>
              </a:rPr>
              <a:t>The Two Greatest Commands</a:t>
            </a:r>
          </a:p>
        </p:txBody>
      </p:sp>
      <p:sp>
        <p:nvSpPr>
          <p:cNvPr id="3" name="Subtitle 2">
            <a:extLst>
              <a:ext uri="{FF2B5EF4-FFF2-40B4-BE49-F238E27FC236}">
                <a16:creationId xmlns:a16="http://schemas.microsoft.com/office/drawing/2014/main" id="{860F7902-0D71-425A-BA2F-C29A446B5E9A}"/>
              </a:ext>
            </a:extLst>
          </p:cNvPr>
          <p:cNvSpPr>
            <a:spLocks noGrp="1"/>
          </p:cNvSpPr>
          <p:nvPr>
            <p:ph type="subTitle" idx="1"/>
          </p:nvPr>
        </p:nvSpPr>
        <p:spPr>
          <a:xfrm>
            <a:off x="1244600" y="5469731"/>
            <a:ext cx="6858000" cy="1219200"/>
          </a:xfrm>
        </p:spPr>
        <p:txBody>
          <a:bodyPr>
            <a:normAutofit/>
          </a:bodyPr>
          <a:lstStyle/>
          <a:p>
            <a:r>
              <a:rPr lang="en-US" sz="4000" dirty="0">
                <a:latin typeface="Agency FB" panose="020B0503020202020204" pitchFamily="34" charset="0"/>
              </a:rPr>
              <a:t>Loving God and your Neighbor in this Present Distress</a:t>
            </a:r>
          </a:p>
        </p:txBody>
      </p:sp>
    </p:spTree>
    <p:extLst>
      <p:ext uri="{BB962C8B-B14F-4D97-AF65-F5344CB8AC3E}">
        <p14:creationId xmlns:p14="http://schemas.microsoft.com/office/powerpoint/2010/main" val="1177925594"/>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F50CF-C5F3-4369-A04D-1963982F7456}"/>
              </a:ext>
            </a:extLst>
          </p:cNvPr>
          <p:cNvSpPr>
            <a:spLocks noGrp="1"/>
          </p:cNvSpPr>
          <p:nvPr>
            <p:ph type="title"/>
          </p:nvPr>
        </p:nvSpPr>
        <p:spPr/>
        <p:txBody>
          <a:bodyPr/>
          <a:lstStyle/>
          <a:p>
            <a:pPr algn="ctr"/>
            <a:r>
              <a:rPr lang="en-US" dirty="0">
                <a:latin typeface="Aharoni" panose="02010803020104030203" pitchFamily="2" charset="-79"/>
                <a:cs typeface="Aharoni" panose="02010803020104030203" pitchFamily="2" charset="-79"/>
              </a:rPr>
              <a:t>The Two Greatest Commands and the Preservation of Life</a:t>
            </a:r>
          </a:p>
        </p:txBody>
      </p:sp>
      <p:sp>
        <p:nvSpPr>
          <p:cNvPr id="3" name="Content Placeholder 2">
            <a:extLst>
              <a:ext uri="{FF2B5EF4-FFF2-40B4-BE49-F238E27FC236}">
                <a16:creationId xmlns:a16="http://schemas.microsoft.com/office/drawing/2014/main" id="{136BE136-3AC4-4BC6-928D-7BAFE93A1A3C}"/>
              </a:ext>
            </a:extLst>
          </p:cNvPr>
          <p:cNvSpPr>
            <a:spLocks noGrp="1"/>
          </p:cNvSpPr>
          <p:nvPr>
            <p:ph idx="1"/>
          </p:nvPr>
        </p:nvSpPr>
        <p:spPr>
          <a:xfrm>
            <a:off x="628650" y="1825624"/>
            <a:ext cx="8007350" cy="4816475"/>
          </a:xfrm>
        </p:spPr>
        <p:txBody>
          <a:bodyPr>
            <a:normAutofit/>
          </a:bodyPr>
          <a:lstStyle/>
          <a:p>
            <a:r>
              <a:rPr lang="en-US" sz="3600" dirty="0">
                <a:latin typeface="Imprint MT Shadow" panose="04020605060303030202" pitchFamily="82" charset="0"/>
              </a:rPr>
              <a:t>David was a man after God’s own heart – a courageous man of faith.</a:t>
            </a:r>
          </a:p>
          <a:p>
            <a:pPr marL="571500" lvl="1" indent="-342900"/>
            <a:r>
              <a:rPr lang="en-US" sz="3200" b="1" dirty="0">
                <a:latin typeface="Imprint MT Shadow" panose="04020605060303030202" pitchFamily="82" charset="0"/>
              </a:rPr>
              <a:t>And yet, we often find him fleeing for his life rather than standing to fight.              </a:t>
            </a:r>
            <a:r>
              <a:rPr lang="en-US" sz="3200" dirty="0">
                <a:latin typeface="Imprint MT Shadow" panose="04020605060303030202" pitchFamily="82" charset="0"/>
              </a:rPr>
              <a:t>(1 Samuel 19:12-18; 21:10-15; 22:1; 24:1-13)</a:t>
            </a:r>
          </a:p>
          <a:p>
            <a:pPr marL="571500" lvl="1" indent="-342900"/>
            <a:r>
              <a:rPr lang="en-US" sz="3200" b="1" dirty="0">
                <a:latin typeface="Imprint MT Shadow" panose="04020605060303030202" pitchFamily="82" charset="0"/>
              </a:rPr>
              <a:t>David desired his life to be preserved that he might serve and glorify God!      </a:t>
            </a:r>
            <a:r>
              <a:rPr lang="en-US" sz="3200" dirty="0">
                <a:latin typeface="Imprint MT Shadow" panose="04020605060303030202" pitchFamily="82" charset="0"/>
              </a:rPr>
              <a:t>(Psalm 86:1-13)</a:t>
            </a:r>
          </a:p>
        </p:txBody>
      </p:sp>
    </p:spTree>
    <p:extLst>
      <p:ext uri="{BB962C8B-B14F-4D97-AF65-F5344CB8AC3E}">
        <p14:creationId xmlns:p14="http://schemas.microsoft.com/office/powerpoint/2010/main" val="134692598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F50CF-C5F3-4369-A04D-1963982F7456}"/>
              </a:ext>
            </a:extLst>
          </p:cNvPr>
          <p:cNvSpPr>
            <a:spLocks noGrp="1"/>
          </p:cNvSpPr>
          <p:nvPr>
            <p:ph type="title"/>
          </p:nvPr>
        </p:nvSpPr>
        <p:spPr/>
        <p:txBody>
          <a:bodyPr/>
          <a:lstStyle/>
          <a:p>
            <a:pPr algn="ctr"/>
            <a:r>
              <a:rPr lang="en-US" dirty="0">
                <a:latin typeface="Aharoni" panose="02010803020104030203" pitchFamily="2" charset="-79"/>
                <a:cs typeface="Aharoni" panose="02010803020104030203" pitchFamily="2" charset="-79"/>
              </a:rPr>
              <a:t>The Two Greatest Commands and the Preservation of Life</a:t>
            </a:r>
          </a:p>
        </p:txBody>
      </p:sp>
      <p:sp>
        <p:nvSpPr>
          <p:cNvPr id="3" name="Content Placeholder 2">
            <a:extLst>
              <a:ext uri="{FF2B5EF4-FFF2-40B4-BE49-F238E27FC236}">
                <a16:creationId xmlns:a16="http://schemas.microsoft.com/office/drawing/2014/main" id="{136BE136-3AC4-4BC6-928D-7BAFE93A1A3C}"/>
              </a:ext>
            </a:extLst>
          </p:cNvPr>
          <p:cNvSpPr>
            <a:spLocks noGrp="1"/>
          </p:cNvSpPr>
          <p:nvPr>
            <p:ph idx="1"/>
          </p:nvPr>
        </p:nvSpPr>
        <p:spPr>
          <a:xfrm>
            <a:off x="628650" y="1825624"/>
            <a:ext cx="8210550" cy="4816475"/>
          </a:xfrm>
        </p:spPr>
        <p:txBody>
          <a:bodyPr>
            <a:normAutofit/>
          </a:bodyPr>
          <a:lstStyle/>
          <a:p>
            <a:r>
              <a:rPr lang="en-US" sz="3600" dirty="0">
                <a:latin typeface="Imprint MT Shadow" panose="04020605060303030202" pitchFamily="82" charset="0"/>
              </a:rPr>
              <a:t>The apostle Paul loved God intensely and hazarded his life for the gospel.</a:t>
            </a:r>
          </a:p>
          <a:p>
            <a:pPr marL="571500" lvl="1" indent="-342900"/>
            <a:r>
              <a:rPr lang="en-US" sz="3200" b="1" dirty="0">
                <a:latin typeface="Imprint MT Shadow" panose="04020605060303030202" pitchFamily="82" charset="0"/>
              </a:rPr>
              <a:t>His words reveal his deep love for God. </a:t>
            </a:r>
            <a:r>
              <a:rPr lang="en-US" sz="3200" dirty="0">
                <a:latin typeface="Imprint MT Shadow" panose="04020605060303030202" pitchFamily="82" charset="0"/>
              </a:rPr>
              <a:t>(Acts 20:22-24; 25:11)</a:t>
            </a:r>
          </a:p>
          <a:p>
            <a:pPr marL="571500" lvl="1" indent="-342900"/>
            <a:r>
              <a:rPr lang="en-US" sz="3200" b="1" dirty="0">
                <a:latin typeface="Imprint MT Shadow" panose="04020605060303030202" pitchFamily="82" charset="0"/>
              </a:rPr>
              <a:t>When Paul had the choice to glorify God by death or live on to help his brethren, he chose to live on. </a:t>
            </a:r>
            <a:r>
              <a:rPr lang="en-US" sz="3200" dirty="0">
                <a:latin typeface="Imprint MT Shadow" panose="04020605060303030202" pitchFamily="82" charset="0"/>
              </a:rPr>
              <a:t>(Philippians 1:21-25)</a:t>
            </a:r>
          </a:p>
          <a:p>
            <a:pPr marL="571500" lvl="1" indent="-342900"/>
            <a:r>
              <a:rPr lang="en-US" sz="3200" b="1" dirty="0">
                <a:latin typeface="Imprint MT Shadow" panose="04020605060303030202" pitchFamily="82" charset="0"/>
              </a:rPr>
              <a:t>Loving God and his neighbor occasionally required self-preservation. </a:t>
            </a:r>
            <a:r>
              <a:rPr lang="en-US" sz="3200" dirty="0">
                <a:latin typeface="Imprint MT Shadow" panose="04020605060303030202" pitchFamily="82" charset="0"/>
              </a:rPr>
              <a:t>(2 Cor. 11:23-33; Acts 17:1-14; 1 Thessalonians 2:17-18) </a:t>
            </a:r>
          </a:p>
        </p:txBody>
      </p:sp>
    </p:spTree>
    <p:extLst>
      <p:ext uri="{BB962C8B-B14F-4D97-AF65-F5344CB8AC3E}">
        <p14:creationId xmlns:p14="http://schemas.microsoft.com/office/powerpoint/2010/main" val="423778100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F50CF-C5F3-4369-A04D-1963982F7456}"/>
              </a:ext>
            </a:extLst>
          </p:cNvPr>
          <p:cNvSpPr>
            <a:spLocks noGrp="1"/>
          </p:cNvSpPr>
          <p:nvPr>
            <p:ph type="title"/>
          </p:nvPr>
        </p:nvSpPr>
        <p:spPr/>
        <p:txBody>
          <a:bodyPr/>
          <a:lstStyle/>
          <a:p>
            <a:pPr algn="ctr"/>
            <a:r>
              <a:rPr lang="en-US" dirty="0">
                <a:latin typeface="Aharoni" panose="02010803020104030203" pitchFamily="2" charset="-79"/>
                <a:cs typeface="Aharoni" panose="02010803020104030203" pitchFamily="2" charset="-79"/>
              </a:rPr>
              <a:t>Loving God and Man by Preserving Life</a:t>
            </a:r>
          </a:p>
        </p:txBody>
      </p:sp>
      <p:sp>
        <p:nvSpPr>
          <p:cNvPr id="3" name="Content Placeholder 2">
            <a:extLst>
              <a:ext uri="{FF2B5EF4-FFF2-40B4-BE49-F238E27FC236}">
                <a16:creationId xmlns:a16="http://schemas.microsoft.com/office/drawing/2014/main" id="{136BE136-3AC4-4BC6-928D-7BAFE93A1A3C}"/>
              </a:ext>
            </a:extLst>
          </p:cNvPr>
          <p:cNvSpPr>
            <a:spLocks noGrp="1"/>
          </p:cNvSpPr>
          <p:nvPr>
            <p:ph idx="1"/>
          </p:nvPr>
        </p:nvSpPr>
        <p:spPr>
          <a:xfrm>
            <a:off x="628650" y="1825624"/>
            <a:ext cx="8210550" cy="4816475"/>
          </a:xfrm>
        </p:spPr>
        <p:txBody>
          <a:bodyPr>
            <a:normAutofit/>
          </a:bodyPr>
          <a:lstStyle/>
          <a:p>
            <a:r>
              <a:rPr lang="en-US" sz="3600" dirty="0">
                <a:latin typeface="Imprint MT Shadow" panose="04020605060303030202" pitchFamily="82" charset="0"/>
              </a:rPr>
              <a:t>The isolation of lepers preserved life. </a:t>
            </a:r>
            <a:r>
              <a:rPr lang="en-US" sz="3200" dirty="0">
                <a:latin typeface="Imprint MT Shadow" panose="04020605060303030202" pitchFamily="82" charset="0"/>
              </a:rPr>
              <a:t>(Leviticus 13:45-46, 4-8; Romans 15:4)  </a:t>
            </a:r>
          </a:p>
          <a:p>
            <a:pPr lvl="1"/>
            <a:r>
              <a:rPr lang="en-US" sz="3200" b="1" dirty="0">
                <a:latin typeface="Imprint MT Shadow" panose="04020605060303030202" pitchFamily="82" charset="0"/>
              </a:rPr>
              <a:t>Many things that caused a person to be “unclean” were literally sickening. </a:t>
            </a:r>
            <a:r>
              <a:rPr lang="en-US" sz="3200" dirty="0">
                <a:latin typeface="Imprint MT Shadow" panose="04020605060303030202" pitchFamily="82" charset="0"/>
              </a:rPr>
              <a:t>(Leviticus 5:2-3; 11:4-30; 15:1-15, 25-33)</a:t>
            </a:r>
          </a:p>
          <a:p>
            <a:pPr lvl="1"/>
            <a:r>
              <a:rPr lang="en-US" sz="3200" b="1" dirty="0">
                <a:latin typeface="Imprint MT Shadow" panose="04020605060303030202" pitchFamily="82" charset="0"/>
              </a:rPr>
              <a:t>An unclean person could not come to the tabernacle to worship. </a:t>
            </a:r>
            <a:r>
              <a:rPr lang="en-US" sz="3200" dirty="0">
                <a:latin typeface="Imprint MT Shadow" panose="04020605060303030202" pitchFamily="82" charset="0"/>
              </a:rPr>
              <a:t>(Leviticus 15:31)</a:t>
            </a:r>
          </a:p>
        </p:txBody>
      </p:sp>
    </p:spTree>
    <p:extLst>
      <p:ext uri="{BB962C8B-B14F-4D97-AF65-F5344CB8AC3E}">
        <p14:creationId xmlns:p14="http://schemas.microsoft.com/office/powerpoint/2010/main" val="388264017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F50CF-C5F3-4369-A04D-1963982F7456}"/>
              </a:ext>
            </a:extLst>
          </p:cNvPr>
          <p:cNvSpPr>
            <a:spLocks noGrp="1"/>
          </p:cNvSpPr>
          <p:nvPr>
            <p:ph type="title"/>
          </p:nvPr>
        </p:nvSpPr>
        <p:spPr/>
        <p:txBody>
          <a:bodyPr/>
          <a:lstStyle/>
          <a:p>
            <a:pPr algn="ctr"/>
            <a:r>
              <a:rPr lang="en-US" dirty="0">
                <a:latin typeface="Aharoni" panose="02010803020104030203" pitchFamily="2" charset="-79"/>
                <a:cs typeface="Aharoni" panose="02010803020104030203" pitchFamily="2" charset="-79"/>
              </a:rPr>
              <a:t>Loving God and Man</a:t>
            </a:r>
          </a:p>
        </p:txBody>
      </p:sp>
      <p:sp>
        <p:nvSpPr>
          <p:cNvPr id="3" name="Content Placeholder 2">
            <a:extLst>
              <a:ext uri="{FF2B5EF4-FFF2-40B4-BE49-F238E27FC236}">
                <a16:creationId xmlns:a16="http://schemas.microsoft.com/office/drawing/2014/main" id="{136BE136-3AC4-4BC6-928D-7BAFE93A1A3C}"/>
              </a:ext>
            </a:extLst>
          </p:cNvPr>
          <p:cNvSpPr>
            <a:spLocks noGrp="1"/>
          </p:cNvSpPr>
          <p:nvPr>
            <p:ph idx="1"/>
          </p:nvPr>
        </p:nvSpPr>
        <p:spPr>
          <a:xfrm>
            <a:off x="628650" y="1690690"/>
            <a:ext cx="8210550" cy="4951410"/>
          </a:xfrm>
        </p:spPr>
        <p:txBody>
          <a:bodyPr>
            <a:normAutofit/>
          </a:bodyPr>
          <a:lstStyle/>
          <a:p>
            <a:pPr marL="341313" indent="-341313"/>
            <a:r>
              <a:rPr lang="en-US" sz="3200" b="1" dirty="0">
                <a:latin typeface="Imprint MT Shadow" panose="04020605060303030202" pitchFamily="82" charset="0"/>
              </a:rPr>
              <a:t>We should earnestly desire spiritual and physical health for our neighbors </a:t>
            </a:r>
            <a:r>
              <a:rPr lang="en-US" sz="3200" dirty="0">
                <a:latin typeface="Imprint MT Shadow" panose="04020605060303030202" pitchFamily="82" charset="0"/>
              </a:rPr>
              <a:t>(3 John 2).</a:t>
            </a:r>
          </a:p>
          <a:p>
            <a:pPr marL="341313" indent="-341313"/>
            <a:r>
              <a:rPr lang="en-US" sz="3200" b="1" dirty="0">
                <a:latin typeface="Imprint MT Shadow" panose="04020605060303030202" pitchFamily="82" charset="0"/>
              </a:rPr>
              <a:t>If we don’t show love for our brother, we can’t have love for God</a:t>
            </a:r>
            <a:r>
              <a:rPr lang="en-US" sz="3200" dirty="0">
                <a:latin typeface="Imprint MT Shadow" panose="04020605060303030202" pitchFamily="82" charset="0"/>
              </a:rPr>
              <a:t> (1 John 4:20). </a:t>
            </a:r>
          </a:p>
          <a:p>
            <a:pPr marL="341313" indent="-341313"/>
            <a:r>
              <a:rPr lang="en-US" sz="3200" b="1" dirty="0">
                <a:latin typeface="Imprint MT Shadow" panose="04020605060303030202" pitchFamily="82" charset="0"/>
              </a:rPr>
              <a:t>God’s love is perfected in us when we love one another </a:t>
            </a:r>
            <a:r>
              <a:rPr lang="en-US" sz="3200" dirty="0">
                <a:latin typeface="Imprint MT Shadow" panose="04020605060303030202" pitchFamily="82" charset="0"/>
              </a:rPr>
              <a:t>(1 John 4:12).</a:t>
            </a:r>
          </a:p>
          <a:p>
            <a:pPr marL="341313" indent="-341313"/>
            <a:r>
              <a:rPr lang="en-US" sz="3200" b="1" dirty="0">
                <a:latin typeface="Imprint MT Shadow" panose="04020605060303030202" pitchFamily="82" charset="0"/>
              </a:rPr>
              <a:t>The two greatest commandments are harmonious </a:t>
            </a:r>
            <a:r>
              <a:rPr lang="en-US" sz="3200" dirty="0">
                <a:latin typeface="Imprint MT Shadow" panose="04020605060303030202" pitchFamily="82" charset="0"/>
              </a:rPr>
              <a:t>(Matthew 22:36-40).</a:t>
            </a:r>
          </a:p>
        </p:txBody>
      </p:sp>
    </p:spTree>
    <p:extLst>
      <p:ext uri="{BB962C8B-B14F-4D97-AF65-F5344CB8AC3E}">
        <p14:creationId xmlns:p14="http://schemas.microsoft.com/office/powerpoint/2010/main" val="86467460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279</TotalTime>
  <Words>356</Words>
  <Application>Microsoft Office PowerPoint</Application>
  <PresentationFormat>On-screen Show (4:3)</PresentationFormat>
  <Paragraphs>22</Paragraphs>
  <Slides>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Agency FB</vt:lpstr>
      <vt:lpstr>Aharoni</vt:lpstr>
      <vt:lpstr>Arial</vt:lpstr>
      <vt:lpstr>Calibri</vt:lpstr>
      <vt:lpstr>Calibri Light</vt:lpstr>
      <vt:lpstr>Imprint MT Shadow</vt:lpstr>
      <vt:lpstr>Office Theme</vt:lpstr>
      <vt:lpstr>The Two Greatest Commands</vt:lpstr>
      <vt:lpstr>The Two Greatest Commands and the Preservation of Life</vt:lpstr>
      <vt:lpstr>The Two Greatest Commands and the Preservation of Life</vt:lpstr>
      <vt:lpstr>Loving God and Man by Preserving Life</vt:lpstr>
      <vt:lpstr>Loving God and Man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Two Greatest Commands</dc:title>
  <dc:creator>Eastside Enlightener</dc:creator>
  <cp:lastModifiedBy>Michael Nix</cp:lastModifiedBy>
  <cp:revision>14</cp:revision>
  <dcterms:created xsi:type="dcterms:W3CDTF">2020-03-21T12:54:14Z</dcterms:created>
  <dcterms:modified xsi:type="dcterms:W3CDTF">2020-03-26T01:01:54Z</dcterms:modified>
</cp:coreProperties>
</file>