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
  </p:notesMasterIdLst>
  <p:sldIdLst>
    <p:sldId id="266" r:id="rId2"/>
    <p:sldId id="268" r:id="rId3"/>
    <p:sldId id="258" r:id="rId4"/>
    <p:sldId id="259" r:id="rId5"/>
    <p:sldId id="260" r:id="rId6"/>
    <p:sldId id="265" r:id="rId7"/>
    <p:sldId id="269"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75" autoAdjust="0"/>
  </p:normalViewPr>
  <p:slideViewPr>
    <p:cSldViewPr>
      <p:cViewPr varScale="1">
        <p:scale>
          <a:sx n="53" d="100"/>
          <a:sy n="53" d="100"/>
        </p:scale>
        <p:origin x="1588" y="32"/>
      </p:cViewPr>
      <p:guideLst>
        <p:guide orient="horz" pos="2160"/>
        <p:guide pos="2880"/>
      </p:guideLst>
    </p:cSldViewPr>
  </p:slideViewPr>
  <p:notesTextViewPr>
    <p:cViewPr>
      <p:scale>
        <a:sx n="100" d="100"/>
        <a:sy n="100" d="100"/>
      </p:scale>
      <p:origin x="0" y="-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5E0FB-E8B3-4E02-85D1-1F88CA5DEC5A}" type="datetimeFigureOut">
              <a:rPr lang="en-US" smtClean="0"/>
              <a:t>3/26/2022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57896-DEDB-46C7-9484-A4FDFE2F734E}" type="slidenum">
              <a:rPr lang="en-US" smtClean="0"/>
              <a:t>‹#›</a:t>
            </a:fld>
            <a:endParaRPr lang="en-US"/>
          </a:p>
        </p:txBody>
      </p:sp>
    </p:spTree>
    <p:extLst>
      <p:ext uri="{BB962C8B-B14F-4D97-AF65-F5344CB8AC3E}">
        <p14:creationId xmlns:p14="http://schemas.microsoft.com/office/powerpoint/2010/main" val="130629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God have a pattern for the work and worship of the church that we can discern in Scripture and apply consistently? In an effort to deny that authority is established by Scriptural Commands, Statements, Examples and Inferences, there are those who flatly deny that God has given us such a pattern.  </a:t>
            </a:r>
            <a:r>
              <a:rPr lang="en-US"/>
              <a:t>This lesson </a:t>
            </a:r>
            <a:r>
              <a:rPr lang="en-US" dirty="0"/>
              <a:t>is intended to answer the charge that God has no pattern because those who teach that He does do not apply it consistently.</a:t>
            </a:r>
          </a:p>
        </p:txBody>
      </p:sp>
      <p:sp>
        <p:nvSpPr>
          <p:cNvPr id="4" name="Slide Number Placeholder 3"/>
          <p:cNvSpPr>
            <a:spLocks noGrp="1"/>
          </p:cNvSpPr>
          <p:nvPr>
            <p:ph type="sldNum" sz="quarter" idx="5"/>
          </p:nvPr>
        </p:nvSpPr>
        <p:spPr/>
        <p:txBody>
          <a:bodyPr/>
          <a:lstStyle/>
          <a:p>
            <a:fld id="{9A257896-DEDB-46C7-9484-A4FDFE2F734E}" type="slidenum">
              <a:rPr lang="en-US" smtClean="0"/>
              <a:t>1</a:t>
            </a:fld>
            <a:endParaRPr lang="en-US"/>
          </a:p>
        </p:txBody>
      </p:sp>
    </p:spTree>
    <p:extLst>
      <p:ext uri="{BB962C8B-B14F-4D97-AF65-F5344CB8AC3E}">
        <p14:creationId xmlns:p14="http://schemas.microsoft.com/office/powerpoint/2010/main" val="233121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A3C198-10E6-46A9-B9A5-D25A859BC668}" type="slidenum">
              <a:rPr lang="en-US" altLang="en-US" smtClean="0"/>
              <a:pPr/>
              <a:t>‹#›</a:t>
            </a:fld>
            <a:endParaRPr lang="en-US" altLang="en-US"/>
          </a:p>
        </p:txBody>
      </p:sp>
    </p:spTree>
    <p:extLst>
      <p:ext uri="{BB962C8B-B14F-4D97-AF65-F5344CB8AC3E}">
        <p14:creationId xmlns:p14="http://schemas.microsoft.com/office/powerpoint/2010/main" val="12719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a:xfrm>
            <a:off x="917678" y="6181344"/>
            <a:ext cx="5337278" cy="365125"/>
          </a:xfrm>
        </p:spPr>
        <p:txBody>
          <a:bodyPr/>
          <a:lstStyle/>
          <a:p>
            <a:endParaRPr lang="en-US" altLang="en-US"/>
          </a:p>
        </p:txBody>
      </p:sp>
      <p:sp>
        <p:nvSpPr>
          <p:cNvPr id="7" name="Slide Number Placeholder 6"/>
          <p:cNvSpPr>
            <a:spLocks noGrp="1"/>
          </p:cNvSpPr>
          <p:nvPr>
            <p:ph type="sldNum" sz="quarter" idx="12"/>
          </p:nvPr>
        </p:nvSpPr>
        <p:spPr/>
        <p:txBody>
          <a:bodyPr/>
          <a:lstStyle/>
          <a:p>
            <a:fld id="{FA629B8D-809F-4FEC-ADE3-EE6CD077CE2E}" type="slidenum">
              <a:rPr lang="en-US" altLang="en-US" smtClean="0"/>
              <a:pPr/>
              <a:t>‹#›</a:t>
            </a:fld>
            <a:endParaRPr lang="en-US" altLang="en-US"/>
          </a:p>
        </p:txBody>
      </p:sp>
    </p:spTree>
    <p:extLst>
      <p:ext uri="{BB962C8B-B14F-4D97-AF65-F5344CB8AC3E}">
        <p14:creationId xmlns:p14="http://schemas.microsoft.com/office/powerpoint/2010/main" val="3322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A629B8D-809F-4FEC-ADE3-EE6CD077CE2E}" type="slidenum">
              <a:rPr lang="en-US" altLang="en-US" smtClean="0"/>
              <a:pPr/>
              <a:t>‹#›</a:t>
            </a:fld>
            <a:endParaRPr lang="en-US" altLang="en-US"/>
          </a:p>
        </p:txBody>
      </p:sp>
    </p:spTree>
    <p:extLst>
      <p:ext uri="{BB962C8B-B14F-4D97-AF65-F5344CB8AC3E}">
        <p14:creationId xmlns:p14="http://schemas.microsoft.com/office/powerpoint/2010/main" val="115869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A629B8D-809F-4FEC-ADE3-EE6CD077CE2E}" type="slidenum">
              <a:rPr lang="en-US" altLang="en-US" smtClean="0"/>
              <a:pPr/>
              <a:t>‹#›</a:t>
            </a:fld>
            <a:endParaRPr lang="en-US" altLang="en-US"/>
          </a:p>
        </p:txBody>
      </p:sp>
    </p:spTree>
    <p:extLst>
      <p:ext uri="{BB962C8B-B14F-4D97-AF65-F5344CB8AC3E}">
        <p14:creationId xmlns:p14="http://schemas.microsoft.com/office/powerpoint/2010/main" val="332419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A629B8D-809F-4FEC-ADE3-EE6CD077CE2E}" type="slidenum">
              <a:rPr lang="en-US" altLang="en-US" smtClean="0"/>
              <a:pPr/>
              <a:t>‹#›</a:t>
            </a:fld>
            <a:endParaRPr lang="en-US" altLang="en-US"/>
          </a:p>
        </p:txBody>
      </p:sp>
    </p:spTree>
    <p:extLst>
      <p:ext uri="{BB962C8B-B14F-4D97-AF65-F5344CB8AC3E}">
        <p14:creationId xmlns:p14="http://schemas.microsoft.com/office/powerpoint/2010/main" val="109891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A629B8D-809F-4FEC-ADE3-EE6CD077CE2E}" type="slidenum">
              <a:rPr lang="en-US" altLang="en-US" smtClean="0"/>
              <a:pPr/>
              <a:t>‹#›</a:t>
            </a:fld>
            <a:endParaRPr lang="en-US" altLang="en-US"/>
          </a:p>
        </p:txBody>
      </p:sp>
    </p:spTree>
    <p:extLst>
      <p:ext uri="{BB962C8B-B14F-4D97-AF65-F5344CB8AC3E}">
        <p14:creationId xmlns:p14="http://schemas.microsoft.com/office/powerpoint/2010/main" val="81294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A629B8D-809F-4FEC-ADE3-EE6CD077CE2E}" type="slidenum">
              <a:rPr lang="en-US" altLang="en-US" smtClean="0"/>
              <a:pPr/>
              <a:t>‹#›</a:t>
            </a:fld>
            <a:endParaRPr lang="en-US" altLang="en-US"/>
          </a:p>
        </p:txBody>
      </p:sp>
    </p:spTree>
    <p:extLst>
      <p:ext uri="{BB962C8B-B14F-4D97-AF65-F5344CB8AC3E}">
        <p14:creationId xmlns:p14="http://schemas.microsoft.com/office/powerpoint/2010/main" val="97052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39C6CF0-5B6E-4695-94B5-CDB593D82893}" type="slidenum">
              <a:rPr lang="en-US" altLang="en-US" smtClean="0"/>
              <a:pPr/>
              <a:t>‹#›</a:t>
            </a:fld>
            <a:endParaRPr lang="en-US" altLang="en-US"/>
          </a:p>
        </p:txBody>
      </p:sp>
    </p:spTree>
    <p:extLst>
      <p:ext uri="{BB962C8B-B14F-4D97-AF65-F5344CB8AC3E}">
        <p14:creationId xmlns:p14="http://schemas.microsoft.com/office/powerpoint/2010/main" val="10639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8FBE520-D071-40A5-A5B3-31FA95B4CF9E}" type="slidenum">
              <a:rPr lang="en-US" altLang="en-US" smtClean="0"/>
              <a:pPr/>
              <a:t>‹#›</a:t>
            </a:fld>
            <a:endParaRPr lang="en-US" altLang="en-US"/>
          </a:p>
        </p:txBody>
      </p:sp>
    </p:spTree>
    <p:extLst>
      <p:ext uri="{BB962C8B-B14F-4D97-AF65-F5344CB8AC3E}">
        <p14:creationId xmlns:p14="http://schemas.microsoft.com/office/powerpoint/2010/main" val="23258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FF8927C-0A76-400C-A4BE-68C75F07B679}" type="slidenum">
              <a:rPr lang="en-US" altLang="en-US" smtClean="0"/>
              <a:pPr/>
              <a:t>‹#›</a:t>
            </a:fld>
            <a:endParaRPr lang="en-US" altLang="en-US"/>
          </a:p>
        </p:txBody>
      </p:sp>
    </p:spTree>
    <p:extLst>
      <p:ext uri="{BB962C8B-B14F-4D97-AF65-F5344CB8AC3E}">
        <p14:creationId xmlns:p14="http://schemas.microsoft.com/office/powerpoint/2010/main" val="79994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77123C3-7C10-481A-9F94-63FC17421EDB}" type="slidenum">
              <a:rPr lang="en-US" altLang="en-US" smtClean="0"/>
              <a:pPr/>
              <a:t>‹#›</a:t>
            </a:fld>
            <a:endParaRPr lang="en-US" altLang="en-US"/>
          </a:p>
        </p:txBody>
      </p:sp>
    </p:spTree>
    <p:extLst>
      <p:ext uri="{BB962C8B-B14F-4D97-AF65-F5344CB8AC3E}">
        <p14:creationId xmlns:p14="http://schemas.microsoft.com/office/powerpoint/2010/main" val="27761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E161746-7D03-481E-B1E6-241E8CD63CAE}" type="slidenum">
              <a:rPr lang="en-US" altLang="en-US" smtClean="0"/>
              <a:pPr/>
              <a:t>‹#›</a:t>
            </a:fld>
            <a:endParaRPr lang="en-US" altLang="en-US"/>
          </a:p>
        </p:txBody>
      </p:sp>
    </p:spTree>
    <p:extLst>
      <p:ext uri="{BB962C8B-B14F-4D97-AF65-F5344CB8AC3E}">
        <p14:creationId xmlns:p14="http://schemas.microsoft.com/office/powerpoint/2010/main" val="274015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B24B8D72-1ECB-4770-B536-A64FA2833140}" type="slidenum">
              <a:rPr lang="en-US" altLang="en-US" smtClean="0"/>
              <a:pPr/>
              <a:t>‹#›</a:t>
            </a:fld>
            <a:endParaRPr lang="en-US" altLang="en-US"/>
          </a:p>
        </p:txBody>
      </p:sp>
    </p:spTree>
    <p:extLst>
      <p:ext uri="{BB962C8B-B14F-4D97-AF65-F5344CB8AC3E}">
        <p14:creationId xmlns:p14="http://schemas.microsoft.com/office/powerpoint/2010/main" val="398175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F644381-1DF1-4FAA-BB78-A693518A31F3}" type="slidenum">
              <a:rPr lang="en-US" altLang="en-US" smtClean="0"/>
              <a:pPr/>
              <a:t>‹#›</a:t>
            </a:fld>
            <a:endParaRPr lang="en-US" altLang="en-US"/>
          </a:p>
        </p:txBody>
      </p:sp>
    </p:spTree>
    <p:extLst>
      <p:ext uri="{BB962C8B-B14F-4D97-AF65-F5344CB8AC3E}">
        <p14:creationId xmlns:p14="http://schemas.microsoft.com/office/powerpoint/2010/main" val="24504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5398B1F-7A48-459A-80E6-D581237F5B16}" type="slidenum">
              <a:rPr lang="en-US" altLang="en-US" smtClean="0"/>
              <a:pPr/>
              <a:t>‹#›</a:t>
            </a:fld>
            <a:endParaRPr lang="en-US" altLang="en-US"/>
          </a:p>
        </p:txBody>
      </p:sp>
    </p:spTree>
    <p:extLst>
      <p:ext uri="{BB962C8B-B14F-4D97-AF65-F5344CB8AC3E}">
        <p14:creationId xmlns:p14="http://schemas.microsoft.com/office/powerpoint/2010/main" val="38182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3CDC7FC-AB34-481C-A2E4-9F13A8C5D96E}" type="slidenum">
              <a:rPr lang="en-US" altLang="en-US" smtClean="0"/>
              <a:pPr/>
              <a:t>‹#›</a:t>
            </a:fld>
            <a:endParaRPr lang="en-US" altLang="en-US"/>
          </a:p>
        </p:txBody>
      </p:sp>
    </p:spTree>
    <p:extLst>
      <p:ext uri="{BB962C8B-B14F-4D97-AF65-F5344CB8AC3E}">
        <p14:creationId xmlns:p14="http://schemas.microsoft.com/office/powerpoint/2010/main" val="16012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endParaRPr lang="en-US" altLang="en-US"/>
          </a:p>
        </p:txBody>
      </p:sp>
      <p:sp>
        <p:nvSpPr>
          <p:cNvPr id="6" name="Footer Placeholder 5"/>
          <p:cNvSpPr>
            <a:spLocks noGrp="1"/>
          </p:cNvSpPr>
          <p:nvPr>
            <p:ph type="ftr" sz="quarter" idx="11"/>
          </p:nvPr>
        </p:nvSpPr>
        <p:spPr>
          <a:xfrm>
            <a:off x="818348" y="6181344"/>
            <a:ext cx="3705300" cy="365125"/>
          </a:xfrm>
        </p:spPr>
        <p:txBody>
          <a:bodyPr/>
          <a:lstStyle/>
          <a:p>
            <a:endParaRPr lang="en-US" altLang="en-US"/>
          </a:p>
        </p:txBody>
      </p:sp>
      <p:sp>
        <p:nvSpPr>
          <p:cNvPr id="7" name="Slide Number Placeholder 6"/>
          <p:cNvSpPr>
            <a:spLocks noGrp="1"/>
          </p:cNvSpPr>
          <p:nvPr>
            <p:ph type="sldNum" sz="quarter" idx="12"/>
          </p:nvPr>
        </p:nvSpPr>
        <p:spPr>
          <a:xfrm>
            <a:off x="8024262" y="6181344"/>
            <a:ext cx="305186" cy="329250"/>
          </a:xfrm>
        </p:spPr>
        <p:txBody>
          <a:bodyPr/>
          <a:lstStyle/>
          <a:p>
            <a:fld id="{CB076819-EB14-4645-B241-C5FAC60A8458}" type="slidenum">
              <a:rPr lang="en-US" altLang="en-US" smtClean="0"/>
              <a:pPr/>
              <a:t>‹#›</a:t>
            </a:fld>
            <a:endParaRPr lang="en-US" altLang="en-US"/>
          </a:p>
        </p:txBody>
      </p:sp>
    </p:spTree>
    <p:extLst>
      <p:ext uri="{BB962C8B-B14F-4D97-AF65-F5344CB8AC3E}">
        <p14:creationId xmlns:p14="http://schemas.microsoft.com/office/powerpoint/2010/main" val="6098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lt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lt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FA629B8D-809F-4FEC-ADE3-EE6CD077CE2E}" type="slidenum">
              <a:rPr lang="en-US" altLang="en-US" smtClean="0"/>
              <a:pPr/>
              <a:t>‹#›</a:t>
            </a:fld>
            <a:endParaRPr lang="en-US" altLang="en-US"/>
          </a:p>
        </p:txBody>
      </p:sp>
    </p:spTree>
    <p:extLst>
      <p:ext uri="{BB962C8B-B14F-4D97-AF65-F5344CB8AC3E}">
        <p14:creationId xmlns:p14="http://schemas.microsoft.com/office/powerpoint/2010/main" val="700529198"/>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BA26BC-113C-4698-8859-A985C8324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A68B73B6-D77B-4B55-8538-206CEFD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7666" y="1846512"/>
            <a:ext cx="6748668" cy="3164976"/>
          </a:xfrm>
          <a:prstGeom prst="roundRect">
            <a:avLst>
              <a:gd name="adj" fmla="val 4629"/>
            </a:avLst>
          </a:prstGeom>
          <a:solidFill>
            <a:schemeClr val="bg2"/>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57D14-6300-4AEC-B02F-CD25B9DBBFF0}"/>
              </a:ext>
            </a:extLst>
          </p:cNvPr>
          <p:cNvSpPr>
            <a:spLocks noGrp="1"/>
          </p:cNvSpPr>
          <p:nvPr>
            <p:ph type="ctrTitle"/>
          </p:nvPr>
        </p:nvSpPr>
        <p:spPr>
          <a:xfrm>
            <a:off x="1313259" y="2007703"/>
            <a:ext cx="6507166" cy="3003785"/>
          </a:xfrm>
        </p:spPr>
        <p:txBody>
          <a:bodyPr anchor="ctr">
            <a:normAutofit/>
          </a:bodyPr>
          <a:lstStyle/>
          <a:p>
            <a:r>
              <a:rPr lang="en-US" sz="5400" b="1"/>
              <a:t>Applying God’s </a:t>
            </a:r>
            <a:r>
              <a:rPr lang="en-US" sz="5400" b="1" dirty="0"/>
              <a:t>consistent Pattern</a:t>
            </a:r>
          </a:p>
        </p:txBody>
      </p:sp>
      <p:sp>
        <p:nvSpPr>
          <p:cNvPr id="3" name="Subtitle 2">
            <a:extLst>
              <a:ext uri="{FF2B5EF4-FFF2-40B4-BE49-F238E27FC236}">
                <a16:creationId xmlns:a16="http://schemas.microsoft.com/office/drawing/2014/main" id="{1E4F94D5-1704-48AF-A9B4-5AD7E8C82CDD}"/>
              </a:ext>
            </a:extLst>
          </p:cNvPr>
          <p:cNvSpPr>
            <a:spLocks noGrp="1"/>
          </p:cNvSpPr>
          <p:nvPr>
            <p:ph type="subTitle" idx="1"/>
          </p:nvPr>
        </p:nvSpPr>
        <p:spPr>
          <a:xfrm>
            <a:off x="1279805" y="5244175"/>
            <a:ext cx="6507166" cy="795587"/>
          </a:xfrm>
        </p:spPr>
        <p:txBody>
          <a:bodyPr>
            <a:normAutofit fontScale="92500" lnSpcReduction="20000"/>
          </a:bodyPr>
          <a:lstStyle/>
          <a:p>
            <a:pPr>
              <a:lnSpc>
                <a:spcPct val="90000"/>
              </a:lnSpc>
            </a:pPr>
            <a:r>
              <a:rPr lang="en-US" sz="2600" i="1" dirty="0"/>
              <a:t>Contending for the Once and Future Faith</a:t>
            </a:r>
          </a:p>
          <a:p>
            <a:pPr>
              <a:lnSpc>
                <a:spcPct val="90000"/>
              </a:lnSpc>
            </a:pPr>
            <a:r>
              <a:rPr lang="en-US" sz="2200" b="1" dirty="0"/>
              <a:t>Jude 3</a:t>
            </a:r>
          </a:p>
          <a:p>
            <a:pPr>
              <a:lnSpc>
                <a:spcPct val="90000"/>
              </a:lnSpc>
            </a:pPr>
            <a:endParaRPr lang="en-US" dirty="0"/>
          </a:p>
        </p:txBody>
      </p:sp>
    </p:spTree>
    <p:extLst>
      <p:ext uri="{BB962C8B-B14F-4D97-AF65-F5344CB8AC3E}">
        <p14:creationId xmlns:p14="http://schemas.microsoft.com/office/powerpoint/2010/main" val="178268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97AE74-AF98-4EA1-A52A-F07AA6019735}"/>
              </a:ext>
            </a:extLst>
          </p:cNvPr>
          <p:cNvSpPr>
            <a:spLocks noGrp="1" noChangeArrowheads="1"/>
          </p:cNvSpPr>
          <p:nvPr>
            <p:ph type="title"/>
          </p:nvPr>
        </p:nvSpPr>
        <p:spPr>
          <a:xfrm>
            <a:off x="228600" y="714375"/>
            <a:ext cx="3124200" cy="5076826"/>
          </a:xfrm>
        </p:spPr>
        <p:txBody>
          <a:bodyPr anchor="ctr">
            <a:normAutofit/>
          </a:bodyPr>
          <a:lstStyle/>
          <a:p>
            <a:r>
              <a:rPr lang="en-US" altLang="en-US" sz="3500" dirty="0"/>
              <a:t>Does God’s pattern need to be constantly Reaffirmed?</a:t>
            </a:r>
          </a:p>
        </p:txBody>
      </p:sp>
      <p:sp>
        <p:nvSpPr>
          <p:cNvPr id="72" name="Rectangle 71">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6" name="Straight Connector 75">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9219" name="Rectangle 3">
            <a:extLst>
              <a:ext uri="{FF2B5EF4-FFF2-40B4-BE49-F238E27FC236}">
                <a16:creationId xmlns:a16="http://schemas.microsoft.com/office/drawing/2014/main" id="{A5233F44-DA38-4173-9F97-477CADFCA308}"/>
              </a:ext>
            </a:extLst>
          </p:cNvPr>
          <p:cNvSpPr>
            <a:spLocks noGrp="1" noChangeArrowheads="1"/>
          </p:cNvSpPr>
          <p:nvPr>
            <p:ph idx="1"/>
          </p:nvPr>
        </p:nvSpPr>
        <p:spPr>
          <a:xfrm>
            <a:off x="3838290" y="228600"/>
            <a:ext cx="5000909" cy="6629400"/>
          </a:xfrm>
        </p:spPr>
        <p:txBody>
          <a:bodyPr>
            <a:noAutofit/>
          </a:bodyPr>
          <a:lstStyle/>
          <a:p>
            <a:pPr marL="0" indent="0">
              <a:lnSpc>
                <a:spcPct val="87000"/>
              </a:lnSpc>
              <a:spcBef>
                <a:spcPts val="0"/>
              </a:spcBef>
              <a:spcAft>
                <a:spcPts val="0"/>
              </a:spcAft>
              <a:buFontTx/>
              <a:buNone/>
            </a:pPr>
            <a:r>
              <a:rPr lang="en-US" altLang="en-US" sz="3000" b="1" cap="none" dirty="0">
                <a:solidFill>
                  <a:schemeClr val="tx1"/>
                </a:solidFill>
                <a:latin typeface="Times New Roman" panose="02020603050405020304" pitchFamily="18" charset="0"/>
                <a:cs typeface="Times New Roman" panose="02020603050405020304" pitchFamily="18" charset="0"/>
              </a:rPr>
              <a:t>Edward Fudge</a:t>
            </a:r>
            <a:r>
              <a:rPr lang="en-US" altLang="en-US" sz="3000" cap="none" dirty="0">
                <a:solidFill>
                  <a:schemeClr val="tx1"/>
                </a:solidFill>
                <a:latin typeface="Times New Roman" panose="02020603050405020304" pitchFamily="18" charset="0"/>
                <a:cs typeface="Times New Roman" panose="02020603050405020304" pitchFamily="18" charset="0"/>
              </a:rPr>
              <a:t>: “The whole approach had been fabricated by uninspired men, and it had no moral power.”  </a:t>
            </a:r>
          </a:p>
          <a:p>
            <a:pPr marL="0" indent="0">
              <a:lnSpc>
                <a:spcPct val="87000"/>
              </a:lnSpc>
              <a:spcBef>
                <a:spcPts val="0"/>
              </a:spcBef>
              <a:spcAft>
                <a:spcPts val="0"/>
              </a:spcAft>
              <a:buFontTx/>
              <a:buNone/>
            </a:pPr>
            <a:endParaRPr lang="en-US" altLang="en-US" sz="3000" cap="none" dirty="0">
              <a:solidFill>
                <a:schemeClr val="tx1"/>
              </a:solidFill>
              <a:latin typeface="Times New Roman" panose="02020603050405020304" pitchFamily="18" charset="0"/>
              <a:cs typeface="Times New Roman" panose="02020603050405020304" pitchFamily="18" charset="0"/>
            </a:endParaRPr>
          </a:p>
          <a:p>
            <a:pPr marL="0" indent="0">
              <a:lnSpc>
                <a:spcPct val="87000"/>
              </a:lnSpc>
              <a:spcBef>
                <a:spcPts val="0"/>
              </a:spcBef>
              <a:spcAft>
                <a:spcPts val="0"/>
              </a:spcAft>
              <a:buFontTx/>
              <a:buNone/>
            </a:pPr>
            <a:r>
              <a:rPr lang="en-US" altLang="en-US" sz="3000" cap="none" dirty="0">
                <a:solidFill>
                  <a:schemeClr val="tx1"/>
                </a:solidFill>
                <a:latin typeface="Times New Roman" panose="02020603050405020304" pitchFamily="18" charset="0"/>
                <a:cs typeface="Times New Roman" panose="02020603050405020304" pitchFamily="18" charset="0"/>
              </a:rPr>
              <a:t>“...your whole system originates with men. </a:t>
            </a:r>
            <a:r>
              <a:rPr lang="en-US" altLang="en-US" sz="3000" cap="none" dirty="0">
                <a:solidFill>
                  <a:srgbClr val="99CC00"/>
                </a:solidFill>
                <a:latin typeface="Times New Roman" panose="02020603050405020304" pitchFamily="18" charset="0"/>
                <a:cs typeface="Times New Roman" panose="02020603050405020304" pitchFamily="18" charset="0"/>
              </a:rPr>
              <a:t>If it were from God, it would not have to be constantly propped up to survive</a:t>
            </a:r>
            <a:r>
              <a:rPr lang="en-US" altLang="en-US" sz="3000" cap="none" dirty="0">
                <a:solidFill>
                  <a:schemeClr val="tx1"/>
                </a:solidFill>
                <a:latin typeface="Times New Roman" panose="02020603050405020304" pitchFamily="18" charset="0"/>
                <a:cs typeface="Times New Roman" panose="02020603050405020304" pitchFamily="18" charset="0"/>
              </a:rPr>
              <a:t>.”</a:t>
            </a:r>
          </a:p>
          <a:p>
            <a:pPr marL="0" indent="0" algn="r">
              <a:lnSpc>
                <a:spcPct val="90000"/>
              </a:lnSpc>
              <a:spcBef>
                <a:spcPts val="0"/>
              </a:spcBef>
              <a:spcAft>
                <a:spcPts val="0"/>
              </a:spcAft>
              <a:buFontTx/>
              <a:buNone/>
            </a:pPr>
            <a:r>
              <a:rPr lang="en-US" altLang="en-US" sz="2800" cap="none" dirty="0">
                <a:solidFill>
                  <a:schemeClr val="tx1"/>
                </a:solidFill>
                <a:latin typeface="Times New Roman" panose="02020603050405020304" pitchFamily="18" charset="0"/>
                <a:cs typeface="Times New Roman" panose="02020603050405020304" pitchFamily="18" charset="0"/>
              </a:rPr>
              <a:t>--</a:t>
            </a:r>
            <a:r>
              <a:rPr lang="en-US" altLang="en-US" sz="2400" i="1" cap="none" dirty="0">
                <a:solidFill>
                  <a:schemeClr val="tx1"/>
                </a:solidFill>
                <a:latin typeface="Times New Roman" panose="02020603050405020304" pitchFamily="18" charset="0"/>
                <a:cs typeface="Times New Roman" panose="02020603050405020304" pitchFamily="18" charset="0"/>
              </a:rPr>
              <a:t>The Plague of </a:t>
            </a:r>
            <a:r>
              <a:rPr lang="en-US" altLang="en-US" sz="2400" i="1" cap="none" dirty="0" err="1">
                <a:solidFill>
                  <a:schemeClr val="tx1"/>
                </a:solidFill>
                <a:latin typeface="Times New Roman" panose="02020603050405020304" pitchFamily="18" charset="0"/>
                <a:cs typeface="Times New Roman" panose="02020603050405020304" pitchFamily="18" charset="0"/>
              </a:rPr>
              <a:t>Patternism</a:t>
            </a:r>
            <a:endParaRPr lang="en-US" altLang="en-US" sz="2800" i="1"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46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1000"/>
                                        <p:tgtEl>
                                          <p:spTgt spid="9219">
                                            <p:txEl>
                                              <p:pRg st="2" end="2"/>
                                            </p:txEl>
                                          </p:spTgt>
                                        </p:tgtEl>
                                      </p:cBhvr>
                                    </p:animEffect>
                                    <p:anim calcmode="lin" valueType="num">
                                      <p:cBhvr>
                                        <p:cTn id="1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fade">
                                      <p:cBhvr>
                                        <p:cTn id="19" dur="1000"/>
                                        <p:tgtEl>
                                          <p:spTgt spid="9219">
                                            <p:txEl>
                                              <p:pRg st="3" end="3"/>
                                            </p:txEl>
                                          </p:spTgt>
                                        </p:tgtEl>
                                      </p:cBhvr>
                                    </p:animEffect>
                                    <p:anim calcmode="lin" valueType="num">
                                      <p:cBhvr>
                                        <p:cTn id="20"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4D8AB36-2A8F-4A63-AEFD-200326648A47}"/>
              </a:ext>
            </a:extLst>
          </p:cNvPr>
          <p:cNvSpPr>
            <a:spLocks noGrp="1" noChangeArrowheads="1"/>
          </p:cNvSpPr>
          <p:nvPr>
            <p:ph type="title"/>
          </p:nvPr>
        </p:nvSpPr>
        <p:spPr>
          <a:xfrm>
            <a:off x="278640" y="852487"/>
            <a:ext cx="3196377" cy="5076826"/>
          </a:xfrm>
        </p:spPr>
        <p:txBody>
          <a:bodyPr anchor="ctr">
            <a:normAutofit/>
          </a:bodyPr>
          <a:lstStyle/>
          <a:p>
            <a:r>
              <a:rPr lang="en-US" altLang="en-US" sz="3500" dirty="0"/>
              <a:t>Does God’s pattern need to be constantly Reaffirmed?</a:t>
            </a:r>
          </a:p>
        </p:txBody>
      </p:sp>
      <p:sp>
        <p:nvSpPr>
          <p:cNvPr id="72" name="Rectangle 71">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6" name="Straight Connector 75">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0243" name="Rectangle 3">
            <a:extLst>
              <a:ext uri="{FF2B5EF4-FFF2-40B4-BE49-F238E27FC236}">
                <a16:creationId xmlns:a16="http://schemas.microsoft.com/office/drawing/2014/main" id="{48171823-37D4-4903-BE0E-4F10AFC6AC39}"/>
              </a:ext>
            </a:extLst>
          </p:cNvPr>
          <p:cNvSpPr>
            <a:spLocks noGrp="1" noChangeArrowheads="1"/>
          </p:cNvSpPr>
          <p:nvPr>
            <p:ph idx="1"/>
          </p:nvPr>
        </p:nvSpPr>
        <p:spPr>
          <a:xfrm>
            <a:off x="3729784" y="152400"/>
            <a:ext cx="5338016" cy="6629400"/>
          </a:xfrm>
        </p:spPr>
        <p:txBody>
          <a:bodyPr anchor="t">
            <a:noAutofit/>
          </a:bodyPr>
          <a:lstStyle/>
          <a:p>
            <a:pPr marL="0" indent="0">
              <a:spcBef>
                <a:spcPts val="0"/>
              </a:spcBef>
              <a:spcAft>
                <a:spcPts val="1000"/>
              </a:spcAft>
              <a:buFontTx/>
              <a:buNone/>
            </a:pPr>
            <a:r>
              <a:rPr lang="en-US" altLang="en-US" sz="2800" dirty="0">
                <a:solidFill>
                  <a:schemeClr val="tx1"/>
                </a:solidFill>
                <a:latin typeface="Times New Roman" panose="02020603050405020304" pitchFamily="18" charset="0"/>
                <a:cs typeface="Times New Roman" panose="02020603050405020304" pitchFamily="18" charset="0"/>
              </a:rPr>
              <a:t>Jude 3  </a:t>
            </a:r>
            <a:r>
              <a:rPr lang="en-US" altLang="en-US" sz="2800" cap="none" dirty="0">
                <a:solidFill>
                  <a:schemeClr val="tx1"/>
                </a:solidFill>
                <a:latin typeface="Times New Roman" panose="02020603050405020304" pitchFamily="18" charset="0"/>
                <a:cs typeface="Times New Roman" panose="02020603050405020304" pitchFamily="18" charset="0"/>
              </a:rPr>
              <a:t>“…contend earnestly for the faith which was once for all delivered to the saints.”</a:t>
            </a:r>
          </a:p>
          <a:p>
            <a:pPr marL="0" indent="0">
              <a:spcBef>
                <a:spcPts val="0"/>
              </a:spcBef>
              <a:spcAft>
                <a:spcPts val="1000"/>
              </a:spcAft>
              <a:buFontTx/>
              <a:buNone/>
            </a:pPr>
            <a:r>
              <a:rPr lang="en-US" altLang="en-US" sz="2800" dirty="0">
                <a:solidFill>
                  <a:schemeClr val="tx1"/>
                </a:solidFill>
                <a:latin typeface="Times New Roman" panose="02020603050405020304" pitchFamily="18" charset="0"/>
                <a:cs typeface="Times New Roman" panose="02020603050405020304" pitchFamily="18" charset="0"/>
              </a:rPr>
              <a:t>2 Peter 1:12 </a:t>
            </a:r>
            <a:r>
              <a:rPr lang="en-US" altLang="en-US" sz="2800" cap="none" dirty="0">
                <a:solidFill>
                  <a:schemeClr val="tx1"/>
                </a:solidFill>
                <a:latin typeface="Times New Roman" panose="02020603050405020304" pitchFamily="18" charset="0"/>
                <a:cs typeface="Times New Roman" panose="02020603050405020304" pitchFamily="18" charset="0"/>
              </a:rPr>
              <a:t>“I will not be negligent to </a:t>
            </a:r>
            <a:r>
              <a:rPr lang="en-US" altLang="en-US" sz="2800" cap="none" dirty="0">
                <a:solidFill>
                  <a:srgbClr val="FFC000"/>
                </a:solidFill>
                <a:latin typeface="Times New Roman" panose="02020603050405020304" pitchFamily="18" charset="0"/>
                <a:cs typeface="Times New Roman" panose="02020603050405020304" pitchFamily="18" charset="0"/>
              </a:rPr>
              <a:t>remind you </a:t>
            </a:r>
            <a:r>
              <a:rPr lang="en-US" altLang="en-US" sz="2800" cap="none" dirty="0">
                <a:solidFill>
                  <a:schemeClr val="tx1"/>
                </a:solidFill>
                <a:latin typeface="Times New Roman" panose="02020603050405020304" pitchFamily="18" charset="0"/>
                <a:cs typeface="Times New Roman" panose="02020603050405020304" pitchFamily="18" charset="0"/>
              </a:rPr>
              <a:t>always of these things, </a:t>
            </a:r>
            <a:r>
              <a:rPr lang="en-US" altLang="en-US" sz="2800" cap="none" dirty="0">
                <a:solidFill>
                  <a:srgbClr val="FFC000"/>
                </a:solidFill>
                <a:latin typeface="Times New Roman" panose="02020603050405020304" pitchFamily="18" charset="0"/>
                <a:cs typeface="Times New Roman" panose="02020603050405020304" pitchFamily="18" charset="0"/>
              </a:rPr>
              <a:t>though you know and are established </a:t>
            </a:r>
            <a:r>
              <a:rPr lang="en-US" altLang="en-US" sz="2800" cap="none" dirty="0">
                <a:solidFill>
                  <a:schemeClr val="tx1"/>
                </a:solidFill>
                <a:latin typeface="Times New Roman" panose="02020603050405020304" pitchFamily="18" charset="0"/>
                <a:cs typeface="Times New Roman" panose="02020603050405020304" pitchFamily="18" charset="0"/>
              </a:rPr>
              <a:t>in the </a:t>
            </a:r>
            <a:r>
              <a:rPr lang="en-US" altLang="en-US" sz="2800" cap="none" dirty="0">
                <a:solidFill>
                  <a:srgbClr val="FFC000"/>
                </a:solidFill>
                <a:latin typeface="Times New Roman" panose="02020603050405020304" pitchFamily="18" charset="0"/>
                <a:cs typeface="Times New Roman" panose="02020603050405020304" pitchFamily="18" charset="0"/>
              </a:rPr>
              <a:t>present truth</a:t>
            </a:r>
            <a:r>
              <a:rPr lang="en-US" altLang="en-US" sz="2800" cap="none" dirty="0">
                <a:solidFill>
                  <a:schemeClr val="tx1"/>
                </a:solidFill>
                <a:latin typeface="Times New Roman" panose="02020603050405020304" pitchFamily="18" charset="0"/>
                <a:cs typeface="Times New Roman" panose="02020603050405020304" pitchFamily="18" charset="0"/>
              </a:rPr>
              <a:t>.”</a:t>
            </a:r>
          </a:p>
          <a:p>
            <a:pPr marL="0" indent="0">
              <a:spcBef>
                <a:spcPts val="0"/>
              </a:spcBef>
              <a:spcAft>
                <a:spcPts val="1000"/>
              </a:spcAft>
              <a:buFontTx/>
              <a:buNone/>
            </a:pPr>
            <a:r>
              <a:rPr lang="en-US" altLang="en-US" sz="2800" b="1" dirty="0">
                <a:solidFill>
                  <a:schemeClr val="tx1"/>
                </a:solidFill>
                <a:latin typeface="Times New Roman" panose="02020603050405020304" pitchFamily="18" charset="0"/>
                <a:cs typeface="Times New Roman" panose="02020603050405020304" pitchFamily="18" charset="0"/>
              </a:rPr>
              <a:t>2 Peter 1:15  “</a:t>
            </a:r>
            <a:r>
              <a:rPr lang="en-US" altLang="en-US" sz="2800" cap="none" dirty="0">
                <a:solidFill>
                  <a:schemeClr val="tx1"/>
                </a:solidFill>
                <a:latin typeface="Times New Roman" panose="02020603050405020304" pitchFamily="18" charset="0"/>
                <a:cs typeface="Times New Roman" panose="02020603050405020304" pitchFamily="18" charset="0"/>
              </a:rPr>
              <a:t>Moreover I will be careful to ensure that you </a:t>
            </a:r>
            <a:r>
              <a:rPr lang="en-US" altLang="en-US" sz="2800" cap="none" dirty="0">
                <a:solidFill>
                  <a:srgbClr val="FFC000"/>
                </a:solidFill>
                <a:latin typeface="Times New Roman" panose="02020603050405020304" pitchFamily="18" charset="0"/>
                <a:cs typeface="Times New Roman" panose="02020603050405020304" pitchFamily="18" charset="0"/>
              </a:rPr>
              <a:t>always have a reminder </a:t>
            </a:r>
            <a:r>
              <a:rPr lang="en-US" altLang="en-US" sz="2800" cap="none" dirty="0">
                <a:solidFill>
                  <a:schemeClr val="tx1"/>
                </a:solidFill>
                <a:latin typeface="Times New Roman" panose="02020603050405020304" pitchFamily="18" charset="0"/>
                <a:cs typeface="Times New Roman" panose="02020603050405020304" pitchFamily="18" charset="0"/>
              </a:rPr>
              <a:t>of these things after my decease.”</a:t>
            </a:r>
          </a:p>
          <a:p>
            <a:pPr marL="0" indent="0" algn="ctr">
              <a:spcBef>
                <a:spcPts val="0"/>
              </a:spcBef>
              <a:spcAft>
                <a:spcPts val="1000"/>
              </a:spcAft>
              <a:buFontTx/>
              <a:buNone/>
            </a:pPr>
            <a:r>
              <a:rPr lang="en-US" altLang="en-US" sz="2800" cap="none" dirty="0">
                <a:solidFill>
                  <a:schemeClr val="tx1"/>
                </a:solidFill>
                <a:latin typeface="Times New Roman" panose="02020603050405020304" pitchFamily="18" charset="0"/>
                <a:cs typeface="Times New Roman" panose="02020603050405020304" pitchFamily="18" charset="0"/>
              </a:rPr>
              <a:t>See 2 Peter 3:1; Rom. 15:14-15;     1 Cor. 4:17; 2 Tim. 1:13; 2:2; 4:1-3.</a:t>
            </a:r>
          </a:p>
          <a:p>
            <a:pPr marL="0" indent="0">
              <a:spcBef>
                <a:spcPts val="0"/>
              </a:spcBef>
              <a:spcAft>
                <a:spcPts val="0"/>
              </a:spcAft>
              <a:buFontTx/>
              <a:buNone/>
            </a:pPr>
            <a:endParaRPr lang="en-US" altLang="en-US" sz="2800" cap="none"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1000">
                                          <p:stCondLst>
                                            <p:cond delay="0"/>
                                          </p:stCondLst>
                                        </p:cTn>
                                        <p:tgtEl>
                                          <p:spTgt spid="102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Effect transition="in" filter="fade">
                                      <p:cBhvr>
                                        <p:cTn id="19" dur="1000">
                                          <p:stCondLst>
                                            <p:cond delay="0"/>
                                          </p:stCondLst>
                                        </p:cTn>
                                        <p:tgtEl>
                                          <p:spTgt spid="102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243">
                                            <p:txEl>
                                              <p:pRg st="2" end="2"/>
                                            </p:txEl>
                                          </p:spTgt>
                                        </p:tgtEl>
                                        <p:attrNameLst>
                                          <p:attrName>style.visibility</p:attrName>
                                        </p:attrNameLst>
                                      </p:cBhvr>
                                      <p:to>
                                        <p:strVal val="visible"/>
                                      </p:to>
                                    </p:set>
                                    <p:animEffect transition="in" filter="fade">
                                      <p:cBhvr>
                                        <p:cTn id="24" dur="1000">
                                          <p:stCondLst>
                                            <p:cond delay="0"/>
                                          </p:stCondLst>
                                        </p:cTn>
                                        <p:tgtEl>
                                          <p:spTgt spid="1024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243">
                                            <p:txEl>
                                              <p:pRg st="3" end="3"/>
                                            </p:txEl>
                                          </p:spTgt>
                                        </p:tgtEl>
                                        <p:attrNameLst>
                                          <p:attrName>style.visibility</p:attrName>
                                        </p:attrNameLst>
                                      </p:cBhvr>
                                      <p:to>
                                        <p:strVal val="visible"/>
                                      </p:to>
                                    </p:set>
                                    <p:animEffect transition="in" filter="fade">
                                      <p:cBhvr>
                                        <p:cTn id="29" dur="1000">
                                          <p:stCondLst>
                                            <p:cond delay="0"/>
                                          </p:stCondLst>
                                        </p:cTn>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FD38CF6-A075-4EC5-A570-874974B2E138}"/>
              </a:ext>
            </a:extLst>
          </p:cNvPr>
          <p:cNvSpPr>
            <a:spLocks noGrp="1" noChangeArrowheads="1"/>
          </p:cNvSpPr>
          <p:nvPr>
            <p:ph type="title"/>
          </p:nvPr>
        </p:nvSpPr>
        <p:spPr>
          <a:xfrm>
            <a:off x="152414" y="304801"/>
            <a:ext cx="3081306" cy="6248400"/>
          </a:xfrm>
        </p:spPr>
        <p:txBody>
          <a:bodyPr anchor="ctr">
            <a:normAutofit/>
          </a:bodyPr>
          <a:lstStyle/>
          <a:p>
            <a:r>
              <a:rPr lang="en-US" altLang="en-US" sz="3500" dirty="0"/>
              <a:t>Do </a:t>
            </a:r>
            <a:r>
              <a:rPr lang="en-US" altLang="en-US" sz="3500" b="1" dirty="0">
                <a:solidFill>
                  <a:srgbClr val="FFC000"/>
                </a:solidFill>
              </a:rPr>
              <a:t>C</a:t>
            </a:r>
            <a:r>
              <a:rPr lang="en-US" altLang="en-US" sz="3500" dirty="0"/>
              <a:t>ommands, </a:t>
            </a:r>
            <a:r>
              <a:rPr lang="en-US" altLang="en-US" sz="3500" b="1" dirty="0">
                <a:solidFill>
                  <a:srgbClr val="FFC000"/>
                </a:solidFill>
              </a:rPr>
              <a:t>E</a:t>
            </a:r>
            <a:r>
              <a:rPr lang="en-US" altLang="en-US" sz="3500" dirty="0"/>
              <a:t>xamples &amp; </a:t>
            </a:r>
            <a:r>
              <a:rPr lang="en-US" altLang="en-US" sz="3500" b="1" dirty="0">
                <a:solidFill>
                  <a:srgbClr val="FFC000"/>
                </a:solidFill>
              </a:rPr>
              <a:t>N</a:t>
            </a:r>
            <a:r>
              <a:rPr lang="en-US" altLang="en-US" sz="3500" dirty="0"/>
              <a:t>ecessary </a:t>
            </a:r>
            <a:r>
              <a:rPr lang="en-US" altLang="en-US" sz="3500" b="1" dirty="0">
                <a:solidFill>
                  <a:srgbClr val="FFC000"/>
                </a:solidFill>
              </a:rPr>
              <a:t>I</a:t>
            </a:r>
            <a:r>
              <a:rPr lang="en-US" altLang="en-US" sz="3500" dirty="0"/>
              <a:t>nferences reveal a consistent divine Pattern?</a:t>
            </a:r>
          </a:p>
        </p:txBody>
      </p:sp>
      <p:sp>
        <p:nvSpPr>
          <p:cNvPr id="72" name="Rectangle 71">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6" name="Straight Connector 75">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1267" name="Rectangle 3">
            <a:extLst>
              <a:ext uri="{FF2B5EF4-FFF2-40B4-BE49-F238E27FC236}">
                <a16:creationId xmlns:a16="http://schemas.microsoft.com/office/drawing/2014/main" id="{C23D80BB-0F9A-4FCB-9BE0-1D774621F0DC}"/>
              </a:ext>
            </a:extLst>
          </p:cNvPr>
          <p:cNvSpPr>
            <a:spLocks noGrp="1" noChangeArrowheads="1"/>
          </p:cNvSpPr>
          <p:nvPr>
            <p:ph idx="1"/>
          </p:nvPr>
        </p:nvSpPr>
        <p:spPr>
          <a:xfrm>
            <a:off x="3729783" y="-1"/>
            <a:ext cx="5414214" cy="6858001"/>
          </a:xfrm>
        </p:spPr>
        <p:txBody>
          <a:bodyPr>
            <a:normAutofit fontScale="92500" lnSpcReduction="10000"/>
          </a:bodyPr>
          <a:lstStyle/>
          <a:p>
            <a:pPr marL="0" indent="0">
              <a:lnSpc>
                <a:spcPct val="95000"/>
              </a:lnSpc>
              <a:spcBef>
                <a:spcPts val="300"/>
              </a:spcBef>
              <a:spcAft>
                <a:spcPts val="0"/>
              </a:spcAft>
              <a:buNone/>
            </a:pPr>
            <a:r>
              <a:rPr lang="en-US" altLang="en-US" sz="3000" b="1" cap="none" dirty="0">
                <a:solidFill>
                  <a:schemeClr val="tx1"/>
                </a:solidFill>
                <a:latin typeface="Times New Roman" panose="02020603050405020304" pitchFamily="18" charset="0"/>
                <a:cs typeface="Times New Roman" panose="02020603050405020304" pitchFamily="18" charset="0"/>
              </a:rPr>
              <a:t>Edward Fudge: </a:t>
            </a:r>
            <a:r>
              <a:rPr lang="en-US" altLang="en-US" sz="3000" cap="none" dirty="0">
                <a:solidFill>
                  <a:schemeClr val="tx1"/>
                </a:solidFill>
                <a:latin typeface="Times New Roman" panose="02020603050405020304" pitchFamily="18" charset="0"/>
                <a:cs typeface="Times New Roman" panose="02020603050405020304" pitchFamily="18" charset="0"/>
              </a:rPr>
              <a:t>“Most </a:t>
            </a:r>
            <a:r>
              <a:rPr lang="en-US" altLang="en-US" sz="3000" cap="none" dirty="0" err="1">
                <a:solidFill>
                  <a:srgbClr val="99CC00"/>
                </a:solidFill>
                <a:latin typeface="Times New Roman" panose="02020603050405020304" pitchFamily="18" charset="0"/>
                <a:cs typeface="Times New Roman" panose="02020603050405020304" pitchFamily="18" charset="0"/>
              </a:rPr>
              <a:t>patternists</a:t>
            </a:r>
            <a:r>
              <a:rPr lang="en-US" altLang="en-US" sz="3000" cap="none" dirty="0">
                <a:solidFill>
                  <a:srgbClr val="99CC00"/>
                </a:solidFill>
                <a:latin typeface="Times New Roman" panose="02020603050405020304" pitchFamily="18" charset="0"/>
                <a:cs typeface="Times New Roman" panose="02020603050405020304" pitchFamily="18" charset="0"/>
              </a:rPr>
              <a:t> dismissed as irrelevant</a:t>
            </a:r>
            <a:r>
              <a:rPr lang="en-US" altLang="en-US" sz="3000" cap="none" dirty="0">
                <a:solidFill>
                  <a:schemeClr val="tx1"/>
                </a:solidFill>
                <a:latin typeface="Times New Roman" panose="02020603050405020304" pitchFamily="18" charset="0"/>
                <a:cs typeface="Times New Roman" panose="02020603050405020304" pitchFamily="18" charset="0"/>
              </a:rPr>
              <a:t> </a:t>
            </a:r>
            <a:r>
              <a:rPr lang="en-US" altLang="en-US" sz="3000" cap="none" dirty="0">
                <a:solidFill>
                  <a:srgbClr val="99CC00"/>
                </a:solidFill>
                <a:latin typeface="Times New Roman" panose="02020603050405020304" pitchFamily="18" charset="0"/>
                <a:cs typeface="Times New Roman" panose="02020603050405020304" pitchFamily="18" charset="0"/>
              </a:rPr>
              <a:t>some commands</a:t>
            </a:r>
            <a:r>
              <a:rPr lang="en-US" altLang="en-US" sz="3000" cap="none" dirty="0">
                <a:solidFill>
                  <a:schemeClr val="tx1"/>
                </a:solidFill>
                <a:latin typeface="Times New Roman" panose="02020603050405020304" pitchFamily="18" charset="0"/>
                <a:cs typeface="Times New Roman" panose="02020603050405020304" pitchFamily="18" charset="0"/>
              </a:rPr>
              <a:t> that were inconvenient (such as feet-washing) or shaped by culture (</a:t>
            </a:r>
            <a:r>
              <a:rPr lang="en-US" altLang="en-US" sz="3000" cap="none" dirty="0">
                <a:solidFill>
                  <a:srgbClr val="99CC00"/>
                </a:solidFill>
                <a:latin typeface="Times New Roman" panose="02020603050405020304" pitchFamily="18" charset="0"/>
                <a:cs typeface="Times New Roman" panose="02020603050405020304" pitchFamily="18" charset="0"/>
              </a:rPr>
              <a:t>such as a holy kiss </a:t>
            </a:r>
            <a:r>
              <a:rPr lang="en-US" altLang="en-US" sz="3000" cap="none" dirty="0">
                <a:solidFill>
                  <a:schemeClr val="tx1"/>
                </a:solidFill>
                <a:latin typeface="Times New Roman" panose="02020603050405020304" pitchFamily="18" charset="0"/>
                <a:cs typeface="Times New Roman" panose="02020603050405020304" pitchFamily="18" charset="0"/>
              </a:rPr>
              <a:t>or a woman's veil). They made other commands, originally intended for limited application (such as Paul's Gentile collection for poor Judeans), into permanent, universal law. They declared some historical events, however incidental, to </a:t>
            </a:r>
            <a:r>
              <a:rPr lang="en-US" altLang="en-US" sz="3000" cap="none" dirty="0">
                <a:solidFill>
                  <a:srgbClr val="99CC00"/>
                </a:solidFill>
                <a:latin typeface="Times New Roman" panose="02020603050405020304" pitchFamily="18" charset="0"/>
                <a:cs typeface="Times New Roman" panose="02020603050405020304" pitchFamily="18" charset="0"/>
              </a:rPr>
              <a:t>be binding as ‘approved examples’ (such as Paul's weekend bread-breaking at Troas</a:t>
            </a:r>
            <a:r>
              <a:rPr lang="en-US" altLang="en-US" sz="3000" cap="none" dirty="0">
                <a:solidFill>
                  <a:schemeClr val="tx1"/>
                </a:solidFill>
                <a:latin typeface="Times New Roman" panose="02020603050405020304" pitchFamily="18" charset="0"/>
                <a:cs typeface="Times New Roman" panose="02020603050405020304" pitchFamily="18" charset="0"/>
              </a:rPr>
              <a:t>). But they </a:t>
            </a:r>
            <a:r>
              <a:rPr lang="en-US" altLang="en-US" sz="3000" cap="none" dirty="0">
                <a:solidFill>
                  <a:srgbClr val="99CC00"/>
                </a:solidFill>
                <a:latin typeface="Times New Roman" panose="02020603050405020304" pitchFamily="18" charset="0"/>
                <a:cs typeface="Times New Roman" panose="02020603050405020304" pitchFamily="18" charset="0"/>
              </a:rPr>
              <a:t>dismissed as unimportant </a:t>
            </a:r>
            <a:r>
              <a:rPr lang="en-US" altLang="en-US" sz="3000" cap="none" dirty="0">
                <a:solidFill>
                  <a:schemeClr val="tx1"/>
                </a:solidFill>
                <a:latin typeface="Times New Roman" panose="02020603050405020304" pitchFamily="18" charset="0"/>
                <a:cs typeface="Times New Roman" panose="02020603050405020304" pitchFamily="18" charset="0"/>
              </a:rPr>
              <a:t>other events recorded in the same biblical context </a:t>
            </a:r>
            <a:r>
              <a:rPr lang="en-US" altLang="en-US" sz="3000" cap="none" dirty="0">
                <a:solidFill>
                  <a:srgbClr val="99CC00"/>
                </a:solidFill>
                <a:latin typeface="Times New Roman" panose="02020603050405020304" pitchFamily="18" charset="0"/>
                <a:cs typeface="Times New Roman" panose="02020603050405020304" pitchFamily="18" charset="0"/>
              </a:rPr>
              <a:t>(such as eating in an upper room)</a:t>
            </a:r>
            <a:r>
              <a:rPr lang="en-US" altLang="en-US" sz="3000" cap="none" dirty="0">
                <a:solidFill>
                  <a:schemeClr val="tx1"/>
                </a:solidFill>
                <a:latin typeface="Times New Roman" panose="02020603050405020304" pitchFamily="18" charset="0"/>
                <a:cs typeface="Times New Roman" panose="02020603050405020304" pitchFamily="18" charset="0"/>
              </a:rPr>
              <a:t>.” </a:t>
            </a:r>
            <a:r>
              <a:rPr lang="en-US" altLang="en-US" sz="1900" i="1" cap="none" dirty="0">
                <a:solidFill>
                  <a:schemeClr val="tx1"/>
                </a:solidFill>
                <a:latin typeface="Times New Roman" panose="02020603050405020304" pitchFamily="18" charset="0"/>
                <a:cs typeface="Times New Roman" panose="02020603050405020304" pitchFamily="18" charset="0"/>
              </a:rPr>
              <a:t>– The Plague of </a:t>
            </a:r>
            <a:r>
              <a:rPr lang="en-US" altLang="en-US" sz="1900" i="1" cap="none" dirty="0" err="1">
                <a:solidFill>
                  <a:schemeClr val="tx1"/>
                </a:solidFill>
                <a:latin typeface="Times New Roman" panose="02020603050405020304" pitchFamily="18" charset="0"/>
                <a:cs typeface="Times New Roman" panose="02020603050405020304" pitchFamily="18" charset="0"/>
              </a:rPr>
              <a:t>Patternism</a:t>
            </a:r>
            <a:endParaRPr lang="en-US" altLang="en-US" sz="2800" i="1" cap="none"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1000">
                                          <p:stCondLst>
                                            <p:cond delay="0"/>
                                          </p:stCondLst>
                                        </p:cTn>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Freeform: Shape 137">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290" name="Rectangle 2">
            <a:extLst>
              <a:ext uri="{FF2B5EF4-FFF2-40B4-BE49-F238E27FC236}">
                <a16:creationId xmlns:a16="http://schemas.microsoft.com/office/drawing/2014/main" id="{60CCD325-CB82-4CAF-89AE-00262806C380}"/>
              </a:ext>
            </a:extLst>
          </p:cNvPr>
          <p:cNvSpPr>
            <a:spLocks noGrp="1" noChangeArrowheads="1"/>
          </p:cNvSpPr>
          <p:nvPr>
            <p:ph type="title"/>
          </p:nvPr>
        </p:nvSpPr>
        <p:spPr>
          <a:xfrm>
            <a:off x="228599" y="76200"/>
            <a:ext cx="8686802" cy="1752601"/>
          </a:xfrm>
        </p:spPr>
        <p:txBody>
          <a:bodyPr>
            <a:normAutofit/>
          </a:bodyPr>
          <a:lstStyle/>
          <a:p>
            <a:pPr algn="ctr">
              <a:lnSpc>
                <a:spcPct val="90000"/>
              </a:lnSpc>
            </a:pPr>
            <a:r>
              <a:rPr lang="en-US" altLang="en-US" sz="3600" b="1" dirty="0"/>
              <a:t>Inconsistency in applying a principle of truth DOES NOT invalidate the principle. </a:t>
            </a:r>
          </a:p>
        </p:txBody>
      </p:sp>
      <p:sp>
        <p:nvSpPr>
          <p:cNvPr id="12291" name="Rectangle 3">
            <a:extLst>
              <a:ext uri="{FF2B5EF4-FFF2-40B4-BE49-F238E27FC236}">
                <a16:creationId xmlns:a16="http://schemas.microsoft.com/office/drawing/2014/main" id="{C03BF7B8-7706-4C41-87F7-BA0D674B0760}"/>
              </a:ext>
            </a:extLst>
          </p:cNvPr>
          <p:cNvSpPr>
            <a:spLocks noGrp="1" noChangeArrowheads="1"/>
          </p:cNvSpPr>
          <p:nvPr>
            <p:ph idx="1"/>
          </p:nvPr>
        </p:nvSpPr>
        <p:spPr>
          <a:xfrm>
            <a:off x="228599" y="1760622"/>
            <a:ext cx="8686802" cy="5105399"/>
          </a:xfrm>
          <a:solidFill>
            <a:schemeClr val="bg1"/>
          </a:solidFill>
        </p:spPr>
        <p:txBody>
          <a:bodyPr anchor="t">
            <a:noAutofit/>
          </a:bodyPr>
          <a:lstStyle/>
          <a:p>
            <a:pPr marL="111125" indent="0">
              <a:lnSpc>
                <a:spcPct val="90000"/>
              </a:lnSpc>
              <a:spcBef>
                <a:spcPts val="0"/>
              </a:spcBef>
              <a:spcAft>
                <a:spcPts val="0"/>
              </a:spcAft>
              <a:buNone/>
            </a:pPr>
            <a:endParaRPr lang="en-US" altLang="en-US" sz="2800" cap="none" dirty="0"/>
          </a:p>
          <a:p>
            <a:pPr marL="568325" indent="-457200">
              <a:lnSpc>
                <a:spcPct val="95000"/>
              </a:lnSpc>
              <a:spcBef>
                <a:spcPts val="0"/>
              </a:spcBef>
              <a:spcAft>
                <a:spcPts val="1200"/>
              </a:spcAft>
            </a:pPr>
            <a:r>
              <a:rPr lang="en-US" altLang="en-US" sz="3000" cap="none" dirty="0">
                <a:latin typeface="Times New Roman" panose="02020603050405020304" pitchFamily="18" charset="0"/>
                <a:cs typeface="Times New Roman" panose="02020603050405020304" pitchFamily="18" charset="0"/>
              </a:rPr>
              <a:t>The scribes and Pharisees were </a:t>
            </a:r>
            <a:r>
              <a:rPr lang="en-US" altLang="en-US" sz="3000" cap="none" dirty="0">
                <a:solidFill>
                  <a:srgbClr val="FFC000"/>
                </a:solidFill>
                <a:latin typeface="Times New Roman" panose="02020603050405020304" pitchFamily="18" charset="0"/>
                <a:cs typeface="Times New Roman" panose="02020603050405020304" pitchFamily="18" charset="0"/>
              </a:rPr>
              <a:t>wrong in their hypocritical application</a:t>
            </a:r>
            <a:r>
              <a:rPr lang="en-US" altLang="en-US" sz="3000" cap="none" dirty="0">
                <a:latin typeface="Times New Roman" panose="02020603050405020304" pitchFamily="18" charset="0"/>
                <a:cs typeface="Times New Roman" panose="02020603050405020304" pitchFamily="18" charset="0"/>
              </a:rPr>
              <a:t> of the Old Testament truth, but </a:t>
            </a:r>
            <a:r>
              <a:rPr lang="en-US" altLang="en-US" sz="3000" cap="none" dirty="0">
                <a:solidFill>
                  <a:srgbClr val="FFC000"/>
                </a:solidFill>
                <a:latin typeface="Times New Roman" panose="02020603050405020304" pitchFamily="18" charset="0"/>
                <a:cs typeface="Times New Roman" panose="02020603050405020304" pitchFamily="18" charset="0"/>
              </a:rPr>
              <a:t>the truths they taught from Scripture </a:t>
            </a:r>
            <a:r>
              <a:rPr lang="en-US" altLang="en-US" sz="3000" cap="none" dirty="0">
                <a:latin typeface="Times New Roman" panose="02020603050405020304" pitchFamily="18" charset="0"/>
                <a:cs typeface="Times New Roman" panose="02020603050405020304" pitchFamily="18" charset="0"/>
              </a:rPr>
              <a:t>(and many applications of those truths) </a:t>
            </a:r>
            <a:r>
              <a:rPr lang="en-US" altLang="en-US" sz="3000" cap="none" dirty="0">
                <a:solidFill>
                  <a:srgbClr val="FFC000"/>
                </a:solidFill>
                <a:latin typeface="Times New Roman" panose="02020603050405020304" pitchFamily="18" charset="0"/>
                <a:cs typeface="Times New Roman" panose="02020603050405020304" pitchFamily="18" charset="0"/>
              </a:rPr>
              <a:t>were not wrong </a:t>
            </a:r>
            <a:r>
              <a:rPr lang="en-US" altLang="en-US" sz="3000" cap="none" dirty="0">
                <a:latin typeface="Times New Roman" panose="02020603050405020304" pitchFamily="18" charset="0"/>
                <a:cs typeface="Times New Roman" panose="02020603050405020304" pitchFamily="18" charset="0"/>
              </a:rPr>
              <a:t>(Matthew 23:2-3; 23:23).</a:t>
            </a:r>
          </a:p>
          <a:p>
            <a:pPr marL="568325" indent="-457200">
              <a:lnSpc>
                <a:spcPct val="95000"/>
              </a:lnSpc>
              <a:spcBef>
                <a:spcPts val="0"/>
              </a:spcBef>
              <a:spcAft>
                <a:spcPts val="1200"/>
              </a:spcAft>
            </a:pPr>
            <a:r>
              <a:rPr lang="en-US" altLang="en-US" sz="3000" cap="none" dirty="0">
                <a:latin typeface="Times New Roman" panose="02020603050405020304" pitchFamily="18" charset="0"/>
                <a:cs typeface="Times New Roman" panose="02020603050405020304" pitchFamily="18" charset="0"/>
              </a:rPr>
              <a:t>The Lord has authorized some things to be done in a variety of different ways (Mark 16:15). </a:t>
            </a:r>
          </a:p>
          <a:p>
            <a:pPr marL="568325" indent="-457200">
              <a:lnSpc>
                <a:spcPct val="90000"/>
              </a:lnSpc>
              <a:spcBef>
                <a:spcPts val="0"/>
              </a:spcBef>
              <a:spcAft>
                <a:spcPts val="0"/>
              </a:spcAft>
            </a:pPr>
            <a:endParaRPr lang="en-US" altLang="en-US" sz="2800" i="1" cap="none"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fade">
                                      <p:cBhvr>
                                        <p:cTn id="7" dur="1000"/>
                                        <p:tgtEl>
                                          <p:spTgt spid="12291">
                                            <p:bg/>
                                          </p:spTgt>
                                        </p:tgtEl>
                                      </p:cBhvr>
                                    </p:animEffect>
                                    <p:anim calcmode="lin" valueType="num">
                                      <p:cBhvr>
                                        <p:cTn id="8" dur="1000" fill="hold"/>
                                        <p:tgtEl>
                                          <p:spTgt spid="12291">
                                            <p:bg/>
                                          </p:spTgt>
                                        </p:tgtEl>
                                        <p:attrNameLst>
                                          <p:attrName>ppt_x</p:attrName>
                                        </p:attrNameLst>
                                      </p:cBhvr>
                                      <p:tavLst>
                                        <p:tav tm="0">
                                          <p:val>
                                            <p:strVal val="#ppt_x"/>
                                          </p:val>
                                        </p:tav>
                                        <p:tav tm="100000">
                                          <p:val>
                                            <p:strVal val="#ppt_x"/>
                                          </p:val>
                                        </p:tav>
                                      </p:tavLst>
                                    </p:anim>
                                    <p:anim calcmode="lin" valueType="num">
                                      <p:cBhvr>
                                        <p:cTn id="9" dur="1000" fill="hold"/>
                                        <p:tgtEl>
                                          <p:spTgt spid="1229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Freeform: Shape 73">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5602" name="Rectangle 2">
            <a:extLst>
              <a:ext uri="{FF2B5EF4-FFF2-40B4-BE49-F238E27FC236}">
                <a16:creationId xmlns:a16="http://schemas.microsoft.com/office/drawing/2014/main" id="{025A6EE0-715E-427C-B74C-51805BED4192}"/>
              </a:ext>
            </a:extLst>
          </p:cNvPr>
          <p:cNvSpPr>
            <a:spLocks noGrp="1" noChangeArrowheads="1"/>
          </p:cNvSpPr>
          <p:nvPr>
            <p:ph type="title"/>
          </p:nvPr>
        </p:nvSpPr>
        <p:spPr>
          <a:xfrm>
            <a:off x="152400" y="273988"/>
            <a:ext cx="8763001" cy="1722862"/>
          </a:xfrm>
        </p:spPr>
        <p:txBody>
          <a:bodyPr>
            <a:normAutofit/>
          </a:bodyPr>
          <a:lstStyle/>
          <a:p>
            <a:pPr algn="ctr">
              <a:lnSpc>
                <a:spcPct val="90000"/>
              </a:lnSpc>
            </a:pPr>
            <a:r>
              <a:rPr lang="en-US" altLang="en-US" sz="3600" b="1" dirty="0"/>
              <a:t>Examining the command to “greet one another with a holy kiss” (Romans 16:16)</a:t>
            </a:r>
          </a:p>
        </p:txBody>
      </p:sp>
      <p:sp>
        <p:nvSpPr>
          <p:cNvPr id="25603" name="Rectangle 3">
            <a:extLst>
              <a:ext uri="{FF2B5EF4-FFF2-40B4-BE49-F238E27FC236}">
                <a16:creationId xmlns:a16="http://schemas.microsoft.com/office/drawing/2014/main" id="{04069320-0087-40D9-A02F-E4492382344F}"/>
              </a:ext>
            </a:extLst>
          </p:cNvPr>
          <p:cNvSpPr>
            <a:spLocks noGrp="1" noChangeArrowheads="1"/>
          </p:cNvSpPr>
          <p:nvPr>
            <p:ph idx="1"/>
          </p:nvPr>
        </p:nvSpPr>
        <p:spPr>
          <a:xfrm>
            <a:off x="533401" y="2514600"/>
            <a:ext cx="8001000" cy="4373139"/>
          </a:xfrm>
          <a:solidFill>
            <a:schemeClr val="bg1"/>
          </a:solidFill>
        </p:spPr>
        <p:txBody>
          <a:bodyPr anchor="t">
            <a:normAutofit/>
          </a:bodyPr>
          <a:lstStyle/>
          <a:p>
            <a:pPr marL="120650" indent="336550" algn="ctr">
              <a:lnSpc>
                <a:spcPct val="90000"/>
              </a:lnSpc>
              <a:spcBef>
                <a:spcPts val="0"/>
              </a:spcBef>
              <a:spcAft>
                <a:spcPts val="1200"/>
              </a:spcAft>
              <a:buFontTx/>
              <a:buNone/>
            </a:pPr>
            <a:r>
              <a:rPr lang="en-US" altLang="en-US" sz="3200" b="1" i="1" cap="none" dirty="0">
                <a:solidFill>
                  <a:srgbClr val="FFFF00"/>
                </a:solidFill>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Do we no longer do this just because it is not part of our culture? </a:t>
            </a:r>
          </a:p>
          <a:p>
            <a:pPr marL="512763" indent="-346075">
              <a:lnSpc>
                <a:spcPct val="90000"/>
              </a:lnSpc>
              <a:spcBef>
                <a:spcPts val="0"/>
              </a:spcBef>
              <a:spcAft>
                <a:spcPts val="1200"/>
              </a:spcAft>
            </a:pPr>
            <a:r>
              <a:rPr lang="en-US" altLang="en-US" sz="2800" cap="none"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Greeting with a holy kiss is still practiced.</a:t>
            </a:r>
          </a:p>
          <a:p>
            <a:pPr marL="512763" indent="-346075">
              <a:lnSpc>
                <a:spcPct val="90000"/>
              </a:lnSpc>
              <a:spcBef>
                <a:spcPts val="0"/>
              </a:spcBef>
              <a:spcAft>
                <a:spcPts val="1200"/>
              </a:spcAft>
            </a:pPr>
            <a:r>
              <a:rPr lang="en-US" altLang="en-US" sz="2800" cap="none"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In the Bible, Greeting is generally commanded but there are many different kinds of greeting authorized. </a:t>
            </a:r>
          </a:p>
          <a:p>
            <a:pPr marL="969963" lvl="1" indent="-346075">
              <a:lnSpc>
                <a:spcPct val="90000"/>
              </a:lnSpc>
              <a:spcBef>
                <a:spcPts val="0"/>
              </a:spcBef>
              <a:spcAft>
                <a:spcPts val="1200"/>
              </a:spcAft>
            </a:pPr>
            <a:r>
              <a:rPr lang="en-US" altLang="en-US" sz="2800" cap="none" dirty="0">
                <a:solidFill>
                  <a:srgbClr val="FFC000"/>
                </a:solidFill>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Greetings were sent in writing, by handshake, by hugging, and by a holy kiss (Galatians 2:9; Acts 20:1; 1 Corinthians 16:19-20)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animEffect transition="in" filter="fade">
                                      <p:cBhvr>
                                        <p:cTn id="7" dur="500"/>
                                        <p:tgtEl>
                                          <p:spTgt spid="2560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0" end="0"/>
                                            </p:txEl>
                                          </p:spTgt>
                                        </p:tgtEl>
                                        <p:attrNameLst>
                                          <p:attrName>style.visibility</p:attrName>
                                        </p:attrNameLst>
                                      </p:cBhvr>
                                      <p:to>
                                        <p:strVal val="visible"/>
                                      </p:to>
                                    </p:set>
                                    <p:animEffect transition="in" filter="fade">
                                      <p:cBhvr>
                                        <p:cTn id="10" dur="500"/>
                                        <p:tgtEl>
                                          <p:spTgt spid="256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fade">
                                      <p:cBhvr>
                                        <p:cTn id="15" dur="500"/>
                                        <p:tgtEl>
                                          <p:spTgt spid="256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3">
                                            <p:txEl>
                                              <p:pRg st="2" end="2"/>
                                            </p:txEl>
                                          </p:spTgt>
                                        </p:tgtEl>
                                        <p:attrNameLst>
                                          <p:attrName>style.visibility</p:attrName>
                                        </p:attrNameLst>
                                      </p:cBhvr>
                                      <p:to>
                                        <p:strVal val="visible"/>
                                      </p:to>
                                    </p:set>
                                    <p:animEffect transition="in" filter="fade">
                                      <p:cBhvr>
                                        <p:cTn id="20" dur="500"/>
                                        <p:tgtEl>
                                          <p:spTgt spid="2560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Effect transition="in" filter="fade">
                                      <p:cBhvr>
                                        <p:cTn id="23"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Freeform: Shape 73">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5602" name="Rectangle 2">
            <a:extLst>
              <a:ext uri="{FF2B5EF4-FFF2-40B4-BE49-F238E27FC236}">
                <a16:creationId xmlns:a16="http://schemas.microsoft.com/office/drawing/2014/main" id="{025A6EE0-715E-427C-B74C-51805BED4192}"/>
              </a:ext>
            </a:extLst>
          </p:cNvPr>
          <p:cNvSpPr>
            <a:spLocks noGrp="1" noChangeArrowheads="1"/>
          </p:cNvSpPr>
          <p:nvPr>
            <p:ph type="title"/>
          </p:nvPr>
        </p:nvSpPr>
        <p:spPr>
          <a:xfrm>
            <a:off x="152400" y="273988"/>
            <a:ext cx="8763001" cy="1722862"/>
          </a:xfrm>
        </p:spPr>
        <p:txBody>
          <a:bodyPr>
            <a:normAutofit/>
          </a:bodyPr>
          <a:lstStyle/>
          <a:p>
            <a:pPr algn="ctr">
              <a:lnSpc>
                <a:spcPct val="90000"/>
              </a:lnSpc>
            </a:pPr>
            <a:r>
              <a:rPr lang="en-US" altLang="en-US" sz="3600" b="1" dirty="0"/>
              <a:t>Examining the example of Meeting and eating in an “upper room”</a:t>
            </a:r>
          </a:p>
        </p:txBody>
      </p:sp>
      <p:sp>
        <p:nvSpPr>
          <p:cNvPr id="25603" name="Rectangle 3">
            <a:extLst>
              <a:ext uri="{FF2B5EF4-FFF2-40B4-BE49-F238E27FC236}">
                <a16:creationId xmlns:a16="http://schemas.microsoft.com/office/drawing/2014/main" id="{04069320-0087-40D9-A02F-E4492382344F}"/>
              </a:ext>
            </a:extLst>
          </p:cNvPr>
          <p:cNvSpPr>
            <a:spLocks noGrp="1" noChangeArrowheads="1"/>
          </p:cNvSpPr>
          <p:nvPr>
            <p:ph idx="1"/>
          </p:nvPr>
        </p:nvSpPr>
        <p:spPr>
          <a:xfrm>
            <a:off x="533401" y="2514600"/>
            <a:ext cx="8001000" cy="4373139"/>
          </a:xfrm>
          <a:solidFill>
            <a:schemeClr val="bg1"/>
          </a:solidFill>
        </p:spPr>
        <p:txBody>
          <a:bodyPr anchor="t">
            <a:normAutofit/>
          </a:bodyPr>
          <a:lstStyle/>
          <a:p>
            <a:pPr marL="120650" indent="336550" algn="ctr">
              <a:lnSpc>
                <a:spcPct val="90000"/>
              </a:lnSpc>
              <a:spcBef>
                <a:spcPts val="0"/>
              </a:spcBef>
              <a:spcAft>
                <a:spcPts val="1200"/>
              </a:spcAft>
              <a:buFontTx/>
              <a:buNone/>
            </a:pPr>
            <a:r>
              <a:rPr lang="en-US" altLang="en-US" sz="3200" b="1" i="1" cap="none" dirty="0">
                <a:solidFill>
                  <a:srgbClr val="FFFF00"/>
                </a:solidFill>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Do we dismiss the “upper room” because   it is “unimportant”? </a:t>
            </a:r>
          </a:p>
          <a:p>
            <a:pPr marL="512763" indent="-346075">
              <a:lnSpc>
                <a:spcPct val="90000"/>
              </a:lnSpc>
              <a:spcBef>
                <a:spcPts val="0"/>
              </a:spcBef>
              <a:spcAft>
                <a:spcPts val="1200"/>
              </a:spcAft>
            </a:pPr>
            <a:r>
              <a:rPr lang="en-US" altLang="en-US" sz="2800" cap="none"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The Lord’s supper was instituted in an upper room and saints took the Lord’s supper in an upper room (Luke 22:12; Acts 20:7-8).</a:t>
            </a:r>
          </a:p>
          <a:p>
            <a:pPr marL="512763" indent="-346075">
              <a:lnSpc>
                <a:spcPct val="90000"/>
              </a:lnSpc>
              <a:spcBef>
                <a:spcPts val="0"/>
              </a:spcBef>
              <a:spcAft>
                <a:spcPts val="1200"/>
              </a:spcAft>
            </a:pPr>
            <a:r>
              <a:rPr lang="en-US" altLang="en-US" sz="2800" cap="none"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Christians also assembled for worship in other places (Acts 5:12; 19:9; 16:3; James 2:2). </a:t>
            </a:r>
          </a:p>
          <a:p>
            <a:pPr marL="969963" lvl="1" indent="-346075">
              <a:lnSpc>
                <a:spcPct val="90000"/>
              </a:lnSpc>
              <a:spcBef>
                <a:spcPts val="0"/>
              </a:spcBef>
              <a:spcAft>
                <a:spcPts val="1200"/>
              </a:spcAft>
            </a:pPr>
            <a:r>
              <a:rPr lang="en-US" altLang="en-US" sz="2800" cap="none" dirty="0">
                <a:solidFill>
                  <a:srgbClr val="FFC000"/>
                </a:solidFill>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There is no exclusive pattern of  churches assembling in an upper room.</a:t>
            </a:r>
          </a:p>
        </p:txBody>
      </p:sp>
    </p:spTree>
    <p:extLst>
      <p:ext uri="{BB962C8B-B14F-4D97-AF65-F5344CB8AC3E}">
        <p14:creationId xmlns:p14="http://schemas.microsoft.com/office/powerpoint/2010/main" val="329450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animEffect transition="in" filter="fade">
                                      <p:cBhvr>
                                        <p:cTn id="7" dur="500"/>
                                        <p:tgtEl>
                                          <p:spTgt spid="2560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0" end="0"/>
                                            </p:txEl>
                                          </p:spTgt>
                                        </p:tgtEl>
                                        <p:attrNameLst>
                                          <p:attrName>style.visibility</p:attrName>
                                        </p:attrNameLst>
                                      </p:cBhvr>
                                      <p:to>
                                        <p:strVal val="visible"/>
                                      </p:to>
                                    </p:set>
                                    <p:animEffect transition="in" filter="fade">
                                      <p:cBhvr>
                                        <p:cTn id="10" dur="500"/>
                                        <p:tgtEl>
                                          <p:spTgt spid="256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fade">
                                      <p:cBhvr>
                                        <p:cTn id="15" dur="500"/>
                                        <p:tgtEl>
                                          <p:spTgt spid="256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3">
                                            <p:txEl>
                                              <p:pRg st="2" end="2"/>
                                            </p:txEl>
                                          </p:spTgt>
                                        </p:tgtEl>
                                        <p:attrNameLst>
                                          <p:attrName>style.visibility</p:attrName>
                                        </p:attrNameLst>
                                      </p:cBhvr>
                                      <p:to>
                                        <p:strVal val="visible"/>
                                      </p:to>
                                    </p:set>
                                    <p:animEffect transition="in" filter="fade">
                                      <p:cBhvr>
                                        <p:cTn id="20" dur="500"/>
                                        <p:tgtEl>
                                          <p:spTgt spid="2560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Effect transition="in" filter="fade">
                                      <p:cBhvr>
                                        <p:cTn id="23"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Freeform: Shape 73">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5602" name="Rectangle 2">
            <a:extLst>
              <a:ext uri="{FF2B5EF4-FFF2-40B4-BE49-F238E27FC236}">
                <a16:creationId xmlns:a16="http://schemas.microsoft.com/office/drawing/2014/main" id="{025A6EE0-715E-427C-B74C-51805BED4192}"/>
              </a:ext>
            </a:extLst>
          </p:cNvPr>
          <p:cNvSpPr>
            <a:spLocks noGrp="1" noChangeArrowheads="1"/>
          </p:cNvSpPr>
          <p:nvPr>
            <p:ph type="title"/>
          </p:nvPr>
        </p:nvSpPr>
        <p:spPr>
          <a:xfrm>
            <a:off x="152400" y="273988"/>
            <a:ext cx="8763001" cy="1722862"/>
          </a:xfrm>
        </p:spPr>
        <p:txBody>
          <a:bodyPr>
            <a:normAutofit/>
          </a:bodyPr>
          <a:lstStyle/>
          <a:p>
            <a:pPr algn="ctr">
              <a:lnSpc>
                <a:spcPct val="90000"/>
              </a:lnSpc>
            </a:pPr>
            <a:r>
              <a:rPr lang="en-US" altLang="en-US" sz="3600" b="1" dirty="0"/>
              <a:t>Examining the example of “breaking bread” on the first day of the week</a:t>
            </a:r>
          </a:p>
        </p:txBody>
      </p:sp>
      <p:sp>
        <p:nvSpPr>
          <p:cNvPr id="25603" name="Rectangle 3">
            <a:extLst>
              <a:ext uri="{FF2B5EF4-FFF2-40B4-BE49-F238E27FC236}">
                <a16:creationId xmlns:a16="http://schemas.microsoft.com/office/drawing/2014/main" id="{04069320-0087-40D9-A02F-E4492382344F}"/>
              </a:ext>
            </a:extLst>
          </p:cNvPr>
          <p:cNvSpPr>
            <a:spLocks noGrp="1" noChangeArrowheads="1"/>
          </p:cNvSpPr>
          <p:nvPr>
            <p:ph idx="1"/>
          </p:nvPr>
        </p:nvSpPr>
        <p:spPr>
          <a:xfrm>
            <a:off x="132347" y="2508733"/>
            <a:ext cx="8763000" cy="4373139"/>
          </a:xfrm>
          <a:solidFill>
            <a:schemeClr val="bg1"/>
          </a:solidFill>
        </p:spPr>
        <p:txBody>
          <a:bodyPr anchor="t">
            <a:normAutofit/>
          </a:bodyPr>
          <a:lstStyle/>
          <a:p>
            <a:pPr marL="120650" indent="336550" algn="ctr">
              <a:lnSpc>
                <a:spcPct val="90000"/>
              </a:lnSpc>
              <a:spcBef>
                <a:spcPts val="0"/>
              </a:spcBef>
              <a:buFontTx/>
              <a:buNone/>
            </a:pPr>
            <a:r>
              <a:rPr lang="en-US" altLang="en-US" sz="3200" b="1" i="1" cap="none" dirty="0">
                <a:solidFill>
                  <a:srgbClr val="FFFF00"/>
                </a:solidFill>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Is Acts 20:7 a binding example?</a:t>
            </a:r>
          </a:p>
          <a:p>
            <a:pPr marL="512763" indent="-346075">
              <a:lnSpc>
                <a:spcPct val="90000"/>
              </a:lnSpc>
              <a:spcBef>
                <a:spcPts val="0"/>
              </a:spcBef>
            </a:pPr>
            <a:r>
              <a:rPr lang="en-US" altLang="en-US" sz="2800" cap="none"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The disciples came together on the first day of the week to break bread (Acts 20:7; 1 Cor. 10:16; Acts 2:42).</a:t>
            </a:r>
          </a:p>
          <a:p>
            <a:pPr marL="969963" lvl="1" indent="-346075">
              <a:lnSpc>
                <a:spcPct val="90000"/>
              </a:lnSpc>
              <a:spcBef>
                <a:spcPts val="0"/>
              </a:spcBef>
            </a:pPr>
            <a:r>
              <a:rPr lang="en-US" altLang="en-US" sz="2800" cap="none" dirty="0">
                <a:solidFill>
                  <a:srgbClr val="FFC000"/>
                </a:solidFill>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Note the difference in this and eating a common meal (Acts 20:11; 1 Cor. 11:34).</a:t>
            </a:r>
          </a:p>
          <a:p>
            <a:pPr marL="969963" lvl="1" indent="-346075">
              <a:lnSpc>
                <a:spcPct val="90000"/>
              </a:lnSpc>
              <a:spcBef>
                <a:spcPts val="0"/>
              </a:spcBef>
            </a:pPr>
            <a:r>
              <a:rPr lang="en-US" altLang="en-US" sz="2800" cap="none" dirty="0">
                <a:solidFill>
                  <a:srgbClr val="FFC000"/>
                </a:solidFill>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While the elements of the Lord’s supper were repurposed from the Passover meal, the Passover feast itself is not the pattern for the Lord’s supper (Luke 22:15-20; Matthew 26:1-7).</a:t>
            </a:r>
          </a:p>
        </p:txBody>
      </p:sp>
    </p:spTree>
    <p:extLst>
      <p:ext uri="{BB962C8B-B14F-4D97-AF65-F5344CB8AC3E}">
        <p14:creationId xmlns:p14="http://schemas.microsoft.com/office/powerpoint/2010/main" val="188808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animEffect transition="in" filter="fade">
                                      <p:cBhvr>
                                        <p:cTn id="7" dur="500"/>
                                        <p:tgtEl>
                                          <p:spTgt spid="2560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0" end="0"/>
                                            </p:txEl>
                                          </p:spTgt>
                                        </p:tgtEl>
                                        <p:attrNameLst>
                                          <p:attrName>style.visibility</p:attrName>
                                        </p:attrNameLst>
                                      </p:cBhvr>
                                      <p:to>
                                        <p:strVal val="visible"/>
                                      </p:to>
                                    </p:set>
                                    <p:animEffect transition="in" filter="fade">
                                      <p:cBhvr>
                                        <p:cTn id="10" dur="500"/>
                                        <p:tgtEl>
                                          <p:spTgt spid="256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fade">
                                      <p:cBhvr>
                                        <p:cTn id="15" dur="500"/>
                                        <p:tgtEl>
                                          <p:spTgt spid="2560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603">
                                            <p:txEl>
                                              <p:pRg st="2" end="2"/>
                                            </p:txEl>
                                          </p:spTgt>
                                        </p:tgtEl>
                                        <p:attrNameLst>
                                          <p:attrName>style.visibility</p:attrName>
                                        </p:attrNameLst>
                                      </p:cBhvr>
                                      <p:to>
                                        <p:strVal val="visible"/>
                                      </p:to>
                                    </p:set>
                                    <p:animEffect transition="in" filter="fade">
                                      <p:cBhvr>
                                        <p:cTn id="18" dur="500"/>
                                        <p:tgtEl>
                                          <p:spTgt spid="2560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Effect transition="in" filter="fade">
                                      <p:cBhvr>
                                        <p:cTn id="21"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607</TotalTime>
  <Words>731</Words>
  <Application>Microsoft Office PowerPoint</Application>
  <PresentationFormat>On-screen Show (4:3)</PresentationFormat>
  <Paragraphs>36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Times New Roman</vt:lpstr>
      <vt:lpstr>Mesh</vt:lpstr>
      <vt:lpstr>Applying God’s consistent Pattern</vt:lpstr>
      <vt:lpstr>Does God’s pattern need to be constantly Reaffirmed?</vt:lpstr>
      <vt:lpstr>Does God’s pattern need to be constantly Reaffirmed?</vt:lpstr>
      <vt:lpstr>Do Commands, Examples &amp; Necessary Inferences reveal a consistent divine Pattern?</vt:lpstr>
      <vt:lpstr>Inconsistency in applying a principle of truth DOES NOT invalidate the principle. </vt:lpstr>
      <vt:lpstr>Examining the command to “greet one another with a holy kiss” (Romans 16:16)</vt:lpstr>
      <vt:lpstr>Examining the example of Meeting and eating in an “upper room”</vt:lpstr>
      <vt:lpstr>Examining the example of “breaking bread” on the first day of the week</vt:lpstr>
    </vt:vector>
  </TitlesOfParts>
  <Company>New Georgia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Once and Future Faith:</dc:title>
  <dc:creator>Sandi  Klein</dc:creator>
  <cp:lastModifiedBy>Steve</cp:lastModifiedBy>
  <cp:revision>32</cp:revision>
  <dcterms:created xsi:type="dcterms:W3CDTF">2013-03-20T19:32:37Z</dcterms:created>
  <dcterms:modified xsi:type="dcterms:W3CDTF">2022-03-26T16:25:18Z</dcterms:modified>
</cp:coreProperties>
</file>