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3" r:id="rId2"/>
    <p:sldId id="256" r:id="rId3"/>
    <p:sldId id="257" r:id="rId4"/>
    <p:sldId id="258"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87" d="100"/>
          <a:sy n="87" d="100"/>
        </p:scale>
        <p:origin x="1284"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684FC-7A75-4D9B-8DC9-B40E24FEB680}" type="datetimeFigureOut">
              <a:rPr lang="en-US" smtClean="0"/>
              <a:t>3/30/2014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0E7189-5649-4EF3-ADFD-3E0F1B9B506C}" type="slidenum">
              <a:rPr lang="en-US" smtClean="0"/>
              <a:t>‹#›</a:t>
            </a:fld>
            <a:endParaRPr lang="en-US"/>
          </a:p>
        </p:txBody>
      </p:sp>
    </p:spTree>
    <p:extLst>
      <p:ext uri="{BB962C8B-B14F-4D97-AF65-F5344CB8AC3E}">
        <p14:creationId xmlns:p14="http://schemas.microsoft.com/office/powerpoint/2010/main" val="563037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Revelation,</a:t>
            </a:r>
            <a:r>
              <a:rPr lang="en-US" baseline="0" dirty="0" smtClean="0"/>
              <a:t> John sees the throne of God.  By inspiration, he paints a word picture that is a Divine Masterpiece.  We see the glory of God along with His omniscience, omnipotence and holiness.  Before God’s throne, our prayers are heard, and God is praised for all He does for the saints.  And there is the tree of life and the river of life, which symbolize everlasting life given to God’s servants.  Before His throne they serve Him, the see Him, they belong to Him, and they reign forever.  The scene conveys the special place that we as God’s servants have before </a:t>
            </a:r>
            <a:r>
              <a:rPr lang="en-US" baseline="0" smtClean="0"/>
              <a:t>His throne.</a:t>
            </a:r>
            <a:endParaRPr lang="en-US" dirty="0"/>
          </a:p>
        </p:txBody>
      </p:sp>
      <p:sp>
        <p:nvSpPr>
          <p:cNvPr id="4" name="Slide Number Placeholder 3"/>
          <p:cNvSpPr>
            <a:spLocks noGrp="1"/>
          </p:cNvSpPr>
          <p:nvPr>
            <p:ph type="sldNum" sz="quarter" idx="10"/>
          </p:nvPr>
        </p:nvSpPr>
        <p:spPr/>
        <p:txBody>
          <a:bodyPr/>
          <a:lstStyle/>
          <a:p>
            <a:fld id="{D10E7189-5649-4EF3-ADFD-3E0F1B9B506C}" type="slidenum">
              <a:rPr lang="en-US" smtClean="0"/>
              <a:t>1</a:t>
            </a:fld>
            <a:endParaRPr lang="en-US"/>
          </a:p>
        </p:txBody>
      </p:sp>
    </p:spTree>
    <p:extLst>
      <p:ext uri="{BB962C8B-B14F-4D97-AF65-F5344CB8AC3E}">
        <p14:creationId xmlns:p14="http://schemas.microsoft.com/office/powerpoint/2010/main" val="2724385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0E7189-5649-4EF3-ADFD-3E0F1B9B506C}" type="slidenum">
              <a:rPr lang="en-US" smtClean="0"/>
              <a:t>5</a:t>
            </a:fld>
            <a:endParaRPr lang="en-US"/>
          </a:p>
        </p:txBody>
      </p:sp>
    </p:spTree>
    <p:extLst>
      <p:ext uri="{BB962C8B-B14F-4D97-AF65-F5344CB8AC3E}">
        <p14:creationId xmlns:p14="http://schemas.microsoft.com/office/powerpoint/2010/main" val="2437426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CD1617-E5AD-426A-9EFD-EB4779BF4EF6}" type="datetimeFigureOut">
              <a:rPr lang="en-US" smtClean="0"/>
              <a:t>3/30/2014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D1850-CABD-42B7-B301-809D2CBC3757}" type="slidenum">
              <a:rPr lang="en-US" smtClean="0"/>
              <a:t>‹#›</a:t>
            </a:fld>
            <a:endParaRPr lang="en-US"/>
          </a:p>
        </p:txBody>
      </p:sp>
    </p:spTree>
    <p:extLst>
      <p:ext uri="{BB962C8B-B14F-4D97-AF65-F5344CB8AC3E}">
        <p14:creationId xmlns:p14="http://schemas.microsoft.com/office/powerpoint/2010/main" val="123307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CD1617-E5AD-426A-9EFD-EB4779BF4EF6}" type="datetimeFigureOut">
              <a:rPr lang="en-US" smtClean="0"/>
              <a:t>3/30/2014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D1850-CABD-42B7-B301-809D2CBC3757}" type="slidenum">
              <a:rPr lang="en-US" smtClean="0"/>
              <a:t>‹#›</a:t>
            </a:fld>
            <a:endParaRPr lang="en-US"/>
          </a:p>
        </p:txBody>
      </p:sp>
    </p:spTree>
    <p:extLst>
      <p:ext uri="{BB962C8B-B14F-4D97-AF65-F5344CB8AC3E}">
        <p14:creationId xmlns:p14="http://schemas.microsoft.com/office/powerpoint/2010/main" val="34779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CD1617-E5AD-426A-9EFD-EB4779BF4EF6}" type="datetimeFigureOut">
              <a:rPr lang="en-US" smtClean="0"/>
              <a:t>3/30/2014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D1850-CABD-42B7-B301-809D2CBC3757}" type="slidenum">
              <a:rPr lang="en-US" smtClean="0"/>
              <a:t>‹#›</a:t>
            </a:fld>
            <a:endParaRPr lang="en-US"/>
          </a:p>
        </p:txBody>
      </p:sp>
    </p:spTree>
    <p:extLst>
      <p:ext uri="{BB962C8B-B14F-4D97-AF65-F5344CB8AC3E}">
        <p14:creationId xmlns:p14="http://schemas.microsoft.com/office/powerpoint/2010/main" val="135223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CD1617-E5AD-426A-9EFD-EB4779BF4EF6}" type="datetimeFigureOut">
              <a:rPr lang="en-US" smtClean="0"/>
              <a:t>3/30/2014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D1850-CABD-42B7-B301-809D2CBC3757}" type="slidenum">
              <a:rPr lang="en-US" smtClean="0"/>
              <a:t>‹#›</a:t>
            </a:fld>
            <a:endParaRPr lang="en-US"/>
          </a:p>
        </p:txBody>
      </p:sp>
    </p:spTree>
    <p:extLst>
      <p:ext uri="{BB962C8B-B14F-4D97-AF65-F5344CB8AC3E}">
        <p14:creationId xmlns:p14="http://schemas.microsoft.com/office/powerpoint/2010/main" val="1819334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CD1617-E5AD-426A-9EFD-EB4779BF4EF6}" type="datetimeFigureOut">
              <a:rPr lang="en-US" smtClean="0"/>
              <a:t>3/30/2014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D1850-CABD-42B7-B301-809D2CBC3757}" type="slidenum">
              <a:rPr lang="en-US" smtClean="0"/>
              <a:t>‹#›</a:t>
            </a:fld>
            <a:endParaRPr lang="en-US"/>
          </a:p>
        </p:txBody>
      </p:sp>
    </p:spTree>
    <p:extLst>
      <p:ext uri="{BB962C8B-B14F-4D97-AF65-F5344CB8AC3E}">
        <p14:creationId xmlns:p14="http://schemas.microsoft.com/office/powerpoint/2010/main" val="257660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CD1617-E5AD-426A-9EFD-EB4779BF4EF6}" type="datetimeFigureOut">
              <a:rPr lang="en-US" smtClean="0"/>
              <a:t>3/30/2014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2D1850-CABD-42B7-B301-809D2CBC3757}" type="slidenum">
              <a:rPr lang="en-US" smtClean="0"/>
              <a:t>‹#›</a:t>
            </a:fld>
            <a:endParaRPr lang="en-US"/>
          </a:p>
        </p:txBody>
      </p:sp>
    </p:spTree>
    <p:extLst>
      <p:ext uri="{BB962C8B-B14F-4D97-AF65-F5344CB8AC3E}">
        <p14:creationId xmlns:p14="http://schemas.microsoft.com/office/powerpoint/2010/main" val="210685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CD1617-E5AD-426A-9EFD-EB4779BF4EF6}" type="datetimeFigureOut">
              <a:rPr lang="en-US" smtClean="0"/>
              <a:t>3/30/2014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2D1850-CABD-42B7-B301-809D2CBC3757}" type="slidenum">
              <a:rPr lang="en-US" smtClean="0"/>
              <a:t>‹#›</a:t>
            </a:fld>
            <a:endParaRPr lang="en-US"/>
          </a:p>
        </p:txBody>
      </p:sp>
    </p:spTree>
    <p:extLst>
      <p:ext uri="{BB962C8B-B14F-4D97-AF65-F5344CB8AC3E}">
        <p14:creationId xmlns:p14="http://schemas.microsoft.com/office/powerpoint/2010/main" val="216403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8CD1617-E5AD-426A-9EFD-EB4779BF4EF6}" type="datetimeFigureOut">
              <a:rPr lang="en-US" smtClean="0"/>
              <a:t>3/30/2014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2D1850-CABD-42B7-B301-809D2CBC3757}" type="slidenum">
              <a:rPr lang="en-US" smtClean="0"/>
              <a:t>‹#›</a:t>
            </a:fld>
            <a:endParaRPr lang="en-US"/>
          </a:p>
        </p:txBody>
      </p:sp>
    </p:spTree>
    <p:extLst>
      <p:ext uri="{BB962C8B-B14F-4D97-AF65-F5344CB8AC3E}">
        <p14:creationId xmlns:p14="http://schemas.microsoft.com/office/powerpoint/2010/main" val="3816301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CD1617-E5AD-426A-9EFD-EB4779BF4EF6}" type="datetimeFigureOut">
              <a:rPr lang="en-US" smtClean="0"/>
              <a:t>3/30/2014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2D1850-CABD-42B7-B301-809D2CBC3757}" type="slidenum">
              <a:rPr lang="en-US" smtClean="0"/>
              <a:t>‹#›</a:t>
            </a:fld>
            <a:endParaRPr lang="en-US"/>
          </a:p>
        </p:txBody>
      </p:sp>
    </p:spTree>
    <p:extLst>
      <p:ext uri="{BB962C8B-B14F-4D97-AF65-F5344CB8AC3E}">
        <p14:creationId xmlns:p14="http://schemas.microsoft.com/office/powerpoint/2010/main" val="268999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CD1617-E5AD-426A-9EFD-EB4779BF4EF6}" type="datetimeFigureOut">
              <a:rPr lang="en-US" smtClean="0"/>
              <a:t>3/30/2014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2D1850-CABD-42B7-B301-809D2CBC3757}" type="slidenum">
              <a:rPr lang="en-US" smtClean="0"/>
              <a:t>‹#›</a:t>
            </a:fld>
            <a:endParaRPr lang="en-US"/>
          </a:p>
        </p:txBody>
      </p:sp>
    </p:spTree>
    <p:extLst>
      <p:ext uri="{BB962C8B-B14F-4D97-AF65-F5344CB8AC3E}">
        <p14:creationId xmlns:p14="http://schemas.microsoft.com/office/powerpoint/2010/main" val="65913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CD1617-E5AD-426A-9EFD-EB4779BF4EF6}" type="datetimeFigureOut">
              <a:rPr lang="en-US" smtClean="0"/>
              <a:t>3/30/2014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2D1850-CABD-42B7-B301-809D2CBC3757}" type="slidenum">
              <a:rPr lang="en-US" smtClean="0"/>
              <a:t>‹#›</a:t>
            </a:fld>
            <a:endParaRPr lang="en-US"/>
          </a:p>
        </p:txBody>
      </p:sp>
    </p:spTree>
    <p:extLst>
      <p:ext uri="{BB962C8B-B14F-4D97-AF65-F5344CB8AC3E}">
        <p14:creationId xmlns:p14="http://schemas.microsoft.com/office/powerpoint/2010/main" val="312006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D1617-E5AD-426A-9EFD-EB4779BF4EF6}" type="datetimeFigureOut">
              <a:rPr lang="en-US" smtClean="0"/>
              <a:t>3/30/2014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2D1850-CABD-42B7-B301-809D2CBC3757}" type="slidenum">
              <a:rPr lang="en-US" smtClean="0"/>
              <a:t>‹#›</a:t>
            </a:fld>
            <a:endParaRPr lang="en-US"/>
          </a:p>
        </p:txBody>
      </p:sp>
    </p:spTree>
    <p:extLst>
      <p:ext uri="{BB962C8B-B14F-4D97-AF65-F5344CB8AC3E}">
        <p14:creationId xmlns:p14="http://schemas.microsoft.com/office/powerpoint/2010/main" val="1018935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93900" y="6146800"/>
            <a:ext cx="6858000" cy="431800"/>
          </a:xfrm>
        </p:spPr>
        <p:txBody>
          <a:bodyPr/>
          <a:lstStyle/>
          <a:p>
            <a:pPr algn="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424638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4.bp.blogspot.com/-Bsn7QONjtHc/Th9Vhxym8_I/AAAAAAAALMg/erOMnermsWE/s1600/Best-top-desktop-abstract-pattern-wallpapers-hd-wallpaper-pattern-pictures-and-images-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58"/>
            <a:ext cx="9144000" cy="685324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europafotos.net/wp-content/uploads/2013/06/Da-Vincis-Last-Supper-Il-Cenacol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9588"/>
            <a:ext cx="9183104" cy="4442981"/>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162552" y="510139"/>
            <a:ext cx="6858000" cy="849430"/>
          </a:xfrm>
        </p:spPr>
        <p:txBody>
          <a:bodyPr>
            <a:normAutofit/>
          </a:bodyPr>
          <a:lstStyle/>
          <a:p>
            <a:r>
              <a:rPr lang="en-US" sz="4000" dirty="0" smtClean="0">
                <a:solidFill>
                  <a:schemeClr val="bg1"/>
                </a:solidFill>
                <a:effectLst>
                  <a:outerShdw blurRad="38100" dist="38100" dir="2700000" algn="tl">
                    <a:srgbClr val="000000">
                      <a:alpha val="43137"/>
                    </a:srgbClr>
                  </a:outerShdw>
                </a:effectLst>
              </a:rPr>
              <a:t>Da Vinci’s </a:t>
            </a:r>
            <a:r>
              <a:rPr lang="en-US" sz="4000" b="1" i="1" dirty="0" smtClean="0">
                <a:solidFill>
                  <a:schemeClr val="bg1"/>
                </a:solidFill>
                <a:effectLst>
                  <a:outerShdw blurRad="38100" dist="38100" dir="2700000" algn="tl">
                    <a:srgbClr val="000000">
                      <a:alpha val="43137"/>
                    </a:srgbClr>
                  </a:outerShdw>
                </a:effectLst>
              </a:rPr>
              <a:t>The Last Supper</a:t>
            </a:r>
            <a:endParaRPr lang="en-US" sz="40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317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oursesite.uhcl.edu/HSH/Whitec/ximages/bible/Apocalypse/GodGospelsHv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762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124495"/>
            <a:ext cx="7886700" cy="1325563"/>
          </a:xfrm>
        </p:spPr>
        <p:txBody>
          <a:bodyPr/>
          <a:lstStyle/>
          <a:p>
            <a:pPr algn="ctr"/>
            <a:r>
              <a:rPr lang="en-US" sz="5400" dirty="0" smtClean="0">
                <a:solidFill>
                  <a:schemeClr val="accent4">
                    <a:lumMod val="60000"/>
                    <a:lumOff val="40000"/>
                  </a:schemeClr>
                </a:solidFill>
                <a:effectLst>
                  <a:outerShdw blurRad="38100" dist="38100" dir="2700000" algn="tl">
                    <a:srgbClr val="000000">
                      <a:alpha val="43137"/>
                    </a:srgbClr>
                  </a:outerShdw>
                </a:effectLst>
                <a:latin typeface="Kingthings Calligraphica" panose="02000000000000000000" pitchFamily="2" charset="0"/>
              </a:rPr>
              <a:t>Before the Throne</a:t>
            </a:r>
            <a:r>
              <a:rPr lang="en-US" sz="4000" dirty="0" smtClean="0">
                <a:solidFill>
                  <a:schemeClr val="accent4">
                    <a:lumMod val="60000"/>
                    <a:lumOff val="40000"/>
                  </a:schemeClr>
                </a:solidFill>
                <a:effectLst>
                  <a:outerShdw blurRad="38100" dist="38100" dir="2700000" algn="tl">
                    <a:srgbClr val="000000">
                      <a:alpha val="43137"/>
                    </a:srgbClr>
                  </a:outerShdw>
                </a:effectLst>
                <a:latin typeface="Constantia" panose="02030602050306030303" pitchFamily="18" charset="0"/>
              </a:rPr>
              <a:t> </a:t>
            </a:r>
            <a:r>
              <a:rPr lang="en-US" sz="3200" dirty="0" smtClean="0">
                <a:solidFill>
                  <a:schemeClr val="bg1"/>
                </a:solidFill>
                <a:effectLst>
                  <a:outerShdw blurRad="38100" dist="38100" dir="2700000" algn="tl">
                    <a:srgbClr val="000000">
                      <a:alpha val="43137"/>
                    </a:srgbClr>
                  </a:outerShdw>
                </a:effectLst>
                <a:latin typeface="Constantia" panose="02030602050306030303" pitchFamily="18" charset="0"/>
              </a:rPr>
              <a:t/>
            </a:r>
            <a:br>
              <a:rPr lang="en-US" sz="3200" dirty="0" smtClean="0">
                <a:solidFill>
                  <a:schemeClr val="bg1"/>
                </a:solidFill>
                <a:effectLst>
                  <a:outerShdw blurRad="38100" dist="38100" dir="2700000" algn="tl">
                    <a:srgbClr val="000000">
                      <a:alpha val="43137"/>
                    </a:srgbClr>
                  </a:outerShdw>
                </a:effectLst>
                <a:latin typeface="Constantia" panose="02030602050306030303" pitchFamily="18" charset="0"/>
              </a:rPr>
            </a:br>
            <a:r>
              <a:rPr lang="en-US" sz="3200" b="1" i="1" dirty="0" smtClean="0">
                <a:solidFill>
                  <a:schemeClr val="accent6">
                    <a:lumMod val="20000"/>
                    <a:lumOff val="80000"/>
                  </a:schemeClr>
                </a:solidFill>
                <a:effectLst>
                  <a:outerShdw blurRad="38100" dist="38100" dir="2700000" algn="tl">
                    <a:srgbClr val="000000">
                      <a:alpha val="43137"/>
                    </a:srgbClr>
                  </a:outerShdw>
                </a:effectLst>
              </a:rPr>
              <a:t>Now and Forever in the Presence of God</a:t>
            </a:r>
            <a:endParaRPr lang="en-US" sz="3200" b="1" i="1" dirty="0">
              <a:solidFill>
                <a:schemeClr val="accent6">
                  <a:lumMod val="20000"/>
                  <a:lumOff val="8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4634" y="6121665"/>
            <a:ext cx="8373979" cy="565434"/>
          </a:xfrm>
        </p:spPr>
        <p:txBody>
          <a:bodyPr>
            <a:normAutofit/>
          </a:bodyPr>
          <a:lstStyle/>
          <a:p>
            <a:pPr marL="0" indent="0">
              <a:buNone/>
            </a:pPr>
            <a:r>
              <a:rPr lang="en-US" dirty="0" smtClean="0">
                <a:solidFill>
                  <a:schemeClr val="bg1"/>
                </a:solidFill>
                <a:effectLst>
                  <a:outerShdw blurRad="38100" dist="38100" dir="2700000" algn="tl">
                    <a:srgbClr val="000000">
                      <a:alpha val="43137"/>
                    </a:srgbClr>
                  </a:outerShdw>
                </a:effectLst>
              </a:rPr>
              <a:t>Revelation 4				              Revelation 21-22</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1736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apphirethroneministries.files.wordpress.com/2013/08/sea-of-glass-like-crystal-or-sapphire-tilework.jpg"/>
          <p:cNvPicPr>
            <a:picLocks noChangeAspect="1" noChangeArrowheads="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0" y="-100210"/>
            <a:ext cx="9144000" cy="69582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92100" y="276921"/>
            <a:ext cx="3117850" cy="2174874"/>
          </a:xfrm>
        </p:spPr>
        <p:txBody>
          <a:bodyPr>
            <a:normAutofit fontScale="90000"/>
          </a:bodyPr>
          <a:lstStyle/>
          <a:p>
            <a:pPr lvl="0"/>
            <a:r>
              <a:rPr lang="en-US" sz="6000" dirty="0" smtClean="0">
                <a:solidFill>
                  <a:schemeClr val="accent4">
                    <a:lumMod val="60000"/>
                    <a:lumOff val="40000"/>
                  </a:schemeClr>
                </a:solidFill>
                <a:effectLst>
                  <a:outerShdw blurRad="38100" dist="38100" dir="2700000" algn="tl">
                    <a:srgbClr val="000000">
                      <a:alpha val="43137"/>
                    </a:srgbClr>
                  </a:outerShdw>
                </a:effectLst>
                <a:latin typeface="Kingthings Calligraphica" panose="02000000000000000000" pitchFamily="2" charset="0"/>
              </a:rPr>
              <a:t>“Before </a:t>
            </a:r>
            <a:r>
              <a:rPr lang="en-US" sz="6000" dirty="0">
                <a:solidFill>
                  <a:schemeClr val="accent4">
                    <a:lumMod val="60000"/>
                    <a:lumOff val="40000"/>
                  </a:schemeClr>
                </a:solidFill>
                <a:effectLst>
                  <a:outerShdw blurRad="38100" dist="38100" dir="2700000" algn="tl">
                    <a:srgbClr val="000000">
                      <a:alpha val="43137"/>
                    </a:srgbClr>
                  </a:outerShdw>
                </a:effectLst>
                <a:latin typeface="Kingthings Calligraphica" panose="02000000000000000000" pitchFamily="2" charset="0"/>
              </a:rPr>
              <a:t>the T</a:t>
            </a:r>
            <a:r>
              <a:rPr lang="en-US" sz="6000" dirty="0" smtClean="0">
                <a:solidFill>
                  <a:schemeClr val="accent4">
                    <a:lumMod val="60000"/>
                    <a:lumOff val="40000"/>
                  </a:schemeClr>
                </a:solidFill>
                <a:effectLst>
                  <a:outerShdw blurRad="38100" dist="38100" dir="2700000" algn="tl">
                    <a:srgbClr val="000000">
                      <a:alpha val="43137"/>
                    </a:srgbClr>
                  </a:outerShdw>
                </a:effectLst>
                <a:latin typeface="Kingthings Calligraphica" panose="02000000000000000000" pitchFamily="2" charset="0"/>
              </a:rPr>
              <a:t>hrone”</a:t>
            </a:r>
            <a:r>
              <a:rPr lang="en-US" dirty="0"/>
              <a:t/>
            </a:r>
            <a:br>
              <a:rPr lang="en-US" dirty="0"/>
            </a:br>
            <a:endParaRPr lang="en-US" dirty="0"/>
          </a:p>
        </p:txBody>
      </p:sp>
      <p:sp>
        <p:nvSpPr>
          <p:cNvPr id="3" name="Content Placeholder 2"/>
          <p:cNvSpPr>
            <a:spLocks noGrp="1"/>
          </p:cNvSpPr>
          <p:nvPr>
            <p:ph idx="1"/>
          </p:nvPr>
        </p:nvSpPr>
        <p:spPr>
          <a:xfrm>
            <a:off x="292100" y="5003799"/>
            <a:ext cx="8585200" cy="1643063"/>
          </a:xfrm>
          <a:solidFill>
            <a:schemeClr val="tx2">
              <a:lumMod val="75000"/>
              <a:alpha val="50000"/>
            </a:schemeClr>
          </a:solidFill>
        </p:spPr>
        <p:txBody>
          <a:bodyPr>
            <a:noAutofit/>
          </a:bodyPr>
          <a:lstStyle/>
          <a:p>
            <a:pPr marL="0" indent="0" algn="ctr">
              <a:buNone/>
            </a:pPr>
            <a:r>
              <a:rPr lang="en-US" sz="3200" b="1" dirty="0">
                <a:solidFill>
                  <a:schemeClr val="bg1"/>
                </a:solidFill>
                <a:effectLst>
                  <a:outerShdw blurRad="38100" dist="38100" dir="2700000" algn="tl">
                    <a:srgbClr val="000000">
                      <a:alpha val="43137"/>
                    </a:srgbClr>
                  </a:outerShdw>
                </a:effectLst>
                <a:latin typeface="+mj-lt"/>
              </a:rPr>
              <a:t>The prayers of the saints </a:t>
            </a:r>
            <a:r>
              <a:rPr lang="en-US" sz="3200" dirty="0" smtClean="0">
                <a:solidFill>
                  <a:schemeClr val="bg1"/>
                </a:solidFill>
                <a:effectLst>
                  <a:outerShdw blurRad="38100" dist="38100" dir="2700000" algn="tl">
                    <a:srgbClr val="000000">
                      <a:alpha val="43137"/>
                    </a:srgbClr>
                  </a:outerShdw>
                </a:effectLst>
                <a:latin typeface="+mj-lt"/>
              </a:rPr>
              <a:t>(</a:t>
            </a:r>
            <a:r>
              <a:rPr lang="en-US" sz="3200" dirty="0">
                <a:solidFill>
                  <a:schemeClr val="bg1"/>
                </a:solidFill>
                <a:effectLst>
                  <a:outerShdw blurRad="38100" dist="38100" dir="2700000" algn="tl">
                    <a:srgbClr val="000000">
                      <a:alpha val="43137"/>
                    </a:srgbClr>
                  </a:outerShdw>
                </a:effectLst>
                <a:latin typeface="+mj-lt"/>
              </a:rPr>
              <a:t>Revelation </a:t>
            </a:r>
            <a:r>
              <a:rPr lang="en-US" sz="3200" dirty="0" smtClean="0">
                <a:solidFill>
                  <a:schemeClr val="bg1"/>
                </a:solidFill>
                <a:effectLst>
                  <a:outerShdw blurRad="38100" dist="38100" dir="2700000" algn="tl">
                    <a:srgbClr val="000000">
                      <a:alpha val="43137"/>
                    </a:srgbClr>
                  </a:outerShdw>
                </a:effectLst>
                <a:latin typeface="+mj-lt"/>
              </a:rPr>
              <a:t>8:3-4)</a:t>
            </a:r>
            <a:endParaRPr lang="en-US" sz="3200" dirty="0">
              <a:solidFill>
                <a:schemeClr val="bg1"/>
              </a:solidFill>
              <a:effectLst>
                <a:outerShdw blurRad="38100" dist="38100" dir="2700000" algn="tl">
                  <a:srgbClr val="000000">
                    <a:alpha val="43137"/>
                  </a:srgbClr>
                </a:outerShdw>
              </a:effectLst>
              <a:latin typeface="+mj-lt"/>
            </a:endParaRPr>
          </a:p>
          <a:p>
            <a:pPr marL="0" indent="0" algn="ctr">
              <a:buNone/>
            </a:pPr>
            <a:r>
              <a:rPr lang="en-US" sz="3200" b="1" dirty="0" smtClean="0">
                <a:solidFill>
                  <a:schemeClr val="bg1"/>
                </a:solidFill>
                <a:effectLst>
                  <a:outerShdw blurRad="38100" dist="38100" dir="2700000" algn="tl">
                    <a:srgbClr val="000000">
                      <a:alpha val="43137"/>
                    </a:srgbClr>
                  </a:outerShdw>
                </a:effectLst>
                <a:latin typeface="+mj-lt"/>
              </a:rPr>
              <a:t>The praise </a:t>
            </a:r>
            <a:r>
              <a:rPr lang="en-US" sz="3200" b="1" dirty="0">
                <a:solidFill>
                  <a:schemeClr val="bg1"/>
                </a:solidFill>
                <a:effectLst>
                  <a:outerShdw blurRad="38100" dist="38100" dir="2700000" algn="tl">
                    <a:srgbClr val="000000">
                      <a:alpha val="43137"/>
                    </a:srgbClr>
                  </a:outerShdw>
                </a:effectLst>
                <a:latin typeface="+mj-lt"/>
              </a:rPr>
              <a:t>of saints who have been protected and </a:t>
            </a:r>
            <a:r>
              <a:rPr lang="en-US" sz="3200" b="1" dirty="0" smtClean="0">
                <a:solidFill>
                  <a:schemeClr val="bg1"/>
                </a:solidFill>
                <a:effectLst>
                  <a:outerShdw blurRad="38100" dist="38100" dir="2700000" algn="tl">
                    <a:srgbClr val="000000">
                      <a:alpha val="43137"/>
                    </a:srgbClr>
                  </a:outerShdw>
                </a:effectLst>
                <a:latin typeface="+mj-lt"/>
              </a:rPr>
              <a:t>preserved </a:t>
            </a:r>
            <a:r>
              <a:rPr lang="en-US" sz="3200" dirty="0" smtClean="0">
                <a:solidFill>
                  <a:schemeClr val="bg1"/>
                </a:solidFill>
                <a:effectLst>
                  <a:outerShdw blurRad="38100" dist="38100" dir="2700000" algn="tl">
                    <a:srgbClr val="000000">
                      <a:alpha val="43137"/>
                    </a:srgbClr>
                  </a:outerShdw>
                </a:effectLst>
                <a:latin typeface="+mj-lt"/>
              </a:rPr>
              <a:t>(Revelation 14:1-5; 15:2-3; 7:9-10)</a:t>
            </a:r>
            <a:endParaRPr lang="en-US" sz="3200" dirty="0">
              <a:solidFill>
                <a:schemeClr val="bg1"/>
              </a:solidFill>
              <a:effectLst>
                <a:outerShdw blurRad="38100" dist="38100" dir="2700000" algn="tl">
                  <a:srgbClr val="000000">
                    <a:alpha val="43137"/>
                  </a:srgbClr>
                </a:outerShdw>
              </a:effectLst>
              <a:latin typeface="+mj-lt"/>
            </a:endParaRPr>
          </a:p>
          <a:p>
            <a:endParaRPr lang="en-US" sz="3200" dirty="0">
              <a:solidFill>
                <a:schemeClr val="bg1"/>
              </a:solidFill>
            </a:endParaRPr>
          </a:p>
        </p:txBody>
      </p:sp>
    </p:spTree>
    <p:extLst>
      <p:ext uri="{BB962C8B-B14F-4D97-AF65-F5344CB8AC3E}">
        <p14:creationId xmlns:p14="http://schemas.microsoft.com/office/powerpoint/2010/main" val="73671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apphirethroneministries.files.wordpress.com/2013/08/sea-of-glass-like-crystal-or-sapphire-tilework.jpg"/>
          <p:cNvPicPr>
            <a:picLocks noChangeAspect="1" noChangeArrowheads="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0" y="-100210"/>
            <a:ext cx="9144000" cy="69582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92100" y="276921"/>
            <a:ext cx="3117850" cy="2174874"/>
          </a:xfrm>
        </p:spPr>
        <p:txBody>
          <a:bodyPr>
            <a:normAutofit fontScale="90000"/>
          </a:bodyPr>
          <a:lstStyle/>
          <a:p>
            <a:pPr lvl="0"/>
            <a:r>
              <a:rPr lang="en-US" sz="6000" dirty="0" smtClean="0">
                <a:solidFill>
                  <a:schemeClr val="accent4">
                    <a:lumMod val="60000"/>
                    <a:lumOff val="40000"/>
                  </a:schemeClr>
                </a:solidFill>
                <a:effectLst>
                  <a:outerShdw blurRad="38100" dist="38100" dir="2700000" algn="tl">
                    <a:srgbClr val="000000">
                      <a:alpha val="43137"/>
                    </a:srgbClr>
                  </a:outerShdw>
                </a:effectLst>
                <a:latin typeface="Kingthings Calligraphica" panose="02000000000000000000" pitchFamily="2" charset="0"/>
              </a:rPr>
              <a:t>“Before </a:t>
            </a:r>
            <a:r>
              <a:rPr lang="en-US" sz="6000" dirty="0">
                <a:solidFill>
                  <a:schemeClr val="accent4">
                    <a:lumMod val="60000"/>
                    <a:lumOff val="40000"/>
                  </a:schemeClr>
                </a:solidFill>
                <a:effectLst>
                  <a:outerShdw blurRad="38100" dist="38100" dir="2700000" algn="tl">
                    <a:srgbClr val="000000">
                      <a:alpha val="43137"/>
                    </a:srgbClr>
                  </a:outerShdw>
                </a:effectLst>
                <a:latin typeface="Kingthings Calligraphica" panose="02000000000000000000" pitchFamily="2" charset="0"/>
              </a:rPr>
              <a:t>the T</a:t>
            </a:r>
            <a:r>
              <a:rPr lang="en-US" sz="6000" dirty="0" smtClean="0">
                <a:solidFill>
                  <a:schemeClr val="accent4">
                    <a:lumMod val="60000"/>
                    <a:lumOff val="40000"/>
                  </a:schemeClr>
                </a:solidFill>
                <a:effectLst>
                  <a:outerShdw blurRad="38100" dist="38100" dir="2700000" algn="tl">
                    <a:srgbClr val="000000">
                      <a:alpha val="43137"/>
                    </a:srgbClr>
                  </a:outerShdw>
                </a:effectLst>
                <a:latin typeface="Kingthings Calligraphica" panose="02000000000000000000" pitchFamily="2" charset="0"/>
              </a:rPr>
              <a:t>hrone”</a:t>
            </a:r>
            <a:br>
              <a:rPr lang="en-US" sz="6000" dirty="0" smtClean="0">
                <a:solidFill>
                  <a:schemeClr val="accent4">
                    <a:lumMod val="60000"/>
                    <a:lumOff val="40000"/>
                  </a:schemeClr>
                </a:solidFill>
                <a:effectLst>
                  <a:outerShdw blurRad="38100" dist="38100" dir="2700000" algn="tl">
                    <a:srgbClr val="000000">
                      <a:alpha val="43137"/>
                    </a:srgbClr>
                  </a:outerShdw>
                </a:effectLst>
                <a:latin typeface="Kingthings Calligraphica" panose="02000000000000000000" pitchFamily="2" charset="0"/>
              </a:rPr>
            </a:br>
            <a:r>
              <a:rPr lang="en-US" sz="3600" dirty="0" smtClean="0">
                <a:solidFill>
                  <a:schemeClr val="accent4">
                    <a:lumMod val="60000"/>
                    <a:lumOff val="40000"/>
                  </a:schemeClr>
                </a:solidFill>
                <a:effectLst>
                  <a:outerShdw blurRad="38100" dist="38100" dir="2700000" algn="tl">
                    <a:srgbClr val="000000">
                      <a:alpha val="43137"/>
                    </a:srgbClr>
                  </a:outerShdw>
                </a:effectLst>
              </a:rPr>
              <a:t>Revelation 22:1-5</a:t>
            </a:r>
            <a:r>
              <a:rPr lang="en-US" dirty="0"/>
              <a:t/>
            </a:r>
            <a:br>
              <a:rPr lang="en-US" dirty="0"/>
            </a:br>
            <a:endParaRPr lang="en-US" dirty="0"/>
          </a:p>
        </p:txBody>
      </p:sp>
      <p:sp>
        <p:nvSpPr>
          <p:cNvPr id="3" name="Content Placeholder 2"/>
          <p:cNvSpPr>
            <a:spLocks noGrp="1"/>
          </p:cNvSpPr>
          <p:nvPr>
            <p:ph idx="1"/>
          </p:nvPr>
        </p:nvSpPr>
        <p:spPr>
          <a:xfrm>
            <a:off x="292100" y="5003799"/>
            <a:ext cx="8585200" cy="1643063"/>
          </a:xfrm>
          <a:solidFill>
            <a:schemeClr val="tx2">
              <a:lumMod val="75000"/>
              <a:alpha val="50000"/>
            </a:schemeClr>
          </a:solidFill>
        </p:spPr>
        <p:txBody>
          <a:bodyPr>
            <a:noAutofit/>
          </a:bodyPr>
          <a:lstStyle/>
          <a:p>
            <a:pPr marL="0" indent="0" algn="ctr">
              <a:buNone/>
            </a:pPr>
            <a:r>
              <a:rPr lang="en-US" sz="3200" b="1" dirty="0" smtClean="0">
                <a:solidFill>
                  <a:schemeClr val="bg1"/>
                </a:solidFill>
                <a:effectLst>
                  <a:outerShdw blurRad="38100" dist="38100" dir="2700000" algn="tl">
                    <a:srgbClr val="000000">
                      <a:alpha val="43137"/>
                    </a:srgbClr>
                  </a:outerShdw>
                </a:effectLst>
              </a:rPr>
              <a:t>A Tree by a River </a:t>
            </a:r>
            <a:endParaRPr lang="en-US" sz="3200" b="1" dirty="0" smtClean="0">
              <a:solidFill>
                <a:schemeClr val="bg1"/>
              </a:solidFill>
              <a:effectLst>
                <a:outerShdw blurRad="38100" dist="38100" dir="2700000" algn="tl">
                  <a:srgbClr val="000000">
                    <a:alpha val="43137"/>
                  </a:srgbClr>
                </a:outerShdw>
              </a:effectLst>
            </a:endParaRPr>
          </a:p>
          <a:p>
            <a:pPr marL="0" indent="0" algn="ctr">
              <a:buNone/>
            </a:pPr>
            <a:r>
              <a:rPr lang="en-US" sz="3200" b="1" dirty="0" smtClean="0">
                <a:solidFill>
                  <a:schemeClr val="bg1"/>
                </a:solidFill>
                <a:effectLst>
                  <a:outerShdw blurRad="38100" dist="38100" dir="2700000" algn="tl">
                    <a:srgbClr val="000000">
                      <a:alpha val="43137"/>
                    </a:srgbClr>
                  </a:outerShdw>
                </a:effectLst>
                <a:latin typeface="+mj-lt"/>
              </a:rPr>
              <a:t>The </a:t>
            </a:r>
            <a:r>
              <a:rPr lang="en-US" sz="3200" b="1" dirty="0" smtClean="0">
                <a:solidFill>
                  <a:schemeClr val="bg1"/>
                </a:solidFill>
                <a:effectLst>
                  <a:outerShdw blurRad="38100" dist="38100" dir="2700000" algn="tl">
                    <a:srgbClr val="000000">
                      <a:alpha val="43137"/>
                    </a:srgbClr>
                  </a:outerShdw>
                </a:effectLst>
                <a:latin typeface="+mj-lt"/>
              </a:rPr>
              <a:t>tree of life </a:t>
            </a:r>
            <a:r>
              <a:rPr lang="en-US" sz="3200" dirty="0" smtClean="0">
                <a:solidFill>
                  <a:schemeClr val="bg1"/>
                </a:solidFill>
                <a:effectLst>
                  <a:outerShdw blurRad="38100" dist="38100" dir="2700000" algn="tl">
                    <a:srgbClr val="000000">
                      <a:alpha val="43137"/>
                    </a:srgbClr>
                  </a:outerShdw>
                </a:effectLst>
                <a:latin typeface="+mj-lt"/>
              </a:rPr>
              <a:t>(Genesis 3:22-24)</a:t>
            </a:r>
          </a:p>
          <a:p>
            <a:pPr marL="0" indent="0" algn="ctr">
              <a:buNone/>
            </a:pPr>
            <a:r>
              <a:rPr lang="en-US" sz="3200" dirty="0" smtClean="0">
                <a:solidFill>
                  <a:schemeClr val="bg1"/>
                </a:solidFill>
                <a:effectLst>
                  <a:outerShdw blurRad="38100" dist="38100" dir="2700000" algn="tl">
                    <a:srgbClr val="000000">
                      <a:alpha val="43137"/>
                    </a:srgbClr>
                  </a:outerShdw>
                </a:effectLst>
                <a:latin typeface="+mj-lt"/>
              </a:rPr>
              <a:t>The river of life (John 4:14; Rev. 21:6; 7:17; 22:17)</a:t>
            </a:r>
            <a:endParaRPr lang="en-US" sz="32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15567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apphirethroneministries.files.wordpress.com/2013/08/sea-of-glass-like-crystal-or-sapphire-tilework.jpg"/>
          <p:cNvPicPr>
            <a:picLocks noChangeAspect="1" noChangeArrowheads="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0" y="-100210"/>
            <a:ext cx="9144000" cy="69582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92100" y="276921"/>
            <a:ext cx="3117850" cy="2174874"/>
          </a:xfrm>
        </p:spPr>
        <p:txBody>
          <a:bodyPr>
            <a:normAutofit fontScale="90000"/>
          </a:bodyPr>
          <a:lstStyle/>
          <a:p>
            <a:pPr lvl="0"/>
            <a:r>
              <a:rPr lang="en-US" sz="6000" dirty="0" smtClean="0">
                <a:solidFill>
                  <a:schemeClr val="accent4">
                    <a:lumMod val="60000"/>
                    <a:lumOff val="40000"/>
                  </a:schemeClr>
                </a:solidFill>
                <a:effectLst>
                  <a:outerShdw blurRad="38100" dist="38100" dir="2700000" algn="tl">
                    <a:srgbClr val="000000">
                      <a:alpha val="43137"/>
                    </a:srgbClr>
                  </a:outerShdw>
                </a:effectLst>
                <a:latin typeface="Kingthings Calligraphica" panose="02000000000000000000" pitchFamily="2" charset="0"/>
              </a:rPr>
              <a:t>“Before </a:t>
            </a:r>
            <a:r>
              <a:rPr lang="en-US" sz="6000" dirty="0">
                <a:solidFill>
                  <a:schemeClr val="accent4">
                    <a:lumMod val="60000"/>
                    <a:lumOff val="40000"/>
                  </a:schemeClr>
                </a:solidFill>
                <a:effectLst>
                  <a:outerShdw blurRad="38100" dist="38100" dir="2700000" algn="tl">
                    <a:srgbClr val="000000">
                      <a:alpha val="43137"/>
                    </a:srgbClr>
                  </a:outerShdw>
                </a:effectLst>
                <a:latin typeface="Kingthings Calligraphica" panose="02000000000000000000" pitchFamily="2" charset="0"/>
              </a:rPr>
              <a:t>the T</a:t>
            </a:r>
            <a:r>
              <a:rPr lang="en-US" sz="6000" dirty="0" smtClean="0">
                <a:solidFill>
                  <a:schemeClr val="accent4">
                    <a:lumMod val="60000"/>
                    <a:lumOff val="40000"/>
                  </a:schemeClr>
                </a:solidFill>
                <a:effectLst>
                  <a:outerShdw blurRad="38100" dist="38100" dir="2700000" algn="tl">
                    <a:srgbClr val="000000">
                      <a:alpha val="43137"/>
                    </a:srgbClr>
                  </a:outerShdw>
                </a:effectLst>
                <a:latin typeface="Kingthings Calligraphica" panose="02000000000000000000" pitchFamily="2" charset="0"/>
              </a:rPr>
              <a:t>hrone”</a:t>
            </a:r>
            <a:br>
              <a:rPr lang="en-US" sz="6000" dirty="0" smtClean="0">
                <a:solidFill>
                  <a:schemeClr val="accent4">
                    <a:lumMod val="60000"/>
                    <a:lumOff val="40000"/>
                  </a:schemeClr>
                </a:solidFill>
                <a:effectLst>
                  <a:outerShdw blurRad="38100" dist="38100" dir="2700000" algn="tl">
                    <a:srgbClr val="000000">
                      <a:alpha val="43137"/>
                    </a:srgbClr>
                  </a:outerShdw>
                </a:effectLst>
                <a:latin typeface="Kingthings Calligraphica" panose="02000000000000000000" pitchFamily="2" charset="0"/>
              </a:rPr>
            </a:br>
            <a:r>
              <a:rPr lang="en-US" sz="3600" dirty="0" smtClean="0">
                <a:solidFill>
                  <a:schemeClr val="accent4">
                    <a:lumMod val="60000"/>
                    <a:lumOff val="40000"/>
                  </a:schemeClr>
                </a:solidFill>
                <a:effectLst>
                  <a:outerShdw blurRad="38100" dist="38100" dir="2700000" algn="tl">
                    <a:srgbClr val="000000">
                      <a:alpha val="43137"/>
                    </a:srgbClr>
                  </a:outerShdw>
                </a:effectLst>
              </a:rPr>
              <a:t>Revelation 22:1-5</a:t>
            </a:r>
            <a:r>
              <a:rPr lang="en-US" dirty="0"/>
              <a:t/>
            </a:r>
            <a:br>
              <a:rPr lang="en-US" dirty="0"/>
            </a:br>
            <a:endParaRPr lang="en-US" dirty="0"/>
          </a:p>
        </p:txBody>
      </p:sp>
      <p:sp>
        <p:nvSpPr>
          <p:cNvPr id="3" name="Content Placeholder 2"/>
          <p:cNvSpPr>
            <a:spLocks noGrp="1"/>
          </p:cNvSpPr>
          <p:nvPr>
            <p:ph idx="1"/>
          </p:nvPr>
        </p:nvSpPr>
        <p:spPr>
          <a:xfrm>
            <a:off x="673100" y="4724400"/>
            <a:ext cx="7797800" cy="2019299"/>
          </a:xfrm>
          <a:solidFill>
            <a:schemeClr val="tx2">
              <a:lumMod val="75000"/>
              <a:alpha val="50000"/>
            </a:schemeClr>
          </a:solidFill>
        </p:spPr>
        <p:txBody>
          <a:bodyPr>
            <a:noAutofit/>
          </a:bodyPr>
          <a:lstStyle/>
          <a:p>
            <a:pPr marL="0" indent="0" algn="ctr">
              <a:buNone/>
            </a:pPr>
            <a:r>
              <a:rPr lang="en-US" sz="3200" b="1" dirty="0" smtClean="0">
                <a:solidFill>
                  <a:schemeClr val="bg1"/>
                </a:solidFill>
                <a:effectLst>
                  <a:outerShdw blurRad="38100" dist="38100" dir="2700000" algn="tl">
                    <a:srgbClr val="000000">
                      <a:alpha val="43137"/>
                    </a:srgbClr>
                  </a:outerShdw>
                </a:effectLst>
              </a:rPr>
              <a:t>God’s Servants</a:t>
            </a:r>
          </a:p>
          <a:p>
            <a:pPr marL="0" indent="0" algn="ctr">
              <a:lnSpc>
                <a:spcPct val="100000"/>
              </a:lnSpc>
              <a:spcBef>
                <a:spcPts val="0"/>
              </a:spcBef>
              <a:buNone/>
            </a:pPr>
            <a:r>
              <a:rPr lang="en-US" sz="3200" dirty="0" smtClean="0">
                <a:solidFill>
                  <a:schemeClr val="bg1"/>
                </a:solidFill>
                <a:effectLst>
                  <a:outerShdw blurRad="38100" dist="38100" dir="2700000" algn="tl">
                    <a:srgbClr val="000000">
                      <a:alpha val="43137"/>
                    </a:srgbClr>
                  </a:outerShdw>
                </a:effectLst>
                <a:latin typeface="+mj-lt"/>
              </a:rPr>
              <a:t>They “Shall Serve Him”</a:t>
            </a:r>
          </a:p>
          <a:p>
            <a:pPr marL="0" indent="0" algn="ctr">
              <a:lnSpc>
                <a:spcPct val="100000"/>
              </a:lnSpc>
              <a:spcBef>
                <a:spcPts val="0"/>
              </a:spcBef>
              <a:buNone/>
            </a:pPr>
            <a:r>
              <a:rPr lang="en-US" sz="3200" dirty="0" smtClean="0">
                <a:solidFill>
                  <a:schemeClr val="bg1"/>
                </a:solidFill>
                <a:effectLst>
                  <a:outerShdw blurRad="38100" dist="38100" dir="2700000" algn="tl">
                    <a:srgbClr val="000000">
                      <a:alpha val="43137"/>
                    </a:srgbClr>
                  </a:outerShdw>
                </a:effectLst>
                <a:latin typeface="+mj-lt"/>
              </a:rPr>
              <a:t>They will “see Him face to face”</a:t>
            </a:r>
          </a:p>
          <a:p>
            <a:pPr marL="0" indent="0" algn="ctr">
              <a:lnSpc>
                <a:spcPct val="100000"/>
              </a:lnSpc>
              <a:spcBef>
                <a:spcPts val="0"/>
              </a:spcBef>
              <a:buNone/>
            </a:pPr>
            <a:r>
              <a:rPr lang="en-US" sz="3200" dirty="0" smtClean="0">
                <a:solidFill>
                  <a:schemeClr val="bg1"/>
                </a:solidFill>
                <a:effectLst>
                  <a:outerShdw blurRad="38100" dist="38100" dir="2700000" algn="tl">
                    <a:srgbClr val="000000">
                      <a:alpha val="43137"/>
                    </a:srgbClr>
                  </a:outerShdw>
                </a:effectLst>
                <a:latin typeface="+mj-lt"/>
              </a:rPr>
              <a:t>(John 1:18; 1 John 4:12; 3:2; Exodus 33:20)</a:t>
            </a:r>
            <a:endParaRPr lang="en-US" sz="32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6151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apphirethroneministries.files.wordpress.com/2013/08/sea-of-glass-like-crystal-or-sapphire-tilework.jpg"/>
          <p:cNvPicPr>
            <a:picLocks noChangeAspect="1" noChangeArrowheads="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0" y="-100210"/>
            <a:ext cx="9144000" cy="69582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92100" y="276921"/>
            <a:ext cx="3117850" cy="2174874"/>
          </a:xfrm>
        </p:spPr>
        <p:txBody>
          <a:bodyPr>
            <a:normAutofit fontScale="90000"/>
          </a:bodyPr>
          <a:lstStyle/>
          <a:p>
            <a:pPr lvl="0"/>
            <a:r>
              <a:rPr lang="en-US" sz="6000" dirty="0" smtClean="0">
                <a:solidFill>
                  <a:schemeClr val="accent4">
                    <a:lumMod val="60000"/>
                    <a:lumOff val="40000"/>
                  </a:schemeClr>
                </a:solidFill>
                <a:effectLst>
                  <a:outerShdw blurRad="38100" dist="38100" dir="2700000" algn="tl">
                    <a:srgbClr val="000000">
                      <a:alpha val="43137"/>
                    </a:srgbClr>
                  </a:outerShdw>
                </a:effectLst>
                <a:latin typeface="Kingthings Calligraphica" panose="02000000000000000000" pitchFamily="2" charset="0"/>
              </a:rPr>
              <a:t>“Before </a:t>
            </a:r>
            <a:r>
              <a:rPr lang="en-US" sz="6000" dirty="0">
                <a:solidFill>
                  <a:schemeClr val="accent4">
                    <a:lumMod val="60000"/>
                    <a:lumOff val="40000"/>
                  </a:schemeClr>
                </a:solidFill>
                <a:effectLst>
                  <a:outerShdw blurRad="38100" dist="38100" dir="2700000" algn="tl">
                    <a:srgbClr val="000000">
                      <a:alpha val="43137"/>
                    </a:srgbClr>
                  </a:outerShdw>
                </a:effectLst>
                <a:latin typeface="Kingthings Calligraphica" panose="02000000000000000000" pitchFamily="2" charset="0"/>
              </a:rPr>
              <a:t>the T</a:t>
            </a:r>
            <a:r>
              <a:rPr lang="en-US" sz="6000" dirty="0" smtClean="0">
                <a:solidFill>
                  <a:schemeClr val="accent4">
                    <a:lumMod val="60000"/>
                    <a:lumOff val="40000"/>
                  </a:schemeClr>
                </a:solidFill>
                <a:effectLst>
                  <a:outerShdw blurRad="38100" dist="38100" dir="2700000" algn="tl">
                    <a:srgbClr val="000000">
                      <a:alpha val="43137"/>
                    </a:srgbClr>
                  </a:outerShdw>
                </a:effectLst>
                <a:latin typeface="Kingthings Calligraphica" panose="02000000000000000000" pitchFamily="2" charset="0"/>
              </a:rPr>
              <a:t>hrone”</a:t>
            </a:r>
            <a:br>
              <a:rPr lang="en-US" sz="6000" dirty="0" smtClean="0">
                <a:solidFill>
                  <a:schemeClr val="accent4">
                    <a:lumMod val="60000"/>
                    <a:lumOff val="40000"/>
                  </a:schemeClr>
                </a:solidFill>
                <a:effectLst>
                  <a:outerShdw blurRad="38100" dist="38100" dir="2700000" algn="tl">
                    <a:srgbClr val="000000">
                      <a:alpha val="43137"/>
                    </a:srgbClr>
                  </a:outerShdw>
                </a:effectLst>
                <a:latin typeface="Kingthings Calligraphica" panose="02000000000000000000" pitchFamily="2" charset="0"/>
              </a:rPr>
            </a:br>
            <a:r>
              <a:rPr lang="en-US" sz="3600" dirty="0" smtClean="0">
                <a:solidFill>
                  <a:schemeClr val="accent4">
                    <a:lumMod val="60000"/>
                    <a:lumOff val="40000"/>
                  </a:schemeClr>
                </a:solidFill>
                <a:effectLst>
                  <a:outerShdw blurRad="38100" dist="38100" dir="2700000" algn="tl">
                    <a:srgbClr val="000000">
                      <a:alpha val="43137"/>
                    </a:srgbClr>
                  </a:outerShdw>
                </a:effectLst>
              </a:rPr>
              <a:t>Revelation 22:1-5</a:t>
            </a:r>
            <a:r>
              <a:rPr lang="en-US" dirty="0"/>
              <a:t/>
            </a:r>
            <a:br>
              <a:rPr lang="en-US" dirty="0"/>
            </a:br>
            <a:endParaRPr lang="en-US" dirty="0"/>
          </a:p>
        </p:txBody>
      </p:sp>
      <p:sp>
        <p:nvSpPr>
          <p:cNvPr id="3" name="Content Placeholder 2"/>
          <p:cNvSpPr>
            <a:spLocks noGrp="1"/>
          </p:cNvSpPr>
          <p:nvPr>
            <p:ph idx="1"/>
          </p:nvPr>
        </p:nvSpPr>
        <p:spPr>
          <a:xfrm>
            <a:off x="673100" y="4724400"/>
            <a:ext cx="7797800" cy="2019299"/>
          </a:xfrm>
          <a:solidFill>
            <a:schemeClr val="tx2">
              <a:lumMod val="75000"/>
              <a:alpha val="50000"/>
            </a:schemeClr>
          </a:solidFill>
        </p:spPr>
        <p:txBody>
          <a:bodyPr>
            <a:noAutofit/>
          </a:bodyPr>
          <a:lstStyle/>
          <a:p>
            <a:pPr marL="0" indent="0" algn="ctr">
              <a:buNone/>
            </a:pPr>
            <a:r>
              <a:rPr lang="en-US" sz="3200" b="1" dirty="0" smtClean="0">
                <a:solidFill>
                  <a:schemeClr val="bg1"/>
                </a:solidFill>
                <a:effectLst>
                  <a:outerShdw blurRad="38100" dist="38100" dir="2700000" algn="tl">
                    <a:srgbClr val="000000">
                      <a:alpha val="43137"/>
                    </a:srgbClr>
                  </a:outerShdw>
                </a:effectLst>
              </a:rPr>
              <a:t>God’s Servants</a:t>
            </a:r>
          </a:p>
          <a:p>
            <a:pPr marL="0" indent="0" algn="ctr">
              <a:lnSpc>
                <a:spcPct val="100000"/>
              </a:lnSpc>
              <a:spcBef>
                <a:spcPts val="0"/>
              </a:spcBef>
              <a:buNone/>
            </a:pPr>
            <a:r>
              <a:rPr lang="en-US" sz="3200" dirty="0" smtClean="0">
                <a:solidFill>
                  <a:schemeClr val="bg1"/>
                </a:solidFill>
                <a:effectLst>
                  <a:outerShdw blurRad="38100" dist="38100" dir="2700000" algn="tl">
                    <a:srgbClr val="000000">
                      <a:alpha val="43137"/>
                    </a:srgbClr>
                  </a:outerShdw>
                </a:effectLst>
                <a:latin typeface="+mj-lt"/>
              </a:rPr>
              <a:t>They will  have “His Name on their Foreheads”</a:t>
            </a:r>
          </a:p>
          <a:p>
            <a:pPr marL="0" indent="0" algn="ctr">
              <a:lnSpc>
                <a:spcPct val="100000"/>
              </a:lnSpc>
              <a:spcBef>
                <a:spcPts val="0"/>
              </a:spcBef>
              <a:buNone/>
            </a:pPr>
            <a:r>
              <a:rPr lang="en-US" sz="3200" dirty="0" smtClean="0">
                <a:solidFill>
                  <a:schemeClr val="bg1"/>
                </a:solidFill>
                <a:effectLst>
                  <a:outerShdw blurRad="38100" dist="38100" dir="2700000" algn="tl">
                    <a:srgbClr val="000000">
                      <a:alpha val="43137"/>
                    </a:srgbClr>
                  </a:outerShdw>
                </a:effectLst>
                <a:latin typeface="+mj-lt"/>
              </a:rPr>
              <a:t>(Revelation 7:3; 3:12)</a:t>
            </a:r>
          </a:p>
          <a:p>
            <a:pPr marL="0" indent="0" algn="ctr">
              <a:lnSpc>
                <a:spcPct val="100000"/>
              </a:lnSpc>
              <a:spcBef>
                <a:spcPts val="0"/>
              </a:spcBef>
              <a:buNone/>
            </a:pPr>
            <a:r>
              <a:rPr lang="en-US" sz="3200" dirty="0" smtClean="0">
                <a:solidFill>
                  <a:schemeClr val="bg1"/>
                </a:solidFill>
                <a:effectLst>
                  <a:outerShdw blurRad="38100" dist="38100" dir="2700000" algn="tl">
                    <a:srgbClr val="000000">
                      <a:alpha val="43137"/>
                    </a:srgbClr>
                  </a:outerShdw>
                </a:effectLst>
                <a:latin typeface="+mj-lt"/>
              </a:rPr>
              <a:t>They “Shall Reign Forever and Ever”</a:t>
            </a:r>
          </a:p>
        </p:txBody>
      </p:sp>
    </p:spTree>
    <p:extLst>
      <p:ext uri="{BB962C8B-B14F-4D97-AF65-F5344CB8AC3E}">
        <p14:creationId xmlns:p14="http://schemas.microsoft.com/office/powerpoint/2010/main" val="266188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TotalTime>
  <Words>264</Words>
  <Application>Microsoft Office PowerPoint</Application>
  <PresentationFormat>On-screen Show (4:3)</PresentationFormat>
  <Paragraphs>24</Paragraphs>
  <Slides>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Constantia</vt:lpstr>
      <vt:lpstr>Kingthings Calligraphica</vt:lpstr>
      <vt:lpstr>Office Theme</vt:lpstr>
      <vt:lpstr>PowerPoint Presentation</vt:lpstr>
      <vt:lpstr>PowerPoint Presentation</vt:lpstr>
      <vt:lpstr>Before the Throne  Now and Forever in the Presence of God</vt:lpstr>
      <vt:lpstr>“Before the Throne” </vt:lpstr>
      <vt:lpstr>“Before the Throne” Revelation 22:1-5 </vt:lpstr>
      <vt:lpstr>“Before the Throne” Revelation 22:1-5 </vt:lpstr>
      <vt:lpstr>“Before the Throne” Revelation 22:1-5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projector</cp:lastModifiedBy>
  <cp:revision>12</cp:revision>
  <dcterms:created xsi:type="dcterms:W3CDTF">2014-03-27T18:32:40Z</dcterms:created>
  <dcterms:modified xsi:type="dcterms:W3CDTF">2014-03-30T19:48:19Z</dcterms:modified>
</cp:coreProperties>
</file>