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57" d="100"/>
          <a:sy n="57" d="100"/>
        </p:scale>
        <p:origin x="1492" y="36"/>
      </p:cViewPr>
      <p:guideLst/>
    </p:cSldViewPr>
  </p:slideViewPr>
  <p:outlineViewPr>
    <p:cViewPr>
      <p:scale>
        <a:sx n="33" d="100"/>
        <a:sy n="33" d="100"/>
      </p:scale>
      <p:origin x="0" y="-9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723CE-3FFD-4954-89C7-B0797F349F0B}" type="datetimeFigureOut">
              <a:rPr lang="en-US" smtClean="0"/>
              <a:t>4/1/2023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D734D3-12C7-4F2E-9486-9E0658784AB2}" type="slidenum">
              <a:rPr lang="en-US" smtClean="0"/>
              <a:t>‹#›</a:t>
            </a:fld>
            <a:endParaRPr lang="en-US"/>
          </a:p>
        </p:txBody>
      </p:sp>
    </p:spTree>
    <p:extLst>
      <p:ext uri="{BB962C8B-B14F-4D97-AF65-F5344CB8AC3E}">
        <p14:creationId xmlns:p14="http://schemas.microsoft.com/office/powerpoint/2010/main" val="133746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law enforcement in maintaining a civil society is on the minds of many. God’s purpose for civil law, and His expectation that His people submit to it, is also often expressed in Scripture.  No passage is clearer on that subject than Romans 13:1-7.</a:t>
            </a:r>
          </a:p>
        </p:txBody>
      </p:sp>
      <p:sp>
        <p:nvSpPr>
          <p:cNvPr id="4" name="Slide Number Placeholder 3"/>
          <p:cNvSpPr>
            <a:spLocks noGrp="1"/>
          </p:cNvSpPr>
          <p:nvPr>
            <p:ph type="sldNum" sz="quarter" idx="5"/>
          </p:nvPr>
        </p:nvSpPr>
        <p:spPr/>
        <p:txBody>
          <a:bodyPr/>
          <a:lstStyle/>
          <a:p>
            <a:fld id="{7AD734D3-12C7-4F2E-9486-9E0658784AB2}" type="slidenum">
              <a:rPr lang="en-US" smtClean="0"/>
              <a:t>1</a:t>
            </a:fld>
            <a:endParaRPr lang="en-US"/>
          </a:p>
        </p:txBody>
      </p:sp>
    </p:spTree>
    <p:extLst>
      <p:ext uri="{BB962C8B-B14F-4D97-AF65-F5344CB8AC3E}">
        <p14:creationId xmlns:p14="http://schemas.microsoft.com/office/powerpoint/2010/main" val="61140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C985A5-6E28-42DC-8473-DF175EACD83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131744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985A5-6E28-42DC-8473-DF175EACD83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166700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985A5-6E28-42DC-8473-DF175EACD83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186385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C985A5-6E28-42DC-8473-DF175EACD83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141548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C985A5-6E28-42DC-8473-DF175EACD831}" type="datetimeFigureOut">
              <a:rPr lang="en-US" smtClean="0"/>
              <a:t>4/1/2023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79968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C985A5-6E28-42DC-8473-DF175EACD831}"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88980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C985A5-6E28-42DC-8473-DF175EACD831}" type="datetimeFigureOut">
              <a:rPr lang="en-US" smtClean="0"/>
              <a:t>4/1/2023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1547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C985A5-6E28-42DC-8473-DF175EACD831}" type="datetimeFigureOut">
              <a:rPr lang="en-US" smtClean="0"/>
              <a:t>4/1/2023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352377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985A5-6E28-42DC-8473-DF175EACD831}" type="datetimeFigureOut">
              <a:rPr lang="en-US" smtClean="0"/>
              <a:t>4/1/2023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339456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C985A5-6E28-42DC-8473-DF175EACD831}"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151513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C985A5-6E28-42DC-8473-DF175EACD831}" type="datetimeFigureOut">
              <a:rPr lang="en-US" smtClean="0"/>
              <a:t>4/1/2023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63B87-F412-41BA-9E3D-6B9AEED7CE68}" type="slidenum">
              <a:rPr lang="en-US" smtClean="0"/>
              <a:t>‹#›</a:t>
            </a:fld>
            <a:endParaRPr lang="en-US"/>
          </a:p>
        </p:txBody>
      </p:sp>
    </p:spTree>
    <p:extLst>
      <p:ext uri="{BB962C8B-B14F-4D97-AF65-F5344CB8AC3E}">
        <p14:creationId xmlns:p14="http://schemas.microsoft.com/office/powerpoint/2010/main" val="205557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C985A5-6E28-42DC-8473-DF175EACD831}" type="datetimeFigureOut">
              <a:rPr lang="en-US" smtClean="0"/>
              <a:t>4/1/2023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63B87-F412-41BA-9E3D-6B9AEED7CE68}" type="slidenum">
              <a:rPr lang="en-US" smtClean="0"/>
              <a:t>‹#›</a:t>
            </a:fld>
            <a:endParaRPr lang="en-US"/>
          </a:p>
        </p:txBody>
      </p:sp>
    </p:spTree>
    <p:extLst>
      <p:ext uri="{BB962C8B-B14F-4D97-AF65-F5344CB8AC3E}">
        <p14:creationId xmlns:p14="http://schemas.microsoft.com/office/powerpoint/2010/main" val="107715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5000">
              <a:schemeClr val="accent1">
                <a:lumMod val="5000"/>
                <a:lumOff val="95000"/>
              </a:schemeClr>
            </a:gs>
            <a:gs pos="44000">
              <a:srgbClr val="C00000"/>
            </a:gs>
            <a:gs pos="84000">
              <a:schemeClr val="bg1"/>
            </a:gs>
            <a:gs pos="64000">
              <a:srgbClr val="0000FF"/>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B4A1F1-D6A7-7C73-C8F4-BAB2D73E1CED}"/>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Effect>
                      <a14:saturation sat="200000"/>
                    </a14:imgEffect>
                  </a14:imgLayer>
                </a14:imgProps>
              </a:ext>
            </a:extLst>
          </a:blip>
          <a:srcRect l="23063" t="16016" b="10155"/>
          <a:stretch/>
        </p:blipFill>
        <p:spPr>
          <a:xfrm>
            <a:off x="2171043" y="1984212"/>
            <a:ext cx="4801914" cy="3455912"/>
          </a:xfrm>
          <a:prstGeom prst="ellipse">
            <a:avLst/>
          </a:prstGeom>
          <a:ln>
            <a:noFill/>
          </a:ln>
          <a:effectLst>
            <a:softEdge rad="112500"/>
          </a:effectLst>
        </p:spPr>
      </p:pic>
      <p:sp>
        <p:nvSpPr>
          <p:cNvPr id="2" name="Title 1">
            <a:extLst>
              <a:ext uri="{FF2B5EF4-FFF2-40B4-BE49-F238E27FC236}">
                <a16:creationId xmlns:a16="http://schemas.microsoft.com/office/drawing/2014/main" id="{DED529FF-CFFC-004E-9677-4B6D72D21C47}"/>
              </a:ext>
            </a:extLst>
          </p:cNvPr>
          <p:cNvSpPr>
            <a:spLocks noGrp="1"/>
          </p:cNvSpPr>
          <p:nvPr>
            <p:ph type="ctrTitle"/>
          </p:nvPr>
        </p:nvSpPr>
        <p:spPr>
          <a:xfrm>
            <a:off x="685800" y="92349"/>
            <a:ext cx="7772400" cy="1694410"/>
          </a:xfrm>
        </p:spPr>
        <p:txBody>
          <a:bodyPr anchor="ctr">
            <a:normAutofit fontScale="90000"/>
          </a:bodyPr>
          <a:lstStyle/>
          <a:p>
            <a:r>
              <a:rPr lang="en-US" dirty="0">
                <a:latin typeface="Copperplate Gothic Bold" panose="020E0705020206020404" pitchFamily="34" charset="0"/>
              </a:rPr>
              <a:t>Law Enforcement </a:t>
            </a:r>
            <a:br>
              <a:rPr lang="en-US" dirty="0"/>
            </a:br>
            <a:r>
              <a:rPr lang="en-US" sz="4200" dirty="0">
                <a:latin typeface="Copperplate Gothic Light" panose="020E0507020206020404" pitchFamily="34" charset="0"/>
              </a:rPr>
              <a:t>God’s Purpose and my Duty</a:t>
            </a:r>
          </a:p>
        </p:txBody>
      </p:sp>
      <p:sp>
        <p:nvSpPr>
          <p:cNvPr id="3" name="Subtitle 2">
            <a:extLst>
              <a:ext uri="{FF2B5EF4-FFF2-40B4-BE49-F238E27FC236}">
                <a16:creationId xmlns:a16="http://schemas.microsoft.com/office/drawing/2014/main" id="{4F2EA4E6-2872-7467-0818-CF5F90A35755}"/>
              </a:ext>
            </a:extLst>
          </p:cNvPr>
          <p:cNvSpPr>
            <a:spLocks noGrp="1"/>
          </p:cNvSpPr>
          <p:nvPr>
            <p:ph type="subTitle" idx="1"/>
          </p:nvPr>
        </p:nvSpPr>
        <p:spPr>
          <a:xfrm>
            <a:off x="1143000" y="6040629"/>
            <a:ext cx="6858000" cy="496805"/>
          </a:xfrm>
        </p:spPr>
        <p:txBody>
          <a:bodyPr>
            <a:normAutofit/>
          </a:bodyPr>
          <a:lstStyle/>
          <a:p>
            <a:r>
              <a:rPr lang="en-US" sz="2800" dirty="0">
                <a:latin typeface="Copperplate Gothic Light" panose="020E0507020206020404" pitchFamily="34" charset="0"/>
              </a:rPr>
              <a:t>Romans 13:1-7</a:t>
            </a:r>
          </a:p>
        </p:txBody>
      </p:sp>
    </p:spTree>
    <p:extLst>
      <p:ext uri="{BB962C8B-B14F-4D97-AF65-F5344CB8AC3E}">
        <p14:creationId xmlns:p14="http://schemas.microsoft.com/office/powerpoint/2010/main" val="2094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E681-ECE8-4359-BC88-4E6B3B3D653D}"/>
              </a:ext>
            </a:extLst>
          </p:cNvPr>
          <p:cNvSpPr>
            <a:spLocks noGrp="1"/>
          </p:cNvSpPr>
          <p:nvPr>
            <p:ph type="title"/>
          </p:nvPr>
        </p:nvSpPr>
        <p:spPr>
          <a:gradFill>
            <a:gsLst>
              <a:gs pos="0">
                <a:schemeClr val="accent1">
                  <a:lumMod val="5000"/>
                  <a:lumOff val="95000"/>
                </a:schemeClr>
              </a:gs>
              <a:gs pos="13000">
                <a:srgbClr val="C00000"/>
              </a:gs>
              <a:gs pos="100000">
                <a:schemeClr val="bg1"/>
              </a:gs>
              <a:gs pos="89000">
                <a:srgbClr val="0000FF"/>
              </a:gs>
            </a:gsLst>
            <a:lin ang="5400000" scaled="1"/>
          </a:gradFill>
        </p:spPr>
        <p:txBody>
          <a:bodyPr>
            <a:normAutofit fontScale="90000"/>
          </a:bodyPr>
          <a:lstStyle/>
          <a:p>
            <a:pPr algn="ctr"/>
            <a:r>
              <a:rPr kumimoji="0" lang="en-US" sz="5400" b="0" i="0" u="none" strike="noStrike" kern="1200" cap="none" spc="0" normalizeH="0" baseline="0" noProof="0" dirty="0">
                <a:ln>
                  <a:noFill/>
                </a:ln>
                <a:solidFill>
                  <a:schemeClr val="bg1"/>
                </a:solidFill>
                <a:effectLst/>
                <a:uLnTx/>
                <a:uFillTx/>
                <a:latin typeface="Copperplate Gothic Bold" panose="020E0705020206020404" pitchFamily="34" charset="0"/>
                <a:ea typeface="+mj-ea"/>
                <a:cs typeface="+mj-cs"/>
              </a:rPr>
              <a:t>Law Enforcement </a:t>
            </a:r>
            <a:br>
              <a:rPr kumimoji="0" lang="en-US" sz="5400" b="0" i="0" u="none" strike="noStrike" kern="1200" cap="none" spc="0" normalizeH="0" baseline="0" noProof="0" dirty="0">
                <a:ln>
                  <a:noFill/>
                </a:ln>
                <a:solidFill>
                  <a:schemeClr val="bg1"/>
                </a:solidFill>
                <a:effectLst/>
                <a:uLnTx/>
                <a:uFillTx/>
                <a:latin typeface="Calibri Light" panose="020F0302020204030204"/>
                <a:ea typeface="+mj-ea"/>
                <a:cs typeface="+mj-cs"/>
              </a:rPr>
            </a:br>
            <a:r>
              <a:rPr kumimoji="0" lang="en-US" sz="3800" b="0" i="0" u="none" strike="noStrike" kern="1200" cap="none" spc="0" normalizeH="0" baseline="0" noProof="0" dirty="0">
                <a:ln>
                  <a:noFill/>
                </a:ln>
                <a:solidFill>
                  <a:schemeClr val="bg1"/>
                </a:solidFill>
                <a:effectLst/>
                <a:uLnTx/>
                <a:uFillTx/>
                <a:latin typeface="Copperplate Gothic Light" panose="020E0507020206020404" pitchFamily="34" charset="0"/>
                <a:ea typeface="+mj-ea"/>
                <a:cs typeface="+mj-cs"/>
              </a:rPr>
              <a:t>God’s Purpose and my Duty</a:t>
            </a:r>
            <a:endParaRPr lang="en-US" dirty="0">
              <a:solidFill>
                <a:schemeClr val="bg1"/>
              </a:solidFill>
            </a:endParaRPr>
          </a:p>
        </p:txBody>
      </p:sp>
      <p:sp>
        <p:nvSpPr>
          <p:cNvPr id="3" name="Content Placeholder 2">
            <a:extLst>
              <a:ext uri="{FF2B5EF4-FFF2-40B4-BE49-F238E27FC236}">
                <a16:creationId xmlns:a16="http://schemas.microsoft.com/office/drawing/2014/main" id="{B9CC6FF8-8D9E-7A32-E8E5-728749BF5D4F}"/>
              </a:ext>
            </a:extLst>
          </p:cNvPr>
          <p:cNvSpPr>
            <a:spLocks noGrp="1"/>
          </p:cNvSpPr>
          <p:nvPr>
            <p:ph idx="1"/>
          </p:nvPr>
        </p:nvSpPr>
        <p:spPr>
          <a:xfrm>
            <a:off x="628650" y="1825624"/>
            <a:ext cx="7886700" cy="4667249"/>
          </a:xfrm>
        </p:spPr>
        <p:txBody>
          <a:bodyPr>
            <a:normAutofit/>
          </a:bodyPr>
          <a:lstStyle/>
          <a:p>
            <a:r>
              <a:rPr lang="en-US" sz="3200" b="1" dirty="0"/>
              <a:t>“Every soul” is to submit to the governing authorities because they are appointed by God </a:t>
            </a:r>
            <a:r>
              <a:rPr lang="en-US" dirty="0"/>
              <a:t>(Romans 13:1-2).</a:t>
            </a:r>
          </a:p>
          <a:p>
            <a:pPr marL="514350" lvl="1" indent="-230188"/>
            <a:r>
              <a:rPr lang="en-US" sz="2800" b="1" i="1" dirty="0">
                <a:solidFill>
                  <a:srgbClr val="0000FF"/>
                </a:solidFill>
                <a:effectLst>
                  <a:outerShdw blurRad="38100" dist="38100" dir="2700000" algn="tl">
                    <a:srgbClr val="000000">
                      <a:alpha val="43137"/>
                    </a:srgbClr>
                  </a:outerShdw>
                </a:effectLst>
              </a:rPr>
              <a:t>To “be subject” means to obey because you are under authority. To disobey is to disobey God.</a:t>
            </a:r>
            <a:endParaRPr lang="en-US" sz="2800" i="1" dirty="0">
              <a:solidFill>
                <a:srgbClr val="0000FF"/>
              </a:solidFill>
              <a:effectLst>
                <a:outerShdw blurRad="38100" dist="38100" dir="2700000" algn="tl">
                  <a:srgbClr val="000000">
                    <a:alpha val="43137"/>
                  </a:srgbClr>
                </a:outerShdw>
              </a:effectLst>
            </a:endParaRPr>
          </a:p>
          <a:p>
            <a:r>
              <a:rPr lang="en-US" sz="3200" b="1" dirty="0"/>
              <a:t>The exception is when human law compels you to disobey God’s law </a:t>
            </a:r>
            <a:r>
              <a:rPr lang="en-US" dirty="0"/>
              <a:t>(Acts 5:27-28).</a:t>
            </a:r>
          </a:p>
          <a:p>
            <a:r>
              <a:rPr lang="en-US" sz="3200" b="1" dirty="0"/>
              <a:t>Otherwise, civil law is God’s law. </a:t>
            </a:r>
          </a:p>
          <a:p>
            <a:pPr marL="514350" lvl="1" indent="-230188"/>
            <a:r>
              <a:rPr lang="en-US" sz="2800" b="1" i="1" dirty="0">
                <a:solidFill>
                  <a:srgbClr val="0000FF"/>
                </a:solidFill>
                <a:effectLst>
                  <a:outerShdw blurRad="38100" dist="38100" dir="2700000" algn="tl">
                    <a:srgbClr val="000000">
                      <a:alpha val="43137"/>
                    </a:srgbClr>
                  </a:outerShdw>
                </a:effectLst>
              </a:rPr>
              <a:t>Judgment will come to those who disobey </a:t>
            </a:r>
            <a:r>
              <a:rPr lang="en-US" sz="2800" i="1" dirty="0">
                <a:solidFill>
                  <a:srgbClr val="0000FF"/>
                </a:solidFill>
                <a:effectLst>
                  <a:outerShdw blurRad="38100" dist="38100" dir="2700000" algn="tl">
                    <a:srgbClr val="000000">
                      <a:alpha val="43137"/>
                    </a:srgbClr>
                  </a:outerShdw>
                </a:effectLst>
              </a:rPr>
              <a:t>(Ecclesiastes 12:14).</a:t>
            </a:r>
          </a:p>
        </p:txBody>
      </p:sp>
    </p:spTree>
    <p:extLst>
      <p:ext uri="{BB962C8B-B14F-4D97-AF65-F5344CB8AC3E}">
        <p14:creationId xmlns:p14="http://schemas.microsoft.com/office/powerpoint/2010/main" val="264469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E681-ECE8-4359-BC88-4E6B3B3D653D}"/>
              </a:ext>
            </a:extLst>
          </p:cNvPr>
          <p:cNvSpPr>
            <a:spLocks noGrp="1"/>
          </p:cNvSpPr>
          <p:nvPr>
            <p:ph type="title"/>
          </p:nvPr>
        </p:nvSpPr>
        <p:spPr>
          <a:gradFill>
            <a:gsLst>
              <a:gs pos="0">
                <a:schemeClr val="accent1">
                  <a:lumMod val="5000"/>
                  <a:lumOff val="95000"/>
                </a:schemeClr>
              </a:gs>
              <a:gs pos="13000">
                <a:srgbClr val="C00000"/>
              </a:gs>
              <a:gs pos="100000">
                <a:schemeClr val="bg1"/>
              </a:gs>
              <a:gs pos="89000">
                <a:srgbClr val="0000FF"/>
              </a:gs>
            </a:gsLst>
            <a:lin ang="5400000" scaled="1"/>
          </a:gradFill>
        </p:spPr>
        <p:txBody>
          <a:bodyPr>
            <a:normAutofit fontScale="90000"/>
          </a:bodyPr>
          <a:lstStyle/>
          <a:p>
            <a:pPr algn="ctr"/>
            <a:r>
              <a:rPr kumimoji="0" lang="en-US" sz="5400" b="0" i="0" u="none" strike="noStrike" kern="1200" cap="none" spc="0" normalizeH="0" baseline="0" noProof="0" dirty="0">
                <a:ln>
                  <a:noFill/>
                </a:ln>
                <a:solidFill>
                  <a:schemeClr val="bg1"/>
                </a:solidFill>
                <a:effectLst/>
                <a:uLnTx/>
                <a:uFillTx/>
                <a:latin typeface="Copperplate Gothic Bold" panose="020E0705020206020404" pitchFamily="34" charset="0"/>
                <a:ea typeface="+mj-ea"/>
                <a:cs typeface="+mj-cs"/>
              </a:rPr>
              <a:t>Law Enforcement </a:t>
            </a:r>
            <a:br>
              <a:rPr kumimoji="0" lang="en-US" sz="5400" b="0" i="0" u="none" strike="noStrike" kern="1200" cap="none" spc="0" normalizeH="0" baseline="0" noProof="0" dirty="0">
                <a:ln>
                  <a:noFill/>
                </a:ln>
                <a:solidFill>
                  <a:schemeClr val="bg1"/>
                </a:solidFill>
                <a:effectLst/>
                <a:uLnTx/>
                <a:uFillTx/>
                <a:latin typeface="Calibri Light" panose="020F0302020204030204"/>
                <a:ea typeface="+mj-ea"/>
                <a:cs typeface="+mj-cs"/>
              </a:rPr>
            </a:br>
            <a:r>
              <a:rPr kumimoji="0" lang="en-US" sz="3800" b="0" i="0" u="none" strike="noStrike" kern="1200" cap="none" spc="0" normalizeH="0" baseline="0" noProof="0" dirty="0">
                <a:ln>
                  <a:noFill/>
                </a:ln>
                <a:solidFill>
                  <a:schemeClr val="bg1"/>
                </a:solidFill>
                <a:effectLst/>
                <a:uLnTx/>
                <a:uFillTx/>
                <a:latin typeface="Copperplate Gothic Light" panose="020E0507020206020404" pitchFamily="34" charset="0"/>
                <a:ea typeface="+mj-ea"/>
                <a:cs typeface="+mj-cs"/>
              </a:rPr>
              <a:t>God’s Purpose and my Duty</a:t>
            </a:r>
            <a:endParaRPr lang="en-US" dirty="0">
              <a:solidFill>
                <a:schemeClr val="bg1"/>
              </a:solidFill>
            </a:endParaRPr>
          </a:p>
        </p:txBody>
      </p:sp>
      <p:sp>
        <p:nvSpPr>
          <p:cNvPr id="3" name="Content Placeholder 2">
            <a:extLst>
              <a:ext uri="{FF2B5EF4-FFF2-40B4-BE49-F238E27FC236}">
                <a16:creationId xmlns:a16="http://schemas.microsoft.com/office/drawing/2014/main" id="{B9CC6FF8-8D9E-7A32-E8E5-728749BF5D4F}"/>
              </a:ext>
            </a:extLst>
          </p:cNvPr>
          <p:cNvSpPr>
            <a:spLocks noGrp="1"/>
          </p:cNvSpPr>
          <p:nvPr>
            <p:ph idx="1"/>
          </p:nvPr>
        </p:nvSpPr>
        <p:spPr>
          <a:xfrm>
            <a:off x="628650" y="1825624"/>
            <a:ext cx="7886700" cy="4667249"/>
          </a:xfrm>
        </p:spPr>
        <p:txBody>
          <a:bodyPr>
            <a:normAutofit lnSpcReduction="10000"/>
          </a:bodyPr>
          <a:lstStyle/>
          <a:p>
            <a:r>
              <a:rPr lang="en-US" sz="3200" b="1" dirty="0"/>
              <a:t>God’s intention is that rulers make people afraid to do bad things </a:t>
            </a:r>
            <a:r>
              <a:rPr lang="en-US" dirty="0"/>
              <a:t>(Romans 13:3-4).</a:t>
            </a:r>
          </a:p>
          <a:p>
            <a:pPr marL="514350" lvl="1" indent="-230188"/>
            <a:r>
              <a:rPr lang="en-US" sz="2800" b="1" i="1" dirty="0">
                <a:solidFill>
                  <a:srgbClr val="0000FF"/>
                </a:solidFill>
                <a:effectLst>
                  <a:outerShdw blurRad="38100" dist="38100" dir="2700000" algn="tl">
                    <a:srgbClr val="000000">
                      <a:alpha val="43137"/>
                    </a:srgbClr>
                  </a:outerShdw>
                </a:effectLst>
              </a:rPr>
              <a:t>They are a “terror” to evil-doers</a:t>
            </a:r>
            <a:r>
              <a:rPr lang="en-US" sz="2800" i="1" dirty="0">
                <a:solidFill>
                  <a:srgbClr val="0000FF"/>
                </a:solidFill>
                <a:effectLst>
                  <a:outerShdw blurRad="38100" dist="38100" dir="2700000" algn="tl">
                    <a:srgbClr val="000000">
                      <a:alpha val="43137"/>
                    </a:srgbClr>
                  </a:outerShdw>
                </a:effectLst>
              </a:rPr>
              <a:t>.</a:t>
            </a:r>
          </a:p>
          <a:p>
            <a:r>
              <a:rPr lang="en-US" sz="3200" b="1" dirty="0"/>
              <a:t>Law enforcement protects good people from bad people by avenging evil with force </a:t>
            </a:r>
            <a:r>
              <a:rPr lang="en-US" dirty="0"/>
              <a:t>(Genesis 9:6; Acts 25:11).</a:t>
            </a:r>
          </a:p>
          <a:p>
            <a:pPr marL="514350" lvl="1" indent="-230188"/>
            <a:r>
              <a:rPr lang="en-US" sz="2800" b="1" i="1" dirty="0">
                <a:solidFill>
                  <a:srgbClr val="0000FF"/>
                </a:solidFill>
                <a:effectLst>
                  <a:outerShdw blurRad="38100" dist="38100" dir="2700000" algn="tl">
                    <a:srgbClr val="000000">
                      <a:alpha val="43137"/>
                    </a:srgbClr>
                  </a:outerShdw>
                </a:effectLst>
              </a:rPr>
              <a:t>But an avenger is also subject to God’s justice </a:t>
            </a:r>
            <a:r>
              <a:rPr lang="en-US" sz="2800" i="1" dirty="0">
                <a:solidFill>
                  <a:srgbClr val="0000FF"/>
                </a:solidFill>
                <a:effectLst>
                  <a:outerShdw blurRad="38100" dist="38100" dir="2700000" algn="tl">
                    <a:srgbClr val="000000">
                      <a:alpha val="43137"/>
                    </a:srgbClr>
                  </a:outerShdw>
                </a:effectLst>
              </a:rPr>
              <a:t>(Jeremiah 25:9; 51:11; Acts 16:32-37; 18:11-17;   1 Peter 2:17).</a:t>
            </a:r>
          </a:p>
          <a:p>
            <a:r>
              <a:rPr lang="en-US" sz="3200" b="1" dirty="0"/>
              <a:t>Conscience and aversion to punishment motivate submission </a:t>
            </a:r>
            <a:r>
              <a:rPr lang="en-US" dirty="0"/>
              <a:t>(Romans 13:5). </a:t>
            </a:r>
            <a:endParaRPr lang="en-US" sz="3200" dirty="0"/>
          </a:p>
        </p:txBody>
      </p:sp>
    </p:spTree>
    <p:extLst>
      <p:ext uri="{BB962C8B-B14F-4D97-AF65-F5344CB8AC3E}">
        <p14:creationId xmlns:p14="http://schemas.microsoft.com/office/powerpoint/2010/main" val="292759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E681-ECE8-4359-BC88-4E6B3B3D653D}"/>
              </a:ext>
            </a:extLst>
          </p:cNvPr>
          <p:cNvSpPr>
            <a:spLocks noGrp="1"/>
          </p:cNvSpPr>
          <p:nvPr>
            <p:ph type="title"/>
          </p:nvPr>
        </p:nvSpPr>
        <p:spPr>
          <a:gradFill>
            <a:gsLst>
              <a:gs pos="0">
                <a:schemeClr val="accent1">
                  <a:lumMod val="5000"/>
                  <a:lumOff val="95000"/>
                </a:schemeClr>
              </a:gs>
              <a:gs pos="13000">
                <a:srgbClr val="C00000"/>
              </a:gs>
              <a:gs pos="100000">
                <a:schemeClr val="bg1"/>
              </a:gs>
              <a:gs pos="89000">
                <a:srgbClr val="0000FF"/>
              </a:gs>
            </a:gsLst>
            <a:lin ang="5400000" scaled="1"/>
          </a:gradFill>
        </p:spPr>
        <p:txBody>
          <a:bodyPr>
            <a:normAutofit fontScale="90000"/>
          </a:bodyPr>
          <a:lstStyle/>
          <a:p>
            <a:pPr algn="ctr"/>
            <a:r>
              <a:rPr kumimoji="0" lang="en-US" sz="5400" b="0" i="0" u="none" strike="noStrike" kern="1200" cap="none" spc="0" normalizeH="0" baseline="0" noProof="0" dirty="0">
                <a:ln>
                  <a:noFill/>
                </a:ln>
                <a:solidFill>
                  <a:schemeClr val="bg1"/>
                </a:solidFill>
                <a:effectLst/>
                <a:uLnTx/>
                <a:uFillTx/>
                <a:latin typeface="Copperplate Gothic Bold" panose="020E0705020206020404" pitchFamily="34" charset="0"/>
                <a:ea typeface="+mj-ea"/>
                <a:cs typeface="+mj-cs"/>
              </a:rPr>
              <a:t>Law Enforcement </a:t>
            </a:r>
            <a:br>
              <a:rPr kumimoji="0" lang="en-US" sz="5400" b="0" i="0" u="none" strike="noStrike" kern="1200" cap="none" spc="0" normalizeH="0" baseline="0" noProof="0" dirty="0">
                <a:ln>
                  <a:noFill/>
                </a:ln>
                <a:solidFill>
                  <a:schemeClr val="bg1"/>
                </a:solidFill>
                <a:effectLst/>
                <a:uLnTx/>
                <a:uFillTx/>
                <a:latin typeface="Calibri Light" panose="020F0302020204030204"/>
                <a:ea typeface="+mj-ea"/>
                <a:cs typeface="+mj-cs"/>
              </a:rPr>
            </a:br>
            <a:r>
              <a:rPr kumimoji="0" lang="en-US" sz="3800" b="0" i="0" u="none" strike="noStrike" kern="1200" cap="none" spc="0" normalizeH="0" baseline="0" noProof="0" dirty="0">
                <a:ln>
                  <a:noFill/>
                </a:ln>
                <a:solidFill>
                  <a:schemeClr val="bg1"/>
                </a:solidFill>
                <a:effectLst/>
                <a:uLnTx/>
                <a:uFillTx/>
                <a:latin typeface="Copperplate Gothic Light" panose="020E0507020206020404" pitchFamily="34" charset="0"/>
                <a:ea typeface="+mj-ea"/>
                <a:cs typeface="+mj-cs"/>
              </a:rPr>
              <a:t>God’s Purpose and my Duty</a:t>
            </a:r>
            <a:endParaRPr lang="en-US" dirty="0">
              <a:solidFill>
                <a:schemeClr val="bg1"/>
              </a:solidFill>
            </a:endParaRPr>
          </a:p>
        </p:txBody>
      </p:sp>
      <p:sp>
        <p:nvSpPr>
          <p:cNvPr id="3" name="Content Placeholder 2">
            <a:extLst>
              <a:ext uri="{FF2B5EF4-FFF2-40B4-BE49-F238E27FC236}">
                <a16:creationId xmlns:a16="http://schemas.microsoft.com/office/drawing/2014/main" id="{B9CC6FF8-8D9E-7A32-E8E5-728749BF5D4F}"/>
              </a:ext>
            </a:extLst>
          </p:cNvPr>
          <p:cNvSpPr>
            <a:spLocks noGrp="1"/>
          </p:cNvSpPr>
          <p:nvPr>
            <p:ph idx="1"/>
          </p:nvPr>
        </p:nvSpPr>
        <p:spPr>
          <a:xfrm>
            <a:off x="628650" y="1825624"/>
            <a:ext cx="7886700" cy="4667249"/>
          </a:xfrm>
        </p:spPr>
        <p:txBody>
          <a:bodyPr>
            <a:normAutofit/>
          </a:bodyPr>
          <a:lstStyle/>
          <a:p>
            <a:r>
              <a:rPr lang="en-US" sz="3200" b="1" dirty="0"/>
              <a:t>Christians owe respect and support to the government </a:t>
            </a:r>
            <a:r>
              <a:rPr lang="en-US" dirty="0"/>
              <a:t>(Romans 13:6-7).</a:t>
            </a:r>
          </a:p>
          <a:p>
            <a:pPr marL="514350" lvl="1" indent="-230188"/>
            <a:r>
              <a:rPr lang="en-US" sz="3000" b="1" i="1" dirty="0">
                <a:solidFill>
                  <a:srgbClr val="0000FF"/>
                </a:solidFill>
                <a:effectLst>
                  <a:outerShdw blurRad="38100" dist="38100" dir="2700000" algn="tl">
                    <a:srgbClr val="000000">
                      <a:alpha val="43137"/>
                    </a:srgbClr>
                  </a:outerShdw>
                </a:effectLst>
              </a:rPr>
              <a:t>Taxes </a:t>
            </a:r>
            <a:r>
              <a:rPr lang="en-US" sz="3000" i="1" dirty="0">
                <a:solidFill>
                  <a:srgbClr val="0000FF"/>
                </a:solidFill>
                <a:effectLst>
                  <a:outerShdw blurRad="38100" dist="38100" dir="2700000" algn="tl">
                    <a:srgbClr val="000000">
                      <a:alpha val="43137"/>
                    </a:srgbClr>
                  </a:outerShdw>
                </a:effectLst>
              </a:rPr>
              <a:t>(Matthew 22:21)</a:t>
            </a:r>
          </a:p>
          <a:p>
            <a:pPr marL="514350" lvl="1" indent="-230188"/>
            <a:r>
              <a:rPr lang="en-US" sz="3000" b="1" i="1" dirty="0">
                <a:solidFill>
                  <a:srgbClr val="0000FF"/>
                </a:solidFill>
                <a:effectLst>
                  <a:outerShdw blurRad="38100" dist="38100" dir="2700000" algn="tl">
                    <a:srgbClr val="000000">
                      <a:alpha val="43137"/>
                    </a:srgbClr>
                  </a:outerShdw>
                </a:effectLst>
              </a:rPr>
              <a:t>Customs </a:t>
            </a:r>
            <a:r>
              <a:rPr lang="en-US" sz="3000" i="1" dirty="0">
                <a:solidFill>
                  <a:srgbClr val="0000FF"/>
                </a:solidFill>
                <a:effectLst>
                  <a:outerShdw blurRad="38100" dist="38100" dir="2700000" algn="tl">
                    <a:srgbClr val="000000">
                      <a:alpha val="43137"/>
                    </a:srgbClr>
                  </a:outerShdw>
                </a:effectLst>
              </a:rPr>
              <a:t>(Matthew 17:24-25)</a:t>
            </a:r>
          </a:p>
          <a:p>
            <a:pPr marL="514350" lvl="1" indent="-230188"/>
            <a:r>
              <a:rPr lang="en-US" sz="3000" b="1" i="1" dirty="0">
                <a:solidFill>
                  <a:srgbClr val="0000FF"/>
                </a:solidFill>
                <a:effectLst>
                  <a:outerShdw blurRad="38100" dist="38100" dir="2700000" algn="tl">
                    <a:srgbClr val="000000">
                      <a:alpha val="43137"/>
                    </a:srgbClr>
                  </a:outerShdw>
                </a:effectLst>
              </a:rPr>
              <a:t>Fear </a:t>
            </a:r>
          </a:p>
          <a:p>
            <a:pPr marL="514350" lvl="1" indent="-230188"/>
            <a:r>
              <a:rPr lang="en-US" sz="3000" b="1" i="1" dirty="0">
                <a:solidFill>
                  <a:srgbClr val="0000FF"/>
                </a:solidFill>
                <a:effectLst>
                  <a:outerShdw blurRad="38100" dist="38100" dir="2700000" algn="tl">
                    <a:srgbClr val="000000">
                      <a:alpha val="43137"/>
                    </a:srgbClr>
                  </a:outerShdw>
                </a:effectLst>
              </a:rPr>
              <a:t>Honor </a:t>
            </a:r>
            <a:r>
              <a:rPr lang="en-US" sz="3000" i="1" dirty="0">
                <a:solidFill>
                  <a:srgbClr val="0000FF"/>
                </a:solidFill>
                <a:effectLst>
                  <a:outerShdw blurRad="38100" dist="38100" dir="2700000" algn="tl">
                    <a:srgbClr val="000000">
                      <a:alpha val="43137"/>
                    </a:srgbClr>
                  </a:outerShdw>
                </a:effectLst>
              </a:rPr>
              <a:t>(Acts 26:24-25)</a:t>
            </a:r>
          </a:p>
        </p:txBody>
      </p:sp>
    </p:spTree>
    <p:extLst>
      <p:ext uri="{BB962C8B-B14F-4D97-AF65-F5344CB8AC3E}">
        <p14:creationId xmlns:p14="http://schemas.microsoft.com/office/powerpoint/2010/main" val="166854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181</TotalTime>
  <Words>271</Words>
  <Application>Microsoft Office PowerPoint</Application>
  <PresentationFormat>On-screen Show (4:3)</PresentationFormat>
  <Paragraphs>22</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Copperplate Gothic Bold</vt:lpstr>
      <vt:lpstr>Copperplate Gothic Light</vt:lpstr>
      <vt:lpstr>Office Theme</vt:lpstr>
      <vt:lpstr>Law Enforcement  God’s Purpose and my Duty</vt:lpstr>
      <vt:lpstr>Law Enforcement  God’s Purpose and my Duty</vt:lpstr>
      <vt:lpstr>Law Enforcement  God’s Purpose and my Duty</vt:lpstr>
      <vt:lpstr>Law Enforcement  God’s Purpose and my Duty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  God’s Purpose and my Duty</dc:title>
  <dc:creator>Steve</dc:creator>
  <cp:lastModifiedBy>Steve</cp:lastModifiedBy>
  <cp:revision>6</cp:revision>
  <dcterms:created xsi:type="dcterms:W3CDTF">2023-03-31T18:54:10Z</dcterms:created>
  <dcterms:modified xsi:type="dcterms:W3CDTF">2023-04-01T15:51:27Z</dcterms:modified>
</cp:coreProperties>
</file>