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64" r:id="rId2"/>
  </p:sldMasterIdLst>
  <p:notesMasterIdLst>
    <p:notesMasterId r:id="rId8"/>
  </p:notesMasterIdLst>
  <p:sldIdLst>
    <p:sldId id="256" r:id="rId3"/>
    <p:sldId id="258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01B"/>
    <a:srgbClr val="63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B6EDC-6AAE-4FBE-81AF-F98DCFE7AA8A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2A7C7-9ED0-4E9A-BED5-071DAC39F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 in churches is on the decline.  This opens up evangelistic opportunities for those willing to use wise Biblical approaches for taking the gospel to </a:t>
            </a:r>
            <a:r>
              <a:rPr lang="en-US"/>
              <a:t>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2A7C7-9ED0-4E9A-BED5-071DAC39F0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6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4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011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8023-289E-48BB-8ACC-DB77D026B0F1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701-0393-4B34-A68F-CED1A6BA7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9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560EB-513C-4DE6-BE69-658C9A61B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412" y="1661699"/>
            <a:ext cx="277749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412" y="1817914"/>
            <a:ext cx="2776600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C6842-1C39-4D3F-AAE9-D82CF2E63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12" y="2001520"/>
            <a:ext cx="2776600" cy="142748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Declining Church Membership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EF80A-D641-47C4-AD52-250EFECC5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828" y="3607526"/>
            <a:ext cx="2525768" cy="153898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 cap="none" dirty="0">
                <a:latin typeface="Pristina" panose="03060402040406080204" pitchFamily="66" charset="0"/>
              </a:rPr>
              <a:t>Implications</a:t>
            </a:r>
            <a:r>
              <a:rPr lang="en-US" sz="4000" cap="none" dirty="0">
                <a:latin typeface="Pristina" panose="03060402040406080204" pitchFamily="66" charset="0"/>
              </a:rPr>
              <a:t> for Evangelism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547E4C-5DBA-4DE8-8FE1-CB7939237021}"/>
              </a:ext>
            </a:extLst>
          </p:cNvPr>
          <p:cNvCxnSpPr>
            <a:cxnSpLocks/>
          </p:cNvCxnSpPr>
          <p:nvPr/>
        </p:nvCxnSpPr>
        <p:spPr>
          <a:xfrm>
            <a:off x="782320" y="3546566"/>
            <a:ext cx="2286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45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A41B-00D4-4EAF-B38F-54A71593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2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 Nova Light" panose="020B0502020104020203"/>
                <a:ea typeface="+mj-ea"/>
                <a:cs typeface="+mj-cs"/>
              </a:rPr>
              <a:t>Church Membership has Declined Twenty percent in two decades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3B01-F8B6-4C49-BDD2-19644AFBA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EC9A2-C52A-4473-91CD-F00691E96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198" y="1290320"/>
            <a:ext cx="9356078" cy="5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5F34-7BC0-4D74-AE25-12EFF65D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271" r="-1" b="-1"/>
          <a:stretch/>
        </p:blipFill>
        <p:spPr>
          <a:xfrm>
            <a:off x="136992" y="175336"/>
            <a:ext cx="8867728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8A41B-00D4-4EAF-B38F-54A71593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5195"/>
            <a:ext cx="7623913" cy="1273125"/>
          </a:xfrm>
        </p:spPr>
        <p:txBody>
          <a:bodyPr anchor="b">
            <a:normAutofit/>
          </a:bodyPr>
          <a:lstStyle/>
          <a:p>
            <a:r>
              <a:rPr kumimoji="0" lang="en-US" sz="3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j-ea"/>
                <a:cs typeface="+mj-cs"/>
              </a:rPr>
              <a:t>Declining Church Membership</a:t>
            </a:r>
            <a:br>
              <a:rPr lang="en-US" sz="3500" cap="all" dirty="0">
                <a:solidFill>
                  <a:srgbClr val="FFFFFF"/>
                </a:solidFill>
                <a:latin typeface="Arial Nova Light" panose="020B0502020104020203"/>
              </a:rPr>
            </a:br>
            <a:r>
              <a:rPr lang="en-US" sz="3500" cap="none" dirty="0">
                <a:solidFill>
                  <a:srgbClr val="FFFFFF"/>
                </a:solidFill>
                <a:latin typeface="Pristina" panose="03060402040406080204" pitchFamily="66" charset="0"/>
              </a:rPr>
              <a:t>Implications for Evangelism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3B01-F8B6-4C49-BDD2-19644AFB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73656"/>
            <a:ext cx="7623913" cy="4141102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We may </a:t>
            </a:r>
            <a:r>
              <a:rPr lang="en-US" sz="3200" b="1">
                <a:solidFill>
                  <a:schemeClr val="bg1"/>
                </a:solidFill>
              </a:rPr>
              <a:t>need to alter </a:t>
            </a:r>
            <a:r>
              <a:rPr lang="en-US" sz="3200" b="1" dirty="0">
                <a:solidFill>
                  <a:schemeClr val="bg1"/>
                </a:solidFill>
              </a:rPr>
              <a:t>our starting point.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 must be more than bringing people out of denominationalism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(Colossians 4:5-6).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understand how far each person is from the kingdom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(Mark 12:28-34).</a:t>
            </a:r>
          </a:p>
          <a:p>
            <a:pPr lvl="1"/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5F34-7BC0-4D74-AE25-12EFF65D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271" r="-1" b="-1"/>
          <a:stretch/>
        </p:blipFill>
        <p:spPr>
          <a:xfrm>
            <a:off x="136992" y="175336"/>
            <a:ext cx="8867728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8A41B-00D4-4EAF-B38F-54A71593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2955"/>
            <a:ext cx="7623913" cy="1273125"/>
          </a:xfrm>
        </p:spPr>
        <p:txBody>
          <a:bodyPr anchor="b">
            <a:normAutofit/>
          </a:bodyPr>
          <a:lstStyle/>
          <a:p>
            <a:r>
              <a:rPr kumimoji="0" lang="en-US" sz="3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j-ea"/>
                <a:cs typeface="+mj-cs"/>
              </a:rPr>
              <a:t>Declining Church Membership</a:t>
            </a:r>
            <a:br>
              <a:rPr lang="en-US" sz="3500" cap="all" dirty="0">
                <a:solidFill>
                  <a:srgbClr val="FFFFFF"/>
                </a:solidFill>
                <a:latin typeface="Arial Nova Light" panose="020B0502020104020203"/>
              </a:rPr>
            </a:br>
            <a:r>
              <a:rPr lang="en-US" sz="3500" cap="none" dirty="0">
                <a:solidFill>
                  <a:srgbClr val="FFFFFF"/>
                </a:solidFill>
                <a:latin typeface="Pristina" panose="03060402040406080204" pitchFamily="66" charset="0"/>
              </a:rPr>
              <a:t>Implications for Evangelism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3B01-F8B6-4C49-BDD2-19644AFB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798320"/>
            <a:ext cx="8321040" cy="473456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Consider the approach of evangelists in the N.T.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 started where the Eunuch was -- a believer in God and in the prophetic Scriptures (Acts 8:30-35).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Paul’s starting point for Jews was different than his starting point for gentiles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517525" lvl="1" indent="-284163">
              <a:spcBef>
                <a:spcPts val="30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Jews, he often began with Scripture or Jewish history (Acts 9:20-22; 13:14-30; 17:2-3)</a:t>
            </a:r>
          </a:p>
          <a:p>
            <a:pPr marL="517525" lvl="1" indent="-284163">
              <a:spcBef>
                <a:spcPts val="300"/>
              </a:spcBef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Gentiles, he often began with the nature of God (Acts 14:8-18; 17:22-31)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take a person’s religious and cultural background into account.</a:t>
            </a:r>
          </a:p>
          <a:p>
            <a:pPr lvl="1"/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3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45F34-7BC0-4D74-AE25-12EFF65DC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271" r="-1" b="-1"/>
          <a:stretch/>
        </p:blipFill>
        <p:spPr>
          <a:xfrm>
            <a:off x="136992" y="175336"/>
            <a:ext cx="8867728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8A41B-00D4-4EAF-B38F-54A71593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2955"/>
            <a:ext cx="7623913" cy="1273125"/>
          </a:xfrm>
        </p:spPr>
        <p:txBody>
          <a:bodyPr anchor="b">
            <a:normAutofit/>
          </a:bodyPr>
          <a:lstStyle/>
          <a:p>
            <a:r>
              <a:rPr kumimoji="0" lang="en-US" sz="35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 panose="020B0502020104020203"/>
                <a:ea typeface="+mj-ea"/>
                <a:cs typeface="+mj-cs"/>
              </a:rPr>
              <a:t>Declining Church Membership</a:t>
            </a:r>
            <a:br>
              <a:rPr lang="en-US" sz="3500" cap="all" dirty="0">
                <a:solidFill>
                  <a:srgbClr val="FFFFFF"/>
                </a:solidFill>
                <a:latin typeface="Arial Nova Light" panose="020B0502020104020203"/>
              </a:rPr>
            </a:br>
            <a:r>
              <a:rPr lang="en-US" sz="3500" cap="none" dirty="0">
                <a:solidFill>
                  <a:srgbClr val="FFFFFF"/>
                </a:solidFill>
                <a:latin typeface="Pristina" panose="03060402040406080204" pitchFamily="66" charset="0"/>
              </a:rPr>
              <a:t>Implications for Evangelism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3B01-F8B6-4C49-BDD2-19644AFBA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798320"/>
            <a:ext cx="7924800" cy="4734560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3200" b="1" dirty="0">
                <a:solidFill>
                  <a:schemeClr val="bg1"/>
                </a:solidFill>
              </a:rPr>
              <a:t>The appeal is to the gospel of Christ.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Carnal appeals will not bring people to Christ           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Timothy 3:4; Romans 14:17).</a:t>
            </a:r>
          </a:p>
          <a:p>
            <a:pPr>
              <a:spcBef>
                <a:spcPts val="300"/>
              </a:spcBef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word of the Lord saves and results in members being added to His church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(Acts 2:41; 2 Thess. 3:1; Acts 19:17-20).</a:t>
            </a:r>
          </a:p>
          <a:p>
            <a:pPr lvl="1"/>
            <a:endParaRPr lang="en-US" sz="1700" dirty="0">
              <a:solidFill>
                <a:srgbClr val="FFFFFF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249</Words>
  <Application>Microsoft Office PowerPoint</Application>
  <PresentationFormat>On-screen Show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Nova Light</vt:lpstr>
      <vt:lpstr>Calibri</vt:lpstr>
      <vt:lpstr>Calibri Light</vt:lpstr>
      <vt:lpstr>Pristina</vt:lpstr>
      <vt:lpstr>Wingdings 2</vt:lpstr>
      <vt:lpstr>DividendVTI</vt:lpstr>
      <vt:lpstr>Office Theme</vt:lpstr>
      <vt:lpstr>Declining Church Membership</vt:lpstr>
      <vt:lpstr>Church Membership has Declined Twenty percent in two decades</vt:lpstr>
      <vt:lpstr>Declining Church Membership Implications for Evangelism</vt:lpstr>
      <vt:lpstr>Declining Church Membership Implications for Evangelism</vt:lpstr>
      <vt:lpstr>Declining Church Membership Implications for Evangelism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Declining Church Membership</dc:title>
  <dc:creator>Steve</dc:creator>
  <cp:lastModifiedBy>Steve</cp:lastModifiedBy>
  <cp:revision>15</cp:revision>
  <dcterms:created xsi:type="dcterms:W3CDTF">2021-04-02T20:34:26Z</dcterms:created>
  <dcterms:modified xsi:type="dcterms:W3CDTF">2021-04-03T14:20:39Z</dcterms:modified>
</cp:coreProperties>
</file>