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1" r:id="rId4"/>
    <p:sldId id="262" r:id="rId5"/>
    <p:sldId id="263" r:id="rId6"/>
    <p:sldId id="264"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18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99" d="100"/>
          <a:sy n="99" d="100"/>
        </p:scale>
        <p:origin x="7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679AB-F442-4E55-BB0C-9349A5BE70B9}" type="datetimeFigureOut">
              <a:rPr lang="en-US" smtClean="0"/>
              <a:t>4/3/2015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C3B429-7E00-4CAA-9572-25F1C9F5DE5B}" type="slidenum">
              <a:rPr lang="en-US" smtClean="0"/>
              <a:t>‹#›</a:t>
            </a:fld>
            <a:endParaRPr lang="en-US"/>
          </a:p>
        </p:txBody>
      </p:sp>
    </p:spTree>
    <p:extLst>
      <p:ext uri="{BB962C8B-B14F-4D97-AF65-F5344CB8AC3E}">
        <p14:creationId xmlns:p14="http://schemas.microsoft.com/office/powerpoint/2010/main" val="3905264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Following up on last</a:t>
            </a:r>
            <a:r>
              <a:rPr lang="en-US" baseline="0" dirty="0" smtClean="0"/>
              <a:t> Sunday morning’s lesson, what are the practical consequences of giving the church/family first priority in our lives?  If the first family is first, then our Father’s truth will prevail and be supported at all cost.  Our spiritual family will take precedence of physical family.  There will be a commitment to sharing, caring, and associating.  We will be focused on one another, and we will use our gifts for the benefit of our family!</a:t>
            </a:r>
            <a:endParaRPr lang="en-US" dirty="0"/>
          </a:p>
        </p:txBody>
      </p:sp>
      <p:sp>
        <p:nvSpPr>
          <p:cNvPr id="4" name="Slide Number Placeholder 3"/>
          <p:cNvSpPr>
            <a:spLocks noGrp="1"/>
          </p:cNvSpPr>
          <p:nvPr>
            <p:ph type="sldNum" sz="quarter" idx="10"/>
          </p:nvPr>
        </p:nvSpPr>
        <p:spPr/>
        <p:txBody>
          <a:bodyPr/>
          <a:lstStyle/>
          <a:p>
            <a:fld id="{D5C3B429-7E00-4CAA-9572-25F1C9F5DE5B}" type="slidenum">
              <a:rPr lang="en-US" smtClean="0"/>
              <a:t>1</a:t>
            </a:fld>
            <a:endParaRPr lang="en-US"/>
          </a:p>
        </p:txBody>
      </p:sp>
    </p:spTree>
    <p:extLst>
      <p:ext uri="{BB962C8B-B14F-4D97-AF65-F5344CB8AC3E}">
        <p14:creationId xmlns:p14="http://schemas.microsoft.com/office/powerpoint/2010/main" val="164767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D115BA7-F775-4700-B0F8-8C6B54BE9C07}"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1740483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115BA7-F775-4700-B0F8-8C6B54BE9C07}"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2404322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115BA7-F775-4700-B0F8-8C6B54BE9C07}"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371659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115BA7-F775-4700-B0F8-8C6B54BE9C07}"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4148861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115BA7-F775-4700-B0F8-8C6B54BE9C07}"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627869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D115BA7-F775-4700-B0F8-8C6B54BE9C07}" type="datetimeFigureOut">
              <a:rPr lang="en-US" smtClean="0"/>
              <a:t>4/3/2015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66330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D115BA7-F775-4700-B0F8-8C6B54BE9C07}" type="datetimeFigureOut">
              <a:rPr lang="en-US" smtClean="0"/>
              <a:t>4/3/2015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2031788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D115BA7-F775-4700-B0F8-8C6B54BE9C07}" type="datetimeFigureOut">
              <a:rPr lang="en-US" smtClean="0"/>
              <a:t>4/3/2015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1613347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115BA7-F775-4700-B0F8-8C6B54BE9C07}" type="datetimeFigureOut">
              <a:rPr lang="en-US" smtClean="0"/>
              <a:t>4/3/2015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121329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115BA7-F775-4700-B0F8-8C6B54BE9C07}" type="datetimeFigureOut">
              <a:rPr lang="en-US" smtClean="0"/>
              <a:t>4/3/2015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238051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115BA7-F775-4700-B0F8-8C6B54BE9C07}" type="datetimeFigureOut">
              <a:rPr lang="en-US" smtClean="0"/>
              <a:t>4/3/2015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6B92F-FB31-49A6-AF07-C844CEB29D20}" type="slidenum">
              <a:rPr lang="en-US" smtClean="0"/>
              <a:t>‹#›</a:t>
            </a:fld>
            <a:endParaRPr lang="en-US"/>
          </a:p>
        </p:txBody>
      </p:sp>
    </p:spTree>
    <p:extLst>
      <p:ext uri="{BB962C8B-B14F-4D97-AF65-F5344CB8AC3E}">
        <p14:creationId xmlns:p14="http://schemas.microsoft.com/office/powerpoint/2010/main" val="32985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5180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15BA7-F775-4700-B0F8-8C6B54BE9C07}" type="datetimeFigureOut">
              <a:rPr lang="en-US" smtClean="0"/>
              <a:t>4/3/2015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6B92F-FB31-49A6-AF07-C844CEB29D20}" type="slidenum">
              <a:rPr lang="en-US" smtClean="0"/>
              <a:t>‹#›</a:t>
            </a:fld>
            <a:endParaRPr lang="en-US"/>
          </a:p>
        </p:txBody>
      </p:sp>
    </p:spTree>
    <p:extLst>
      <p:ext uri="{BB962C8B-B14F-4D97-AF65-F5344CB8AC3E}">
        <p14:creationId xmlns:p14="http://schemas.microsoft.com/office/powerpoint/2010/main" val="8617809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6400" y="428459"/>
            <a:ext cx="8255000" cy="1871979"/>
          </a:xfrm>
        </p:spPr>
        <p:txBody>
          <a:bodyPr>
            <a:normAutofit fontScale="90000"/>
          </a:bodyPr>
          <a:lstStyle/>
          <a:p>
            <a:r>
              <a:rPr lang="en-US" sz="89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FIRST FAMILY is FIRST…</a:t>
            </a:r>
            <a:endParaRPr lang="en-US" sz="89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endParaRPr>
          </a:p>
        </p:txBody>
      </p:sp>
      <p:sp>
        <p:nvSpPr>
          <p:cNvPr id="3" name="Subtitle 2"/>
          <p:cNvSpPr>
            <a:spLocks noGrp="1"/>
          </p:cNvSpPr>
          <p:nvPr>
            <p:ph type="subTitle" idx="1"/>
          </p:nvPr>
        </p:nvSpPr>
        <p:spPr/>
        <p:txBody>
          <a:bodyPr/>
          <a:lstStyle/>
          <a:p>
            <a:endParaRPr lang="en-US"/>
          </a:p>
        </p:txBody>
      </p:sp>
      <p:pic>
        <p:nvPicPr>
          <p:cNvPr id="1028" name="Picture 4" descr="https://bishopcampbellsblog.files.wordpress.com/2014/09/synod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90281"/>
            <a:ext cx="9144000" cy="4367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63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365126"/>
            <a:ext cx="8829368" cy="1325563"/>
          </a:xfrm>
        </p:spPr>
        <p:txBody>
          <a:bodyPr>
            <a:normAutofit/>
          </a:bodyPr>
          <a:lstStyle/>
          <a:p>
            <a:pPr algn="ct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a:t>
            </a:r>
            <a:r>
              <a:rPr lang="en-US" sz="4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FIRST </a:t>
            </a: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FAMILY is FIRST…</a:t>
            </a:r>
            <a:endParaRPr lang="en-US" sz="4800" dirty="0"/>
          </a:p>
        </p:txBody>
      </p:sp>
      <p:sp>
        <p:nvSpPr>
          <p:cNvPr id="3" name="Content Placeholder 2"/>
          <p:cNvSpPr>
            <a:spLocks noGrp="1"/>
          </p:cNvSpPr>
          <p:nvPr>
            <p:ph idx="1"/>
          </p:nvPr>
        </p:nvSpPr>
        <p:spPr/>
        <p:txBody>
          <a:bodyPr/>
          <a:lstStyle/>
          <a:p>
            <a:pPr marL="0" indent="0" algn="ctr">
              <a:buNone/>
            </a:pPr>
            <a:r>
              <a:rPr lang="en-US" sz="4000" dirty="0" smtClean="0">
                <a:solidFill>
                  <a:schemeClr val="accent4">
                    <a:lumMod val="40000"/>
                    <a:lumOff val="60000"/>
                  </a:schemeClr>
                </a:solidFill>
              </a:rPr>
              <a:t>Our Father’s truth will prevail!</a:t>
            </a:r>
          </a:p>
          <a:p>
            <a:pPr marL="0" indent="0" algn="ctr">
              <a:buNone/>
            </a:pPr>
            <a:r>
              <a:rPr lang="en-US" sz="3200" i="1" dirty="0" smtClean="0">
                <a:solidFill>
                  <a:schemeClr val="bg1"/>
                </a:solidFill>
              </a:rPr>
              <a:t>We will support the truth at all costs!</a:t>
            </a:r>
          </a:p>
          <a:p>
            <a:pPr marL="0" indent="0" algn="ctr">
              <a:buNone/>
            </a:pPr>
            <a:r>
              <a:rPr lang="en-US" dirty="0" smtClean="0">
                <a:solidFill>
                  <a:schemeClr val="accent4">
                    <a:lumMod val="40000"/>
                    <a:lumOff val="60000"/>
                  </a:schemeClr>
                </a:solidFill>
              </a:rPr>
              <a:t>(Matthew 12:50; 1 Timothy 3:15)</a:t>
            </a:r>
            <a:endParaRPr lang="en-US" dirty="0"/>
          </a:p>
        </p:txBody>
      </p:sp>
      <p:pic>
        <p:nvPicPr>
          <p:cNvPr id="4" name="Picture 3"/>
          <p:cNvPicPr>
            <a:picLocks noChangeAspect="1"/>
          </p:cNvPicPr>
          <p:nvPr/>
        </p:nvPicPr>
        <p:blipFill>
          <a:blip r:embed="rId2"/>
          <a:stretch>
            <a:fillRect/>
          </a:stretch>
        </p:blipFill>
        <p:spPr>
          <a:xfrm>
            <a:off x="0" y="5232043"/>
            <a:ext cx="9143999" cy="1625958"/>
          </a:xfrm>
          <a:prstGeom prst="rect">
            <a:avLst/>
          </a:prstGeom>
        </p:spPr>
      </p:pic>
    </p:spTree>
    <p:extLst>
      <p:ext uri="{BB962C8B-B14F-4D97-AF65-F5344CB8AC3E}">
        <p14:creationId xmlns:p14="http://schemas.microsoft.com/office/powerpoint/2010/main" val="2042942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365126"/>
            <a:ext cx="8829368" cy="1325563"/>
          </a:xfrm>
        </p:spPr>
        <p:txBody>
          <a:bodyPr>
            <a:normAutofit/>
          </a:bodyPr>
          <a:lstStyle/>
          <a:p>
            <a:pPr algn="ct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a:t>
            </a:r>
            <a:r>
              <a:rPr lang="en-US" sz="4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FIRST </a:t>
            </a: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FAMILY is FIRST…</a:t>
            </a:r>
            <a:endParaRPr lang="en-US" sz="4800" dirty="0"/>
          </a:p>
        </p:txBody>
      </p:sp>
      <p:sp>
        <p:nvSpPr>
          <p:cNvPr id="3" name="Content Placeholder 2"/>
          <p:cNvSpPr>
            <a:spLocks noGrp="1"/>
          </p:cNvSpPr>
          <p:nvPr>
            <p:ph idx="1"/>
          </p:nvPr>
        </p:nvSpPr>
        <p:spPr/>
        <p:txBody>
          <a:bodyPr/>
          <a:lstStyle/>
          <a:p>
            <a:pPr marL="0" indent="0" algn="ctr">
              <a:buNone/>
            </a:pPr>
            <a:r>
              <a:rPr lang="en-US" sz="4000" dirty="0" smtClean="0">
                <a:solidFill>
                  <a:schemeClr val="accent4">
                    <a:lumMod val="40000"/>
                    <a:lumOff val="60000"/>
                  </a:schemeClr>
                </a:solidFill>
              </a:rPr>
              <a:t>It will have precedence over   physical family.</a:t>
            </a:r>
          </a:p>
          <a:p>
            <a:pPr marL="0" indent="0" algn="ctr">
              <a:buNone/>
            </a:pPr>
            <a:r>
              <a:rPr lang="en-US" sz="3200" i="1" dirty="0" smtClean="0">
                <a:solidFill>
                  <a:schemeClr val="bg1"/>
                </a:solidFill>
              </a:rPr>
              <a:t>First Family relationships come first!</a:t>
            </a:r>
          </a:p>
          <a:p>
            <a:pPr marL="0" indent="0" algn="ctr">
              <a:buNone/>
            </a:pPr>
            <a:r>
              <a:rPr lang="en-US" dirty="0">
                <a:solidFill>
                  <a:schemeClr val="accent4">
                    <a:lumMod val="40000"/>
                    <a:lumOff val="60000"/>
                  </a:schemeClr>
                </a:solidFill>
              </a:rPr>
              <a:t>(Luke 9:59-62; </a:t>
            </a:r>
            <a:r>
              <a:rPr lang="en-US" dirty="0" smtClean="0">
                <a:solidFill>
                  <a:schemeClr val="accent4">
                    <a:lumMod val="40000"/>
                    <a:lumOff val="60000"/>
                  </a:schemeClr>
                </a:solidFill>
              </a:rPr>
              <a:t>14:20</a:t>
            </a:r>
            <a:r>
              <a:rPr lang="en-US" dirty="0">
                <a:solidFill>
                  <a:schemeClr val="accent4">
                    <a:lumMod val="40000"/>
                    <a:lumOff val="60000"/>
                  </a:schemeClr>
                </a:solidFill>
              </a:rPr>
              <a:t>, 24; Mark </a:t>
            </a:r>
            <a:r>
              <a:rPr lang="en-US" dirty="0" smtClean="0">
                <a:solidFill>
                  <a:schemeClr val="accent4">
                    <a:lumMod val="40000"/>
                    <a:lumOff val="60000"/>
                  </a:schemeClr>
                </a:solidFill>
              </a:rPr>
              <a:t>10:29-30;                         1 Corinthians 5:1; 2 Corinthians 7:12)</a:t>
            </a:r>
            <a:endParaRPr lang="en-US" dirty="0"/>
          </a:p>
        </p:txBody>
      </p:sp>
      <p:pic>
        <p:nvPicPr>
          <p:cNvPr id="4" name="Picture 3"/>
          <p:cNvPicPr>
            <a:picLocks noChangeAspect="1"/>
          </p:cNvPicPr>
          <p:nvPr/>
        </p:nvPicPr>
        <p:blipFill>
          <a:blip r:embed="rId2"/>
          <a:stretch>
            <a:fillRect/>
          </a:stretch>
        </p:blipFill>
        <p:spPr>
          <a:xfrm>
            <a:off x="0" y="5232043"/>
            <a:ext cx="9143999" cy="1625958"/>
          </a:xfrm>
          <a:prstGeom prst="rect">
            <a:avLst/>
          </a:prstGeom>
        </p:spPr>
      </p:pic>
    </p:spTree>
    <p:extLst>
      <p:ext uri="{BB962C8B-B14F-4D97-AF65-F5344CB8AC3E}">
        <p14:creationId xmlns:p14="http://schemas.microsoft.com/office/powerpoint/2010/main" val="327220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365126"/>
            <a:ext cx="8829368" cy="1325563"/>
          </a:xfrm>
        </p:spPr>
        <p:txBody>
          <a:bodyPr>
            <a:normAutofit/>
          </a:bodyPr>
          <a:lstStyle/>
          <a:p>
            <a:pPr algn="ct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a:t>
            </a:r>
            <a:r>
              <a:rPr lang="en-US" sz="4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FIRST </a:t>
            </a: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FAMILY is FIRST…</a:t>
            </a:r>
            <a:endParaRPr lang="en-US" sz="4800" dirty="0"/>
          </a:p>
        </p:txBody>
      </p:sp>
      <p:sp>
        <p:nvSpPr>
          <p:cNvPr id="3" name="Content Placeholder 2"/>
          <p:cNvSpPr>
            <a:spLocks noGrp="1"/>
          </p:cNvSpPr>
          <p:nvPr>
            <p:ph idx="1"/>
          </p:nvPr>
        </p:nvSpPr>
        <p:spPr/>
        <p:txBody>
          <a:bodyPr/>
          <a:lstStyle/>
          <a:p>
            <a:pPr marL="0" indent="0" algn="ctr">
              <a:buNone/>
            </a:pPr>
            <a:r>
              <a:rPr lang="en-US" sz="4000" dirty="0" smtClean="0">
                <a:solidFill>
                  <a:schemeClr val="accent4">
                    <a:lumMod val="40000"/>
                    <a:lumOff val="60000"/>
                  </a:schemeClr>
                </a:solidFill>
              </a:rPr>
              <a:t>There will be </a:t>
            </a:r>
            <a:r>
              <a:rPr lang="en-US" sz="4000" dirty="0">
                <a:solidFill>
                  <a:schemeClr val="accent4">
                    <a:lumMod val="40000"/>
                    <a:lumOff val="60000"/>
                  </a:schemeClr>
                </a:solidFill>
              </a:rPr>
              <a:t>a commitment to sharing, caring and </a:t>
            </a:r>
            <a:r>
              <a:rPr lang="en-US" sz="4000" dirty="0" smtClean="0">
                <a:solidFill>
                  <a:schemeClr val="accent4">
                    <a:lumMod val="40000"/>
                    <a:lumOff val="60000"/>
                  </a:schemeClr>
                </a:solidFill>
              </a:rPr>
              <a:t>associating.</a:t>
            </a:r>
          </a:p>
          <a:p>
            <a:pPr marL="0" indent="0" algn="ctr">
              <a:buNone/>
            </a:pPr>
            <a:r>
              <a:rPr lang="en-US" sz="3200" i="1" dirty="0" smtClean="0">
                <a:solidFill>
                  <a:schemeClr val="bg1"/>
                </a:solidFill>
              </a:rPr>
              <a:t>Both in the assembly and outside of it.</a:t>
            </a:r>
          </a:p>
          <a:p>
            <a:pPr marL="0" indent="0" algn="ctr">
              <a:buNone/>
            </a:pPr>
            <a:r>
              <a:rPr lang="en-US" dirty="0" smtClean="0">
                <a:solidFill>
                  <a:schemeClr val="accent4">
                    <a:lumMod val="40000"/>
                    <a:lumOff val="60000"/>
                  </a:schemeClr>
                </a:solidFill>
              </a:rPr>
              <a:t>(Acts 2:44-47; Hebrews 10:24-25;                    Galatians 6:10; 1 Peter 3:8-9)</a:t>
            </a:r>
            <a:endParaRPr lang="en-US" dirty="0"/>
          </a:p>
        </p:txBody>
      </p:sp>
      <p:pic>
        <p:nvPicPr>
          <p:cNvPr id="4" name="Picture 3"/>
          <p:cNvPicPr>
            <a:picLocks noChangeAspect="1"/>
          </p:cNvPicPr>
          <p:nvPr/>
        </p:nvPicPr>
        <p:blipFill>
          <a:blip r:embed="rId2"/>
          <a:stretch>
            <a:fillRect/>
          </a:stretch>
        </p:blipFill>
        <p:spPr>
          <a:xfrm>
            <a:off x="0" y="5232043"/>
            <a:ext cx="9143999" cy="1625958"/>
          </a:xfrm>
          <a:prstGeom prst="rect">
            <a:avLst/>
          </a:prstGeom>
        </p:spPr>
      </p:pic>
    </p:spTree>
    <p:extLst>
      <p:ext uri="{BB962C8B-B14F-4D97-AF65-F5344CB8AC3E}">
        <p14:creationId xmlns:p14="http://schemas.microsoft.com/office/powerpoint/2010/main" val="1469891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365126"/>
            <a:ext cx="8829368" cy="1325563"/>
          </a:xfrm>
        </p:spPr>
        <p:txBody>
          <a:bodyPr>
            <a:normAutofit/>
          </a:bodyPr>
          <a:lstStyle/>
          <a:p>
            <a:pPr algn="ct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a:t>
            </a:r>
            <a:r>
              <a:rPr lang="en-US" sz="4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FIRST </a:t>
            </a: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FAMILY is FIRST…</a:t>
            </a:r>
            <a:endParaRPr lang="en-US" sz="4800" dirty="0"/>
          </a:p>
        </p:txBody>
      </p:sp>
      <p:sp>
        <p:nvSpPr>
          <p:cNvPr id="3" name="Content Placeholder 2"/>
          <p:cNvSpPr>
            <a:spLocks noGrp="1"/>
          </p:cNvSpPr>
          <p:nvPr>
            <p:ph idx="1"/>
          </p:nvPr>
        </p:nvSpPr>
        <p:spPr>
          <a:xfrm>
            <a:off x="628649" y="1510993"/>
            <a:ext cx="7886700" cy="4351338"/>
          </a:xfrm>
        </p:spPr>
        <p:txBody>
          <a:bodyPr>
            <a:normAutofit/>
          </a:bodyPr>
          <a:lstStyle/>
          <a:p>
            <a:pPr marL="0" indent="0" algn="ctr">
              <a:buNone/>
            </a:pPr>
            <a:r>
              <a:rPr lang="en-US" sz="4000" dirty="0" smtClean="0">
                <a:solidFill>
                  <a:schemeClr val="accent4">
                    <a:lumMod val="40000"/>
                    <a:lumOff val="60000"/>
                  </a:schemeClr>
                </a:solidFill>
              </a:rPr>
              <a:t>There is a commitment to             “one another.”</a:t>
            </a:r>
          </a:p>
          <a:p>
            <a:pPr marL="0" indent="0" algn="ctr">
              <a:buNone/>
            </a:pPr>
            <a:r>
              <a:rPr lang="en-US" sz="3200" i="1" dirty="0" smtClean="0">
                <a:solidFill>
                  <a:schemeClr val="bg1"/>
                </a:solidFill>
              </a:rPr>
              <a:t>Rom.12:10,,16; 13:8; 14:19; 15:7, 14; 16:16;   1 </a:t>
            </a:r>
            <a:r>
              <a:rPr lang="en-US" sz="3200" i="1" dirty="0">
                <a:solidFill>
                  <a:schemeClr val="bg1"/>
                </a:solidFill>
              </a:rPr>
              <a:t>Cor. </a:t>
            </a:r>
            <a:r>
              <a:rPr lang="en-US" sz="3200" i="1" dirty="0" smtClean="0">
                <a:solidFill>
                  <a:schemeClr val="bg1"/>
                </a:solidFill>
              </a:rPr>
              <a:t>12:25; Gal</a:t>
            </a:r>
            <a:r>
              <a:rPr lang="en-US" sz="3200" i="1" dirty="0">
                <a:solidFill>
                  <a:schemeClr val="bg1"/>
                </a:solidFill>
              </a:rPr>
              <a:t>. </a:t>
            </a:r>
            <a:r>
              <a:rPr lang="en-US" sz="3200" i="1" dirty="0" smtClean="0">
                <a:solidFill>
                  <a:schemeClr val="bg1"/>
                </a:solidFill>
              </a:rPr>
              <a:t>5:13; Eph. 4:2, 32; 5:21;   Col</a:t>
            </a:r>
            <a:r>
              <a:rPr lang="en-US" sz="3200" i="1" dirty="0">
                <a:solidFill>
                  <a:schemeClr val="bg1"/>
                </a:solidFill>
              </a:rPr>
              <a:t>. </a:t>
            </a:r>
            <a:r>
              <a:rPr lang="en-US" sz="3200" i="1" dirty="0" smtClean="0">
                <a:solidFill>
                  <a:schemeClr val="bg1"/>
                </a:solidFill>
              </a:rPr>
              <a:t>3:13; 1 </a:t>
            </a:r>
            <a:r>
              <a:rPr lang="en-US" sz="3200" i="1" dirty="0">
                <a:solidFill>
                  <a:schemeClr val="bg1"/>
                </a:solidFill>
              </a:rPr>
              <a:t>Thess. </a:t>
            </a:r>
            <a:r>
              <a:rPr lang="en-US" sz="3200" i="1" dirty="0" smtClean="0">
                <a:solidFill>
                  <a:schemeClr val="bg1"/>
                </a:solidFill>
              </a:rPr>
              <a:t>4:18; 5:11, 15; Heb</a:t>
            </a:r>
            <a:r>
              <a:rPr lang="en-US" sz="3200" i="1" dirty="0">
                <a:solidFill>
                  <a:schemeClr val="bg1"/>
                </a:solidFill>
              </a:rPr>
              <a:t>. </a:t>
            </a:r>
            <a:r>
              <a:rPr lang="en-US" sz="3200" i="1" dirty="0" smtClean="0">
                <a:solidFill>
                  <a:schemeClr val="bg1"/>
                </a:solidFill>
              </a:rPr>
              <a:t>10:24; James 5:16;  1 </a:t>
            </a:r>
            <a:r>
              <a:rPr lang="en-US" sz="3200" i="1" dirty="0">
                <a:solidFill>
                  <a:schemeClr val="bg1"/>
                </a:solidFill>
              </a:rPr>
              <a:t>Peter </a:t>
            </a:r>
            <a:r>
              <a:rPr lang="en-US" sz="3200" i="1" dirty="0" smtClean="0">
                <a:solidFill>
                  <a:schemeClr val="bg1"/>
                </a:solidFill>
              </a:rPr>
              <a:t>4:9-10; 5:5; Rom</a:t>
            </a:r>
            <a:r>
              <a:rPr lang="en-US" sz="3200" i="1" dirty="0">
                <a:solidFill>
                  <a:schemeClr val="bg1"/>
                </a:solidFill>
              </a:rPr>
              <a:t>. </a:t>
            </a:r>
            <a:r>
              <a:rPr lang="en-US" sz="3200" i="1" dirty="0" smtClean="0">
                <a:solidFill>
                  <a:schemeClr val="bg1"/>
                </a:solidFill>
              </a:rPr>
              <a:t>14:13; Gal</a:t>
            </a:r>
            <a:r>
              <a:rPr lang="en-US" sz="3200" i="1" dirty="0">
                <a:solidFill>
                  <a:schemeClr val="bg1"/>
                </a:solidFill>
              </a:rPr>
              <a:t>. </a:t>
            </a:r>
            <a:r>
              <a:rPr lang="en-US" sz="3200" i="1" dirty="0" smtClean="0">
                <a:solidFill>
                  <a:schemeClr val="bg1"/>
                </a:solidFill>
              </a:rPr>
              <a:t>5:26; Col</a:t>
            </a:r>
            <a:r>
              <a:rPr lang="en-US" sz="3200" i="1" dirty="0">
                <a:solidFill>
                  <a:schemeClr val="bg1"/>
                </a:solidFill>
              </a:rPr>
              <a:t>. </a:t>
            </a:r>
            <a:r>
              <a:rPr lang="en-US" sz="3200" i="1" dirty="0" smtClean="0">
                <a:solidFill>
                  <a:schemeClr val="bg1"/>
                </a:solidFill>
              </a:rPr>
              <a:t>3:9; James 4:11; 5:9</a:t>
            </a:r>
            <a:endParaRPr lang="en-US" sz="3200" i="1" dirty="0">
              <a:solidFill>
                <a:schemeClr val="bg1"/>
              </a:solidFill>
            </a:endParaRPr>
          </a:p>
        </p:txBody>
      </p:sp>
      <p:pic>
        <p:nvPicPr>
          <p:cNvPr id="4" name="Picture 3"/>
          <p:cNvPicPr>
            <a:picLocks noChangeAspect="1"/>
          </p:cNvPicPr>
          <p:nvPr/>
        </p:nvPicPr>
        <p:blipFill>
          <a:blip r:embed="rId2"/>
          <a:stretch>
            <a:fillRect/>
          </a:stretch>
        </p:blipFill>
        <p:spPr>
          <a:xfrm>
            <a:off x="0" y="5232043"/>
            <a:ext cx="9143999" cy="1625958"/>
          </a:xfrm>
          <a:prstGeom prst="rect">
            <a:avLst/>
          </a:prstGeom>
        </p:spPr>
      </p:pic>
    </p:spTree>
    <p:extLst>
      <p:ext uri="{BB962C8B-B14F-4D97-AF65-F5344CB8AC3E}">
        <p14:creationId xmlns:p14="http://schemas.microsoft.com/office/powerpoint/2010/main" val="3785561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 y="365126"/>
            <a:ext cx="8829368" cy="1325563"/>
          </a:xfrm>
        </p:spPr>
        <p:txBody>
          <a:bodyPr>
            <a:normAutofit/>
          </a:bodyPr>
          <a:lstStyle/>
          <a:p>
            <a:pPr algn="ct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a:t>
            </a:r>
            <a:r>
              <a:rPr lang="en-US" sz="4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FIRST </a:t>
            </a:r>
            <a:r>
              <a:rPr lang="en-US" sz="4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FAMILY is FIRST…</a:t>
            </a:r>
            <a:endParaRPr lang="en-US" sz="4800" dirty="0"/>
          </a:p>
        </p:txBody>
      </p:sp>
      <p:sp>
        <p:nvSpPr>
          <p:cNvPr id="3" name="Content Placeholder 2"/>
          <p:cNvSpPr>
            <a:spLocks noGrp="1"/>
          </p:cNvSpPr>
          <p:nvPr>
            <p:ph idx="1"/>
          </p:nvPr>
        </p:nvSpPr>
        <p:spPr/>
        <p:txBody>
          <a:bodyPr/>
          <a:lstStyle/>
          <a:p>
            <a:pPr marL="0" indent="0" algn="ctr">
              <a:buNone/>
            </a:pPr>
            <a:r>
              <a:rPr lang="en-US" sz="4000" dirty="0" smtClean="0">
                <a:solidFill>
                  <a:schemeClr val="accent4">
                    <a:lumMod val="40000"/>
                    <a:lumOff val="60000"/>
                  </a:schemeClr>
                </a:solidFill>
              </a:rPr>
              <a:t>We will use our abilities, energies and gifts for the church/family.</a:t>
            </a:r>
          </a:p>
          <a:p>
            <a:pPr marL="0" indent="0" algn="ctr">
              <a:buNone/>
            </a:pPr>
            <a:endParaRPr lang="en-US" sz="800" i="1" dirty="0" smtClean="0">
              <a:solidFill>
                <a:schemeClr val="bg1"/>
              </a:solidFill>
            </a:endParaRPr>
          </a:p>
          <a:p>
            <a:pPr marL="0" indent="0" algn="ctr">
              <a:buNone/>
            </a:pPr>
            <a:r>
              <a:rPr lang="en-US" sz="3200" i="1" dirty="0" smtClean="0">
                <a:solidFill>
                  <a:schemeClr val="bg1"/>
                </a:solidFill>
              </a:rPr>
              <a:t>Everybody can do something!</a:t>
            </a:r>
          </a:p>
          <a:p>
            <a:pPr marL="0" indent="0" algn="ctr">
              <a:buNone/>
            </a:pPr>
            <a:endParaRPr lang="en-US" sz="800" i="1" dirty="0" smtClean="0">
              <a:solidFill>
                <a:schemeClr val="bg1"/>
              </a:solidFill>
            </a:endParaRPr>
          </a:p>
          <a:p>
            <a:pPr marL="0" indent="0" algn="ctr">
              <a:buNone/>
            </a:pPr>
            <a:r>
              <a:rPr lang="en-US" dirty="0" smtClean="0">
                <a:solidFill>
                  <a:schemeClr val="accent4">
                    <a:lumMod val="40000"/>
                    <a:lumOff val="60000"/>
                  </a:schemeClr>
                </a:solidFill>
              </a:rPr>
              <a:t>(Ephesians 4:16; 1 Peter 4:10-11; Romans 12:4-8)</a:t>
            </a:r>
            <a:endParaRPr lang="en-US" dirty="0"/>
          </a:p>
        </p:txBody>
      </p:sp>
      <p:pic>
        <p:nvPicPr>
          <p:cNvPr id="4" name="Picture 3"/>
          <p:cNvPicPr>
            <a:picLocks noChangeAspect="1"/>
          </p:cNvPicPr>
          <p:nvPr/>
        </p:nvPicPr>
        <p:blipFill>
          <a:blip r:embed="rId2"/>
          <a:stretch>
            <a:fillRect/>
          </a:stretch>
        </p:blipFill>
        <p:spPr>
          <a:xfrm>
            <a:off x="0" y="5232043"/>
            <a:ext cx="9143999" cy="1625958"/>
          </a:xfrm>
          <a:prstGeom prst="rect">
            <a:avLst/>
          </a:prstGeom>
        </p:spPr>
      </p:pic>
    </p:spTree>
    <p:extLst>
      <p:ext uri="{BB962C8B-B14F-4D97-AF65-F5344CB8AC3E}">
        <p14:creationId xmlns:p14="http://schemas.microsoft.com/office/powerpoint/2010/main" val="675943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505" y="365126"/>
            <a:ext cx="8614611" cy="1325563"/>
          </a:xfrm>
        </p:spPr>
        <p:txBody>
          <a:bodyPr>
            <a:normAutofit fontScale="90000"/>
          </a:bodyPr>
          <a:lstStyle/>
          <a:p>
            <a:pPr algn="ctr"/>
            <a:r>
              <a:rPr lang="en-US" sz="60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Britannic Bold" panose="020B0903060703020204" pitchFamily="34" charset="0"/>
              </a:rPr>
              <a:t>IF the FIRST FAMILY is FIRST, we need to commit!</a:t>
            </a:r>
            <a:endParaRPr lang="en-US" sz="6000" dirty="0"/>
          </a:p>
        </p:txBody>
      </p:sp>
      <p:sp>
        <p:nvSpPr>
          <p:cNvPr id="3" name="Content Placeholder 2"/>
          <p:cNvSpPr>
            <a:spLocks noGrp="1"/>
          </p:cNvSpPr>
          <p:nvPr>
            <p:ph idx="1"/>
          </p:nvPr>
        </p:nvSpPr>
        <p:spPr>
          <a:xfrm>
            <a:off x="628650" y="2521819"/>
            <a:ext cx="7886700" cy="2710224"/>
          </a:xfrm>
        </p:spPr>
        <p:txBody>
          <a:bodyPr>
            <a:normAutofit/>
          </a:bodyPr>
          <a:lstStyle/>
          <a:p>
            <a:pPr marL="0" indent="0" algn="ctr">
              <a:buNone/>
            </a:pPr>
            <a:r>
              <a:rPr lang="en-US" sz="4400" b="1" i="1" dirty="0" smtClean="0">
                <a:solidFill>
                  <a:schemeClr val="accent4">
                    <a:lumMod val="40000"/>
                    <a:lumOff val="60000"/>
                  </a:schemeClr>
                </a:solidFill>
              </a:rPr>
              <a:t>Say, “I Do!”</a:t>
            </a:r>
            <a:endParaRPr lang="en-US" sz="3200" b="1" i="1" dirty="0">
              <a:solidFill>
                <a:schemeClr val="accent4">
                  <a:lumMod val="40000"/>
                  <a:lumOff val="60000"/>
                </a:schemeClr>
              </a:solidFill>
            </a:endParaRPr>
          </a:p>
        </p:txBody>
      </p:sp>
      <p:pic>
        <p:nvPicPr>
          <p:cNvPr id="5" name="Picture 4"/>
          <p:cNvPicPr>
            <a:picLocks noChangeAspect="1"/>
          </p:cNvPicPr>
          <p:nvPr/>
        </p:nvPicPr>
        <p:blipFill>
          <a:blip r:embed="rId2"/>
          <a:stretch>
            <a:fillRect/>
          </a:stretch>
        </p:blipFill>
        <p:spPr>
          <a:xfrm>
            <a:off x="0" y="5232043"/>
            <a:ext cx="9143999" cy="1625958"/>
          </a:xfrm>
          <a:prstGeom prst="rect">
            <a:avLst/>
          </a:prstGeom>
        </p:spPr>
      </p:pic>
    </p:spTree>
    <p:extLst>
      <p:ext uri="{BB962C8B-B14F-4D97-AF65-F5344CB8AC3E}">
        <p14:creationId xmlns:p14="http://schemas.microsoft.com/office/powerpoint/2010/main" val="57716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TotalTime>
  <Words>350</Words>
  <Application>Microsoft Office PowerPoint</Application>
  <PresentationFormat>On-screen Show (4:3)</PresentationFormat>
  <Paragraphs>26</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Britannic Bold</vt:lpstr>
      <vt:lpstr>Calibri</vt:lpstr>
      <vt:lpstr>Calibri Light</vt:lpstr>
      <vt:lpstr>Office Theme</vt:lpstr>
      <vt:lpstr>If The FIRST FAMILY is FIRST…</vt:lpstr>
      <vt:lpstr>If The FIRST FAMILY is FIRST…</vt:lpstr>
      <vt:lpstr>If The FIRST FAMILY is FIRST…</vt:lpstr>
      <vt:lpstr>If The FIRST FAMILY is FIRST…</vt:lpstr>
      <vt:lpstr>If The FIRST FAMILY is FIRST…</vt:lpstr>
      <vt:lpstr>If The FIRST FAMILY is FIRST…</vt:lpstr>
      <vt:lpstr>IF the FIRST FAMILY is FIRST, we need to commit!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cp:revision>
  <dcterms:created xsi:type="dcterms:W3CDTF">2015-03-26T19:36:05Z</dcterms:created>
  <dcterms:modified xsi:type="dcterms:W3CDTF">2015-04-03T20:36:22Z</dcterms:modified>
</cp:coreProperties>
</file>