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62" r:id="rId2"/>
    <p:sldId id="263" r:id="rId3"/>
    <p:sldId id="264" r:id="rId4"/>
    <p:sldId id="265"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7" d="100"/>
          <a:sy n="57" d="100"/>
        </p:scale>
        <p:origin x="149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EC3CC-25CD-4552-9889-EF2BB7F7853B}" type="datetimeFigureOut">
              <a:rPr lang="en-US" smtClean="0"/>
              <a:t>4/9/2022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7C271-858F-40E0-998A-4E7F0E953AC9}" type="slidenum">
              <a:rPr lang="en-US" smtClean="0"/>
              <a:t>‹#›</a:t>
            </a:fld>
            <a:endParaRPr lang="en-US"/>
          </a:p>
        </p:txBody>
      </p:sp>
    </p:spTree>
    <p:extLst>
      <p:ext uri="{BB962C8B-B14F-4D97-AF65-F5344CB8AC3E}">
        <p14:creationId xmlns:p14="http://schemas.microsoft.com/office/powerpoint/2010/main" val="373216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is the great author and finisher of our faith.  He endured to the finish.  In following Jesus, Paul did the same.  Neither of them were distracted by the things of this life, and both of them found joy and glory in the end.</a:t>
            </a:r>
          </a:p>
        </p:txBody>
      </p:sp>
      <p:sp>
        <p:nvSpPr>
          <p:cNvPr id="4" name="Slide Number Placeholder 3"/>
          <p:cNvSpPr>
            <a:spLocks noGrp="1"/>
          </p:cNvSpPr>
          <p:nvPr>
            <p:ph type="sldNum" sz="quarter" idx="5"/>
          </p:nvPr>
        </p:nvSpPr>
        <p:spPr/>
        <p:txBody>
          <a:bodyPr/>
          <a:lstStyle/>
          <a:p>
            <a:fld id="{4AE7C271-858F-40E0-998A-4E7F0E953AC9}" type="slidenum">
              <a:rPr lang="en-US" smtClean="0"/>
              <a:t>1</a:t>
            </a:fld>
            <a:endParaRPr lang="en-US"/>
          </a:p>
        </p:txBody>
      </p:sp>
    </p:spTree>
    <p:extLst>
      <p:ext uri="{BB962C8B-B14F-4D97-AF65-F5344CB8AC3E}">
        <p14:creationId xmlns:p14="http://schemas.microsoft.com/office/powerpoint/2010/main" val="95606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AE7C271-858F-40E0-998A-4E7F0E953AC9}" type="slidenum">
              <a:rPr lang="en-US" smtClean="0"/>
              <a:t>2</a:t>
            </a:fld>
            <a:endParaRPr lang="en-US"/>
          </a:p>
        </p:txBody>
      </p:sp>
    </p:spTree>
    <p:extLst>
      <p:ext uri="{BB962C8B-B14F-4D97-AF65-F5344CB8AC3E}">
        <p14:creationId xmlns:p14="http://schemas.microsoft.com/office/powerpoint/2010/main" val="26832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F8C8F7-054B-4CFE-8AEA-579C3ED99884}"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81981-276D-4A0D-9BEE-EEBCF28D524B}" type="slidenum">
              <a:rPr lang="en-US" smtClean="0"/>
              <a:t>‹#›</a:t>
            </a:fld>
            <a:endParaRPr lang="en-US"/>
          </a:p>
        </p:txBody>
      </p:sp>
    </p:spTree>
    <p:extLst>
      <p:ext uri="{BB962C8B-B14F-4D97-AF65-F5344CB8AC3E}">
        <p14:creationId xmlns:p14="http://schemas.microsoft.com/office/powerpoint/2010/main" val="337572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F8C8F7-054B-4CFE-8AEA-579C3ED99884}"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81981-276D-4A0D-9BEE-EEBCF28D524B}" type="slidenum">
              <a:rPr lang="en-US" smtClean="0"/>
              <a:t>‹#›</a:t>
            </a:fld>
            <a:endParaRPr lang="en-US"/>
          </a:p>
        </p:txBody>
      </p:sp>
    </p:spTree>
    <p:extLst>
      <p:ext uri="{BB962C8B-B14F-4D97-AF65-F5344CB8AC3E}">
        <p14:creationId xmlns:p14="http://schemas.microsoft.com/office/powerpoint/2010/main" val="30123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F8C8F7-054B-4CFE-8AEA-579C3ED99884}"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81981-276D-4A0D-9BEE-EEBCF28D524B}" type="slidenum">
              <a:rPr lang="en-US" smtClean="0"/>
              <a:t>‹#›</a:t>
            </a:fld>
            <a:endParaRPr lang="en-US"/>
          </a:p>
        </p:txBody>
      </p:sp>
    </p:spTree>
    <p:extLst>
      <p:ext uri="{BB962C8B-B14F-4D97-AF65-F5344CB8AC3E}">
        <p14:creationId xmlns:p14="http://schemas.microsoft.com/office/powerpoint/2010/main" val="13923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F8C8F7-054B-4CFE-8AEA-579C3ED99884}"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81981-276D-4A0D-9BEE-EEBCF28D524B}" type="slidenum">
              <a:rPr lang="en-US" smtClean="0"/>
              <a:t>‹#›</a:t>
            </a:fld>
            <a:endParaRPr lang="en-US"/>
          </a:p>
        </p:txBody>
      </p:sp>
    </p:spTree>
    <p:extLst>
      <p:ext uri="{BB962C8B-B14F-4D97-AF65-F5344CB8AC3E}">
        <p14:creationId xmlns:p14="http://schemas.microsoft.com/office/powerpoint/2010/main" val="134885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F8C8F7-054B-4CFE-8AEA-579C3ED99884}"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81981-276D-4A0D-9BEE-EEBCF28D524B}" type="slidenum">
              <a:rPr lang="en-US" smtClean="0"/>
              <a:t>‹#›</a:t>
            </a:fld>
            <a:endParaRPr lang="en-US"/>
          </a:p>
        </p:txBody>
      </p:sp>
    </p:spTree>
    <p:extLst>
      <p:ext uri="{BB962C8B-B14F-4D97-AF65-F5344CB8AC3E}">
        <p14:creationId xmlns:p14="http://schemas.microsoft.com/office/powerpoint/2010/main" val="181973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F8C8F7-054B-4CFE-8AEA-579C3ED99884}" type="datetimeFigureOut">
              <a:rPr lang="en-US" smtClean="0"/>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81981-276D-4A0D-9BEE-EEBCF28D524B}" type="slidenum">
              <a:rPr lang="en-US" smtClean="0"/>
              <a:t>‹#›</a:t>
            </a:fld>
            <a:endParaRPr lang="en-US"/>
          </a:p>
        </p:txBody>
      </p:sp>
    </p:spTree>
    <p:extLst>
      <p:ext uri="{BB962C8B-B14F-4D97-AF65-F5344CB8AC3E}">
        <p14:creationId xmlns:p14="http://schemas.microsoft.com/office/powerpoint/2010/main" val="35589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F8C8F7-054B-4CFE-8AEA-579C3ED99884}" type="datetimeFigureOut">
              <a:rPr lang="en-US" smtClean="0"/>
              <a:t>4/9/2022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681981-276D-4A0D-9BEE-EEBCF28D524B}" type="slidenum">
              <a:rPr lang="en-US" smtClean="0"/>
              <a:t>‹#›</a:t>
            </a:fld>
            <a:endParaRPr lang="en-US"/>
          </a:p>
        </p:txBody>
      </p:sp>
    </p:spTree>
    <p:extLst>
      <p:ext uri="{BB962C8B-B14F-4D97-AF65-F5344CB8AC3E}">
        <p14:creationId xmlns:p14="http://schemas.microsoft.com/office/powerpoint/2010/main" val="18416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F8C8F7-054B-4CFE-8AEA-579C3ED99884}" type="datetimeFigureOut">
              <a:rPr lang="en-US" smtClean="0"/>
              <a:t>4/9/2022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81981-276D-4A0D-9BEE-EEBCF28D524B}" type="slidenum">
              <a:rPr lang="en-US" smtClean="0"/>
              <a:t>‹#›</a:t>
            </a:fld>
            <a:endParaRPr lang="en-US"/>
          </a:p>
        </p:txBody>
      </p:sp>
    </p:spTree>
    <p:extLst>
      <p:ext uri="{BB962C8B-B14F-4D97-AF65-F5344CB8AC3E}">
        <p14:creationId xmlns:p14="http://schemas.microsoft.com/office/powerpoint/2010/main" val="229304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8C8F7-054B-4CFE-8AEA-579C3ED99884}" type="datetimeFigureOut">
              <a:rPr lang="en-US" smtClean="0"/>
              <a:t>4/9/2022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681981-276D-4A0D-9BEE-EEBCF28D524B}" type="slidenum">
              <a:rPr lang="en-US" smtClean="0"/>
              <a:t>‹#›</a:t>
            </a:fld>
            <a:endParaRPr lang="en-US"/>
          </a:p>
        </p:txBody>
      </p:sp>
    </p:spTree>
    <p:extLst>
      <p:ext uri="{BB962C8B-B14F-4D97-AF65-F5344CB8AC3E}">
        <p14:creationId xmlns:p14="http://schemas.microsoft.com/office/powerpoint/2010/main" val="259161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F8C8F7-054B-4CFE-8AEA-579C3ED99884}" type="datetimeFigureOut">
              <a:rPr lang="en-US" smtClean="0"/>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81981-276D-4A0D-9BEE-EEBCF28D524B}" type="slidenum">
              <a:rPr lang="en-US" smtClean="0"/>
              <a:t>‹#›</a:t>
            </a:fld>
            <a:endParaRPr lang="en-US"/>
          </a:p>
        </p:txBody>
      </p:sp>
    </p:spTree>
    <p:extLst>
      <p:ext uri="{BB962C8B-B14F-4D97-AF65-F5344CB8AC3E}">
        <p14:creationId xmlns:p14="http://schemas.microsoft.com/office/powerpoint/2010/main" val="202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F8C8F7-054B-4CFE-8AEA-579C3ED99884}" type="datetimeFigureOut">
              <a:rPr lang="en-US" smtClean="0"/>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81981-276D-4A0D-9BEE-EEBCF28D524B}" type="slidenum">
              <a:rPr lang="en-US" smtClean="0"/>
              <a:t>‹#›</a:t>
            </a:fld>
            <a:endParaRPr lang="en-US"/>
          </a:p>
        </p:txBody>
      </p:sp>
    </p:spTree>
    <p:extLst>
      <p:ext uri="{BB962C8B-B14F-4D97-AF65-F5344CB8AC3E}">
        <p14:creationId xmlns:p14="http://schemas.microsoft.com/office/powerpoint/2010/main" val="415483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8C8F7-054B-4CFE-8AEA-579C3ED99884}" type="datetimeFigureOut">
              <a:rPr lang="en-US" smtClean="0"/>
              <a:t>4/9/2022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81981-276D-4A0D-9BEE-EEBCF28D524B}" type="slidenum">
              <a:rPr lang="en-US" smtClean="0"/>
              <a:t>‹#›</a:t>
            </a:fld>
            <a:endParaRPr lang="en-US"/>
          </a:p>
        </p:txBody>
      </p:sp>
    </p:spTree>
    <p:extLst>
      <p:ext uri="{BB962C8B-B14F-4D97-AF65-F5344CB8AC3E}">
        <p14:creationId xmlns:p14="http://schemas.microsoft.com/office/powerpoint/2010/main" val="3668327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5C23A8-93B5-47E4-84CA-7D06641CB179}"/>
              </a:ext>
            </a:extLst>
          </p:cNvPr>
          <p:cNvPicPr>
            <a:picLocks noChangeAspect="1"/>
          </p:cNvPicPr>
          <p:nvPr/>
        </p:nvPicPr>
        <p:blipFill rotWithShape="1">
          <a:blip r:embed="rId3"/>
          <a:srcRect l="6333" r="1" b="1"/>
          <a:stretch/>
        </p:blipFill>
        <p:spPr>
          <a:xfrm>
            <a:off x="-2285" y="10"/>
            <a:ext cx="9146285" cy="6857990"/>
          </a:xfrm>
          <a:prstGeom prst="rect">
            <a:avLst/>
          </a:prstGeom>
        </p:spPr>
      </p:pic>
      <p:sp>
        <p:nvSpPr>
          <p:cNvPr id="2" name="Title 1">
            <a:extLst>
              <a:ext uri="{FF2B5EF4-FFF2-40B4-BE49-F238E27FC236}">
                <a16:creationId xmlns:a16="http://schemas.microsoft.com/office/drawing/2014/main" id="{61399D63-8D56-4D92-8622-B86EE56935C1}"/>
              </a:ext>
            </a:extLst>
          </p:cNvPr>
          <p:cNvSpPr>
            <a:spLocks noGrp="1"/>
          </p:cNvSpPr>
          <p:nvPr>
            <p:ph type="ctrTitle"/>
          </p:nvPr>
        </p:nvSpPr>
        <p:spPr>
          <a:xfrm>
            <a:off x="797814" y="2909120"/>
            <a:ext cx="7543800" cy="2383382"/>
          </a:xfrm>
          <a:effectLst>
            <a:outerShdw blurRad="50800" dist="38100" dir="2700000" algn="tl" rotWithShape="0">
              <a:prstClr val="black">
                <a:alpha val="40000"/>
              </a:prstClr>
            </a:outerShdw>
          </a:effectLst>
        </p:spPr>
        <p:txBody>
          <a:bodyPr>
            <a:normAutofit fontScale="90000"/>
          </a:bodyPr>
          <a:lstStyle/>
          <a:p>
            <a:r>
              <a:rPr lang="en-US" sz="4400" dirty="0">
                <a:solidFill>
                  <a:schemeClr val="accent5">
                    <a:lumMod val="40000"/>
                    <a:lumOff val="60000"/>
                  </a:schemeClr>
                </a:solidFill>
                <a:effectLst>
                  <a:glow rad="63500">
                    <a:schemeClr val="accent5">
                      <a:satMod val="175000"/>
                      <a:alpha val="40000"/>
                    </a:schemeClr>
                  </a:glow>
                  <a:outerShdw blurRad="38100" dist="38100" dir="2700000" algn="tl">
                    <a:srgbClr val="000000">
                      <a:alpha val="43137"/>
                    </a:srgbClr>
                  </a:outerShdw>
                </a:effectLst>
              </a:rPr>
              <a:t>Endurance Prevails to </a:t>
            </a:r>
            <a:br>
              <a:rPr lang="en-US" sz="5400" dirty="0">
                <a:solidFill>
                  <a:schemeClr val="accent5">
                    <a:lumMod val="40000"/>
                    <a:lumOff val="60000"/>
                  </a:schemeClr>
                </a:solidFill>
                <a:effectLst>
                  <a:glow rad="63500">
                    <a:schemeClr val="accent5">
                      <a:satMod val="175000"/>
                      <a:alpha val="40000"/>
                    </a:schemeClr>
                  </a:glow>
                  <a:outerShdw blurRad="38100" dist="38100" dir="2700000" algn="tl">
                    <a:srgbClr val="000000">
                      <a:alpha val="43137"/>
                    </a:srgbClr>
                  </a:outerShdw>
                </a:effectLst>
              </a:rPr>
            </a:br>
            <a:r>
              <a:rPr lang="en-US" sz="13800" dirty="0">
                <a:solidFill>
                  <a:schemeClr val="accent5">
                    <a:lumMod val="40000"/>
                    <a:lumOff val="60000"/>
                  </a:schemeClr>
                </a:solidFill>
                <a:effectLst>
                  <a:glow rad="63500">
                    <a:schemeClr val="accent5">
                      <a:satMod val="175000"/>
                      <a:alpha val="40000"/>
                    </a:schemeClr>
                  </a:glow>
                  <a:outerShdw blurRad="38100" dist="38100" dir="2700000" algn="tl">
                    <a:srgbClr val="000000">
                      <a:alpha val="43137"/>
                    </a:srgbClr>
                  </a:outerShdw>
                </a:effectLst>
              </a:rPr>
              <a:t>FINISH</a:t>
            </a:r>
            <a:endParaRPr lang="en-US" sz="5400" dirty="0">
              <a:solidFill>
                <a:schemeClr val="accent5">
                  <a:lumMod val="40000"/>
                  <a:lumOff val="60000"/>
                </a:schemeClr>
              </a:solidFill>
              <a:effectLst>
                <a:glow rad="63500">
                  <a:schemeClr val="accent5">
                    <a:satMod val="175000"/>
                    <a:alpha val="40000"/>
                  </a:schemeClr>
                </a:glow>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1F3F6EC8-20EC-4F49-875C-1ADCC107F2D2}"/>
              </a:ext>
            </a:extLst>
          </p:cNvPr>
          <p:cNvSpPr>
            <a:spLocks noGrp="1"/>
          </p:cNvSpPr>
          <p:nvPr>
            <p:ph type="subTitle" idx="1"/>
          </p:nvPr>
        </p:nvSpPr>
        <p:spPr>
          <a:xfrm>
            <a:off x="797814" y="5354323"/>
            <a:ext cx="7543800" cy="1018910"/>
          </a:xfrm>
          <a:effectLst>
            <a:outerShdw blurRad="50800" dist="38100" dir="2700000" algn="tl" rotWithShape="0">
              <a:prstClr val="black">
                <a:alpha val="40000"/>
              </a:prstClr>
            </a:outerShdw>
          </a:effectLst>
        </p:spPr>
        <p:txBody>
          <a:bodyPr>
            <a:normAutofit/>
          </a:bodyPr>
          <a:lstStyle/>
          <a:p>
            <a:r>
              <a:rPr lang="en-US" sz="2800" dirty="0">
                <a:solidFill>
                  <a:srgbClr val="FF9021"/>
                </a:solidFill>
                <a:effectLst>
                  <a:glow rad="101600">
                    <a:schemeClr val="accent5">
                      <a:satMod val="175000"/>
                      <a:alpha val="40000"/>
                    </a:schemeClr>
                  </a:glow>
                  <a:outerShdw blurRad="50800" dist="38100" dir="18900000" algn="bl" rotWithShape="0">
                    <a:prstClr val="black">
                      <a:alpha val="40000"/>
                    </a:prstClr>
                  </a:outerShdw>
                </a:effectLst>
                <a:latin typeface="+mj-lt"/>
              </a:rPr>
              <a:t>Hebrews 12:1-2</a:t>
            </a:r>
          </a:p>
        </p:txBody>
      </p:sp>
    </p:spTree>
    <p:extLst>
      <p:ext uri="{BB962C8B-B14F-4D97-AF65-F5344CB8AC3E}">
        <p14:creationId xmlns:p14="http://schemas.microsoft.com/office/powerpoint/2010/main" val="335018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4CA381-8E90-42E8-86F5-45D0D9DDA59A}"/>
              </a:ext>
            </a:extLst>
          </p:cNvPr>
          <p:cNvPicPr>
            <a:picLocks noChangeAspect="1"/>
          </p:cNvPicPr>
          <p:nvPr/>
        </p:nvPicPr>
        <p:blipFill>
          <a:blip r:embed="rId3"/>
          <a:stretch>
            <a:fillRect/>
          </a:stretch>
        </p:blipFill>
        <p:spPr>
          <a:xfrm>
            <a:off x="-18529" y="0"/>
            <a:ext cx="9162529" cy="6858000"/>
          </a:xfrm>
          <a:prstGeom prst="rect">
            <a:avLst/>
          </a:prstGeom>
        </p:spPr>
      </p:pic>
      <p:sp>
        <p:nvSpPr>
          <p:cNvPr id="2" name="Title 1">
            <a:extLst>
              <a:ext uri="{FF2B5EF4-FFF2-40B4-BE49-F238E27FC236}">
                <a16:creationId xmlns:a16="http://schemas.microsoft.com/office/drawing/2014/main" id="{F030DA6D-3A45-43A1-B11B-764F44611E5C}"/>
              </a:ext>
            </a:extLst>
          </p:cNvPr>
          <p:cNvSpPr>
            <a:spLocks noGrp="1"/>
          </p:cNvSpPr>
          <p:nvPr>
            <p:ph type="title"/>
          </p:nvPr>
        </p:nvSpPr>
        <p:spPr/>
        <p:txBody>
          <a:bodyPr>
            <a:normAutofit/>
          </a:bodyPr>
          <a:lstStyle/>
          <a:p>
            <a:r>
              <a:rPr lang="en-US" sz="4800" dirty="0">
                <a:solidFill>
                  <a:schemeClr val="accent5">
                    <a:lumMod val="40000"/>
                    <a:lumOff val="60000"/>
                  </a:schemeClr>
                </a:solidFill>
              </a:rPr>
              <a:t>Jesus is the Great Finisher</a:t>
            </a:r>
          </a:p>
        </p:txBody>
      </p:sp>
      <p:sp>
        <p:nvSpPr>
          <p:cNvPr id="3" name="Content Placeholder 2">
            <a:extLst>
              <a:ext uri="{FF2B5EF4-FFF2-40B4-BE49-F238E27FC236}">
                <a16:creationId xmlns:a16="http://schemas.microsoft.com/office/drawing/2014/main" id="{DF77DA3F-521B-4B69-88A0-41EF8D842679}"/>
              </a:ext>
            </a:extLst>
          </p:cNvPr>
          <p:cNvSpPr>
            <a:spLocks noGrp="1"/>
          </p:cNvSpPr>
          <p:nvPr>
            <p:ph idx="1"/>
          </p:nvPr>
        </p:nvSpPr>
        <p:spPr>
          <a:xfrm>
            <a:off x="628650" y="1550020"/>
            <a:ext cx="7886700" cy="4626943"/>
          </a:xfrm>
        </p:spPr>
        <p:txBody>
          <a:bodyPr/>
          <a:lstStyle/>
          <a:p>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He maintained His focus (John 4:6-8).</a:t>
            </a:r>
          </a:p>
          <a:p>
            <a:pPr marL="568325" lvl="1" indent="-277813"/>
            <a:r>
              <a:rPr lang="en-US" sz="2800" b="1" dirty="0">
                <a:solidFill>
                  <a:schemeClr val="bg1"/>
                </a:solidFill>
              </a:rPr>
              <a:t>He wasn’t distracted by earthly appetites   (John 4:31-34; Psalm 119:34-37).</a:t>
            </a:r>
          </a:p>
          <a:p>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He did the work God gave Him to do.</a:t>
            </a:r>
          </a:p>
          <a:p>
            <a:pPr marL="568325" lvl="1" indent="-277813"/>
            <a:r>
              <a:rPr lang="en-US" sz="2800" b="1" dirty="0">
                <a:solidFill>
                  <a:schemeClr val="bg1"/>
                </a:solidFill>
              </a:rPr>
              <a:t>He surrendered His will to God                      (Matthew 26:39; 24:12-13; Mark 13:12-13).</a:t>
            </a:r>
          </a:p>
          <a:p>
            <a:pPr marL="568325" lvl="1" indent="-277813"/>
            <a:r>
              <a:rPr lang="en-US" sz="2800" b="1" dirty="0">
                <a:solidFill>
                  <a:schemeClr val="bg1"/>
                </a:solidFill>
              </a:rPr>
              <a:t>He sought God’s glory (John 12:27-28; 17:4).</a:t>
            </a:r>
          </a:p>
          <a:p>
            <a:pPr marL="568325" lvl="1" indent="-277813"/>
            <a:r>
              <a:rPr lang="en-US" sz="2800" b="1" dirty="0">
                <a:solidFill>
                  <a:schemeClr val="bg1"/>
                </a:solidFill>
              </a:rPr>
              <a:t>He gave His life (John 19:30).</a:t>
            </a:r>
          </a:p>
          <a:p>
            <a:endParaRPr lang="en-US" sz="3200" dirty="0">
              <a:solidFill>
                <a:schemeClr val="bg1"/>
              </a:solidFill>
            </a:endParaRPr>
          </a:p>
          <a:p>
            <a:endParaRPr lang="en-US" dirty="0"/>
          </a:p>
        </p:txBody>
      </p:sp>
    </p:spTree>
    <p:extLst>
      <p:ext uri="{BB962C8B-B14F-4D97-AF65-F5344CB8AC3E}">
        <p14:creationId xmlns:p14="http://schemas.microsoft.com/office/powerpoint/2010/main" val="193319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4CA381-8E90-42E8-86F5-45D0D9DDA59A}"/>
              </a:ext>
            </a:extLst>
          </p:cNvPr>
          <p:cNvPicPr>
            <a:picLocks noChangeAspect="1"/>
          </p:cNvPicPr>
          <p:nvPr/>
        </p:nvPicPr>
        <p:blipFill>
          <a:blip r:embed="rId2"/>
          <a:stretch>
            <a:fillRect/>
          </a:stretch>
        </p:blipFill>
        <p:spPr>
          <a:xfrm>
            <a:off x="-18529" y="0"/>
            <a:ext cx="9162529" cy="6858000"/>
          </a:xfrm>
          <a:prstGeom prst="rect">
            <a:avLst/>
          </a:prstGeom>
        </p:spPr>
      </p:pic>
      <p:sp>
        <p:nvSpPr>
          <p:cNvPr id="2" name="Title 1">
            <a:extLst>
              <a:ext uri="{FF2B5EF4-FFF2-40B4-BE49-F238E27FC236}">
                <a16:creationId xmlns:a16="http://schemas.microsoft.com/office/drawing/2014/main" id="{F030DA6D-3A45-43A1-B11B-764F44611E5C}"/>
              </a:ext>
            </a:extLst>
          </p:cNvPr>
          <p:cNvSpPr>
            <a:spLocks noGrp="1"/>
          </p:cNvSpPr>
          <p:nvPr>
            <p:ph type="title"/>
          </p:nvPr>
        </p:nvSpPr>
        <p:spPr/>
        <p:txBody>
          <a:bodyPr>
            <a:normAutofit/>
          </a:bodyPr>
          <a:lstStyle/>
          <a:p>
            <a:r>
              <a:rPr lang="en-US" sz="4800" dirty="0">
                <a:solidFill>
                  <a:schemeClr val="accent5">
                    <a:lumMod val="40000"/>
                    <a:lumOff val="60000"/>
                  </a:schemeClr>
                </a:solidFill>
              </a:rPr>
              <a:t>Paul Endured to Finish</a:t>
            </a:r>
          </a:p>
        </p:txBody>
      </p:sp>
      <p:sp>
        <p:nvSpPr>
          <p:cNvPr id="3" name="Content Placeholder 2">
            <a:extLst>
              <a:ext uri="{FF2B5EF4-FFF2-40B4-BE49-F238E27FC236}">
                <a16:creationId xmlns:a16="http://schemas.microsoft.com/office/drawing/2014/main" id="{DF77DA3F-521B-4B69-88A0-41EF8D842679}"/>
              </a:ext>
            </a:extLst>
          </p:cNvPr>
          <p:cNvSpPr>
            <a:spLocks noGrp="1"/>
          </p:cNvSpPr>
          <p:nvPr>
            <p:ph idx="1"/>
          </p:nvPr>
        </p:nvSpPr>
        <p:spPr/>
        <p:txBody>
          <a:bodyPr/>
          <a:lstStyle/>
          <a:p>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He did not hold his life as “dear” to himself (Acts 20:24; John 12:25).</a:t>
            </a:r>
          </a:p>
          <a:p>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He finished his race (2 Timothy 4:7-8).</a:t>
            </a:r>
          </a:p>
          <a:p>
            <a:pPr marL="512763" lvl="1" indent="-277813"/>
            <a:r>
              <a:rPr lang="en-US" sz="2800" b="1" dirty="0">
                <a:solidFill>
                  <a:schemeClr val="bg1"/>
                </a:solidFill>
              </a:rPr>
              <a:t>The Lord stood by him and strengthened him   (2 Timothy 4:17-18). </a:t>
            </a:r>
          </a:p>
          <a:p>
            <a:pPr marL="512763" lvl="1" indent="-277813"/>
            <a:r>
              <a:rPr lang="en-US" sz="2800" b="1" dirty="0">
                <a:solidFill>
                  <a:schemeClr val="bg1"/>
                </a:solidFill>
              </a:rPr>
              <a:t>He will do the same for you (Psalm 119:32-33).</a:t>
            </a:r>
          </a:p>
          <a:p>
            <a:pPr marL="512763" lvl="1" indent="-277813"/>
            <a:r>
              <a:rPr lang="en-US" sz="2800" b="1" dirty="0">
                <a:solidFill>
                  <a:schemeClr val="bg1"/>
                </a:solidFill>
              </a:rPr>
              <a:t>And beyond the finish line there is a victor’s crown and a heavenly kingdom.</a:t>
            </a:r>
          </a:p>
        </p:txBody>
      </p:sp>
    </p:spTree>
    <p:extLst>
      <p:ext uri="{BB962C8B-B14F-4D97-AF65-F5344CB8AC3E}">
        <p14:creationId xmlns:p14="http://schemas.microsoft.com/office/powerpoint/2010/main" val="61870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4CA381-8E90-42E8-86F5-45D0D9DDA59A}"/>
              </a:ext>
            </a:extLst>
          </p:cNvPr>
          <p:cNvPicPr>
            <a:picLocks noChangeAspect="1"/>
          </p:cNvPicPr>
          <p:nvPr/>
        </p:nvPicPr>
        <p:blipFill>
          <a:blip r:embed="rId2"/>
          <a:stretch>
            <a:fillRect/>
          </a:stretch>
        </p:blipFill>
        <p:spPr>
          <a:xfrm>
            <a:off x="-18529" y="0"/>
            <a:ext cx="9162529" cy="6858000"/>
          </a:xfrm>
          <a:prstGeom prst="rect">
            <a:avLst/>
          </a:prstGeom>
        </p:spPr>
      </p:pic>
      <p:sp>
        <p:nvSpPr>
          <p:cNvPr id="2" name="Title 1">
            <a:extLst>
              <a:ext uri="{FF2B5EF4-FFF2-40B4-BE49-F238E27FC236}">
                <a16:creationId xmlns:a16="http://schemas.microsoft.com/office/drawing/2014/main" id="{F030DA6D-3A45-43A1-B11B-764F44611E5C}"/>
              </a:ext>
            </a:extLst>
          </p:cNvPr>
          <p:cNvSpPr>
            <a:spLocks noGrp="1"/>
          </p:cNvSpPr>
          <p:nvPr>
            <p:ph type="title"/>
          </p:nvPr>
        </p:nvSpPr>
        <p:spPr>
          <a:xfrm>
            <a:off x="628650" y="365126"/>
            <a:ext cx="7886700" cy="1943176"/>
          </a:xfrm>
        </p:spPr>
        <p:txBody>
          <a:bodyPr>
            <a:normAutofit/>
          </a:bodyPr>
          <a:lstStyle/>
          <a:p>
            <a:pPr algn="ctr"/>
            <a:r>
              <a:rPr lang="en-US" sz="4800" dirty="0">
                <a:solidFill>
                  <a:schemeClr val="accent5">
                    <a:lumMod val="40000"/>
                    <a:lumOff val="60000"/>
                  </a:schemeClr>
                </a:solidFill>
              </a:rPr>
              <a:t>Respect the Distance and</a:t>
            </a:r>
            <a:br>
              <a:rPr lang="en-US" sz="4800" dirty="0">
                <a:solidFill>
                  <a:schemeClr val="accent5">
                    <a:lumMod val="40000"/>
                    <a:lumOff val="60000"/>
                  </a:schemeClr>
                </a:solidFill>
              </a:rPr>
            </a:br>
            <a:r>
              <a:rPr lang="en-US" sz="4900" dirty="0">
                <a:solidFill>
                  <a:schemeClr val="accent5">
                    <a:lumMod val="40000"/>
                    <a:lumOff val="60000"/>
                  </a:schemeClr>
                </a:solidFill>
              </a:rPr>
              <a:t>KEEP RUNNING!</a:t>
            </a:r>
            <a:endParaRPr lang="en-US" sz="4800" dirty="0">
              <a:solidFill>
                <a:schemeClr val="accent5">
                  <a:lumMod val="40000"/>
                  <a:lumOff val="60000"/>
                </a:schemeClr>
              </a:solidFill>
            </a:endParaRPr>
          </a:p>
        </p:txBody>
      </p:sp>
      <p:sp>
        <p:nvSpPr>
          <p:cNvPr id="3" name="Content Placeholder 2">
            <a:extLst>
              <a:ext uri="{FF2B5EF4-FFF2-40B4-BE49-F238E27FC236}">
                <a16:creationId xmlns:a16="http://schemas.microsoft.com/office/drawing/2014/main" id="{DF77DA3F-521B-4B69-88A0-41EF8D842679}"/>
              </a:ext>
            </a:extLst>
          </p:cNvPr>
          <p:cNvSpPr>
            <a:spLocks noGrp="1"/>
          </p:cNvSpPr>
          <p:nvPr>
            <p:ph idx="1"/>
          </p:nvPr>
        </p:nvSpPr>
        <p:spPr>
          <a:xfrm>
            <a:off x="628650" y="2397511"/>
            <a:ext cx="7886700" cy="3779451"/>
          </a:xfrm>
        </p:spPr>
        <p:txBody>
          <a:bodyPr>
            <a:normAutofit/>
          </a:bodyPr>
          <a:lstStyle/>
          <a:p>
            <a:pPr marL="0" indent="0" algn="ctr">
              <a:buNone/>
            </a:pP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Run THROUGH the FINISH! </a:t>
            </a:r>
          </a:p>
          <a:p>
            <a:pPr marL="0" indent="0" algn="ctr">
              <a:buNone/>
            </a:pPr>
            <a:r>
              <a:rPr lang="en-US" sz="3200" b="1" i="1" dirty="0">
                <a:solidFill>
                  <a:schemeClr val="bg1"/>
                </a:solidFill>
              </a:rPr>
              <a:t>“And we desire that each one of you show the same diligence to the full assurance of hope until the end” (Hebrews 6:11-12). </a:t>
            </a:r>
          </a:p>
        </p:txBody>
      </p:sp>
    </p:spTree>
    <p:extLst>
      <p:ext uri="{BB962C8B-B14F-4D97-AF65-F5344CB8AC3E}">
        <p14:creationId xmlns:p14="http://schemas.microsoft.com/office/powerpoint/2010/main" val="426761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TotalTime>
  <Words>240</Words>
  <Application>Microsoft Office PowerPoint</Application>
  <PresentationFormat>On-screen Show (4:3)</PresentationFormat>
  <Paragraphs>22</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Franklin Gothic Book</vt:lpstr>
      <vt:lpstr>Franklin Gothic Medium</vt:lpstr>
      <vt:lpstr>Office Theme</vt:lpstr>
      <vt:lpstr>Endurance Prevails to  FINISH</vt:lpstr>
      <vt:lpstr>Jesus is the Great Finisher</vt:lpstr>
      <vt:lpstr>Paul Endured to Finish</vt:lpstr>
      <vt:lpstr>Respect the Distance and KEEP RUNNING!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with Endurance… Looking unto Jesus</dc:title>
  <dc:creator>Steve</dc:creator>
  <cp:lastModifiedBy>Steve</cp:lastModifiedBy>
  <cp:revision>21</cp:revision>
  <dcterms:created xsi:type="dcterms:W3CDTF">2021-12-29T19:01:36Z</dcterms:created>
  <dcterms:modified xsi:type="dcterms:W3CDTF">2022-04-09T13:49:13Z</dcterms:modified>
</cp:coreProperties>
</file>