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1" autoAdjust="0"/>
  </p:normalViewPr>
  <p:slideViewPr>
    <p:cSldViewPr snapToGrid="0">
      <p:cViewPr varScale="1">
        <p:scale>
          <a:sx n="70" d="100"/>
          <a:sy n="70" d="100"/>
        </p:scale>
        <p:origin x="1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D2CDA-A468-406C-9E84-16B030AF2422}" type="datetimeFigureOut">
              <a:rPr lang="en-US" smtClean="0"/>
              <a:t>4/12/2015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23C6C-5C48-4CFF-8A77-7393F37DCB6F}" type="slidenum">
              <a:rPr lang="en-US" smtClean="0"/>
              <a:t>‹#›</a:t>
            </a:fld>
            <a:endParaRPr lang="en-US"/>
          </a:p>
        </p:txBody>
      </p:sp>
    </p:spTree>
    <p:extLst>
      <p:ext uri="{BB962C8B-B14F-4D97-AF65-F5344CB8AC3E}">
        <p14:creationId xmlns:p14="http://schemas.microsoft.com/office/powerpoint/2010/main" val="6054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Meekness it neither weak nor indecisive.</a:t>
            </a:r>
            <a:r>
              <a:rPr lang="en-US" baseline="0" dirty="0" smtClean="0"/>
              <a:t>  It is power under control.  It enables submission to God, requires humbling oneself, and demonstrates itself in gentleness to others.  Meekness is what empowers power and secures for its possessor the sum of all blessings.</a:t>
            </a:r>
            <a:endParaRPr lang="en-US" dirty="0"/>
          </a:p>
        </p:txBody>
      </p:sp>
      <p:sp>
        <p:nvSpPr>
          <p:cNvPr id="4" name="Slide Number Placeholder 3"/>
          <p:cNvSpPr>
            <a:spLocks noGrp="1"/>
          </p:cNvSpPr>
          <p:nvPr>
            <p:ph type="sldNum" sz="quarter" idx="10"/>
          </p:nvPr>
        </p:nvSpPr>
        <p:spPr/>
        <p:txBody>
          <a:bodyPr/>
          <a:lstStyle/>
          <a:p>
            <a:fld id="{47723C6C-5C48-4CFF-8A77-7393F37DCB6F}" type="slidenum">
              <a:rPr lang="en-US" smtClean="0"/>
              <a:t>1</a:t>
            </a:fld>
            <a:endParaRPr lang="en-US"/>
          </a:p>
        </p:txBody>
      </p:sp>
    </p:spTree>
    <p:extLst>
      <p:ext uri="{BB962C8B-B14F-4D97-AF65-F5344CB8AC3E}">
        <p14:creationId xmlns:p14="http://schemas.microsoft.com/office/powerpoint/2010/main" val="24461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333F7F-B51D-4B42-B09D-A2CFFB5F7A0D}"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38103422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333F7F-B51D-4B42-B09D-A2CFFB5F7A0D}"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29472535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333F7F-B51D-4B42-B09D-A2CFFB5F7A0D}"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40714343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333F7F-B51D-4B42-B09D-A2CFFB5F7A0D}"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2519322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33F7F-B51D-4B42-B09D-A2CFFB5F7A0D}"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1619617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333F7F-B51D-4B42-B09D-A2CFFB5F7A0D}"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123459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333F7F-B51D-4B42-B09D-A2CFFB5F7A0D}" type="datetimeFigureOut">
              <a:rPr lang="en-US" smtClean="0"/>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15041948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333F7F-B51D-4B42-B09D-A2CFFB5F7A0D}" type="datetimeFigureOut">
              <a:rPr lang="en-US" smtClean="0"/>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42662820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3F7F-B51D-4B42-B09D-A2CFFB5F7A0D}" type="datetimeFigureOut">
              <a:rPr lang="en-US" smtClean="0"/>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8052458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3F7F-B51D-4B42-B09D-A2CFFB5F7A0D}"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9314807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3F7F-B51D-4B42-B09D-A2CFFB5F7A0D}"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67BF-83CA-4C23-87B9-A0E625EE22CF}" type="slidenum">
              <a:rPr lang="en-US" smtClean="0"/>
              <a:t>‹#›</a:t>
            </a:fld>
            <a:endParaRPr lang="en-US"/>
          </a:p>
        </p:txBody>
      </p:sp>
    </p:spTree>
    <p:extLst>
      <p:ext uri="{BB962C8B-B14F-4D97-AF65-F5344CB8AC3E}">
        <p14:creationId xmlns:p14="http://schemas.microsoft.com/office/powerpoint/2010/main" val="10777914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33F7F-B51D-4B42-B09D-A2CFFB5F7A0D}" type="datetimeFigureOut">
              <a:rPr lang="en-US" smtClean="0"/>
              <a:t>4/12/2015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F67BF-83CA-4C23-87B9-A0E625EE22CF}" type="slidenum">
              <a:rPr lang="en-US" smtClean="0"/>
              <a:t>‹#›</a:t>
            </a:fld>
            <a:endParaRPr lang="en-US"/>
          </a:p>
        </p:txBody>
      </p:sp>
    </p:spTree>
    <p:extLst>
      <p:ext uri="{BB962C8B-B14F-4D97-AF65-F5344CB8AC3E}">
        <p14:creationId xmlns:p14="http://schemas.microsoft.com/office/powerpoint/2010/main" val="510312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equestrian-escapes.com/Upload/north%20wales/1261873619-delphine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51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75340"/>
            <a:ext cx="7772400" cy="879475"/>
          </a:xfrm>
        </p:spPr>
        <p:txBody>
          <a:bodyPr>
            <a:normAutofit fontScale="90000"/>
          </a:bodyPr>
          <a:lstStyle/>
          <a:p>
            <a:r>
              <a:rPr lang="en-US" b="1" dirty="0" smtClean="0">
                <a:ln w="12700" cmpd="sng">
                  <a:solidFill>
                    <a:schemeClr val="accent4"/>
                  </a:solidFill>
                  <a:prstDash val="solid"/>
                </a:ln>
                <a:solidFill>
                  <a:srgbClr val="FFFF99"/>
                </a:solidFill>
                <a:effectLst>
                  <a:outerShdw blurRad="38100" dist="38100" dir="2700000" algn="tl">
                    <a:srgbClr val="000000">
                      <a:alpha val="43137"/>
                    </a:srgbClr>
                  </a:outerShdw>
                </a:effectLst>
                <a:latin typeface="Berlin Sans FB Demi" panose="020E0802020502020306" pitchFamily="34" charset="0"/>
              </a:rPr>
              <a:t>The Power of Meekness</a:t>
            </a:r>
            <a:endParaRPr lang="en-US" b="1" dirty="0">
              <a:ln w="12700" cmpd="sng">
                <a:solidFill>
                  <a:schemeClr val="accent4"/>
                </a:solidFill>
                <a:prstDash val="solid"/>
              </a:ln>
              <a:solidFill>
                <a:srgbClr val="FFFF99"/>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Subtitle 2"/>
          <p:cNvSpPr>
            <a:spLocks noGrp="1"/>
          </p:cNvSpPr>
          <p:nvPr>
            <p:ph type="subTitle" idx="1"/>
          </p:nvPr>
        </p:nvSpPr>
        <p:spPr>
          <a:xfrm>
            <a:off x="1143000" y="6150543"/>
            <a:ext cx="6858000" cy="558265"/>
          </a:xfrm>
        </p:spPr>
        <p:txBody>
          <a:bodyPr>
            <a:normAutofit/>
          </a:bodyPr>
          <a:lstStyle/>
          <a:p>
            <a:r>
              <a:rPr lang="en-US" sz="3200" dirty="0" smtClean="0">
                <a:solidFill>
                  <a:schemeClr val="accent1">
                    <a:lumMod val="20000"/>
                    <a:lumOff val="80000"/>
                  </a:schemeClr>
                </a:solidFill>
                <a:effectLst>
                  <a:outerShdw blurRad="38100" dist="38100" dir="2700000" algn="tl">
                    <a:srgbClr val="000000">
                      <a:alpha val="43137"/>
                    </a:srgbClr>
                  </a:outerShdw>
                </a:effectLst>
                <a:latin typeface="Arial Rounded MT Bold" panose="020F0704030504030204" pitchFamily="34" charset="0"/>
              </a:rPr>
              <a:t>Matthew 11:29; 1 Timothy 6:11</a:t>
            </a:r>
            <a:endParaRPr lang="en-US" sz="3200" dirty="0">
              <a:solidFill>
                <a:schemeClr val="accent1">
                  <a:lumMod val="20000"/>
                  <a:lumOff val="80000"/>
                </a:schemeClr>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2386315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chemeClr val="accent5">
                <a:lumMod val="40000"/>
                <a:lumOff val="60000"/>
              </a:schemeClr>
            </a:gs>
            <a:gs pos="100000">
              <a:schemeClr val="accent1">
                <a:lumMod val="45000"/>
                <a:lumOff val="55000"/>
              </a:schemeClr>
            </a:gs>
            <a:gs pos="100000">
              <a:schemeClr val="tx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Berlin Sans FB Demi" panose="020E0802020502020306" pitchFamily="34" charset="0"/>
              </a:rPr>
              <a:t>Meekness Involves Submission to God</a:t>
            </a:r>
            <a:endParaRPr lang="en-US" sz="4800" dirty="0">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Rounded MT Bold" panose="020F0704030504030204" pitchFamily="34" charset="0"/>
              </a:rPr>
              <a:t>His expressed will (James 1:21;  Psalm 25:9; Zephaniah 3:12)</a:t>
            </a:r>
          </a:p>
          <a:p>
            <a:r>
              <a:rPr lang="en-US" sz="3200" dirty="0" smtClean="0">
                <a:latin typeface="Arial Rounded MT Bold" panose="020F0704030504030204" pitchFamily="34" charset="0"/>
              </a:rPr>
              <a:t>His dealings with us through others  (2 Samuel 15:5-12; 1 Peter 2:18-20)</a:t>
            </a:r>
          </a:p>
          <a:p>
            <a:r>
              <a:rPr lang="en-US" sz="3200" dirty="0" smtClean="0">
                <a:latin typeface="Arial Rounded MT Bold" panose="020F0704030504030204" pitchFamily="34" charset="0"/>
              </a:rPr>
              <a:t>His dealings with us through circumstances (Job 13:15)</a:t>
            </a:r>
            <a:endParaRPr lang="en-US" sz="3200" dirty="0">
              <a:latin typeface="Arial Rounded MT Bold" panose="020F0704030504030204" pitchFamily="34" charset="0"/>
            </a:endParaRPr>
          </a:p>
        </p:txBody>
      </p:sp>
      <p:pic>
        <p:nvPicPr>
          <p:cNvPr id="2052" name="Picture 4" descr="http://www.pickwickglass.co.uk/Jumping%20horse%201.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4739" y="4813300"/>
            <a:ext cx="2238436"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512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chemeClr val="accent5">
                <a:lumMod val="40000"/>
                <a:lumOff val="60000"/>
              </a:schemeClr>
            </a:gs>
            <a:gs pos="100000">
              <a:schemeClr val="accent1">
                <a:lumMod val="45000"/>
                <a:lumOff val="55000"/>
              </a:schemeClr>
            </a:gs>
            <a:gs pos="100000">
              <a:schemeClr val="tx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Berlin Sans FB Demi" panose="020E0802020502020306" pitchFamily="34" charset="0"/>
              </a:rPr>
              <a:t>Meekness Requires Humility</a:t>
            </a:r>
            <a:endParaRPr lang="en-US" sz="4800" dirty="0">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Rounded MT Bold" panose="020F0704030504030204" pitchFamily="34" charset="0"/>
              </a:rPr>
              <a:t>It is associated with humility (Ephesians 4:2; Colossians 3:12)</a:t>
            </a:r>
          </a:p>
          <a:p>
            <a:r>
              <a:rPr lang="en-US" sz="3200" dirty="0" smtClean="0">
                <a:latin typeface="Arial Rounded MT Bold" panose="020F0704030504030204" pitchFamily="34" charset="0"/>
              </a:rPr>
              <a:t>It involves seeing oneself as God does.</a:t>
            </a:r>
          </a:p>
          <a:p>
            <a:endParaRPr lang="en-US" sz="3200" dirty="0">
              <a:latin typeface="Arial Rounded MT Bold" panose="020F0704030504030204" pitchFamily="34" charset="0"/>
            </a:endParaRPr>
          </a:p>
        </p:txBody>
      </p:sp>
      <p:pic>
        <p:nvPicPr>
          <p:cNvPr id="2052" name="Picture 4" descr="http://www.pickwickglass.co.uk/Jumping%20horse%201.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4739" y="4813300"/>
            <a:ext cx="2238436"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16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chemeClr val="accent5">
                <a:lumMod val="40000"/>
                <a:lumOff val="60000"/>
              </a:schemeClr>
            </a:gs>
            <a:gs pos="100000">
              <a:schemeClr val="accent1">
                <a:lumMod val="45000"/>
                <a:lumOff val="55000"/>
              </a:schemeClr>
            </a:gs>
            <a:gs pos="100000">
              <a:schemeClr val="tx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Berlin Sans FB Demi" panose="020E0802020502020306" pitchFamily="34" charset="0"/>
              </a:rPr>
              <a:t>Meekness Demonstrates Itself in Gentleness</a:t>
            </a:r>
            <a:endParaRPr lang="en-US" sz="4800" dirty="0">
              <a:latin typeface="Berlin Sans FB Demi" panose="020E0802020502020306" pitchFamily="34" charset="0"/>
            </a:endParaRPr>
          </a:p>
        </p:txBody>
      </p:sp>
      <p:sp>
        <p:nvSpPr>
          <p:cNvPr id="3" name="Content Placeholder 2"/>
          <p:cNvSpPr>
            <a:spLocks noGrp="1"/>
          </p:cNvSpPr>
          <p:nvPr>
            <p:ph idx="1"/>
          </p:nvPr>
        </p:nvSpPr>
        <p:spPr>
          <a:xfrm>
            <a:off x="439737" y="1880216"/>
            <a:ext cx="8264526" cy="4351338"/>
          </a:xfrm>
        </p:spPr>
        <p:txBody>
          <a:bodyPr>
            <a:normAutofit/>
          </a:bodyPr>
          <a:lstStyle/>
          <a:p>
            <a:r>
              <a:rPr lang="en-US" sz="3200" dirty="0" smtClean="0">
                <a:latin typeface="Arial Rounded MT Bold" panose="020F0704030504030204" pitchFamily="34" charset="0"/>
              </a:rPr>
              <a:t>“Gentle” is a synonym for “meek</a:t>
            </a:r>
            <a:r>
              <a:rPr lang="en-US" sz="3200" dirty="0" smtClean="0">
                <a:latin typeface="Arial Rounded MT Bold" panose="020F0704030504030204" pitchFamily="34" charset="0"/>
              </a:rPr>
              <a:t>”</a:t>
            </a:r>
          </a:p>
          <a:p>
            <a:r>
              <a:rPr lang="en-US" sz="3200" dirty="0" smtClean="0">
                <a:latin typeface="Arial Rounded MT Bold" panose="020F0704030504030204" pitchFamily="34" charset="0"/>
              </a:rPr>
              <a:t>Gentleness shows meekness (Titus 3:2)</a:t>
            </a:r>
            <a:endParaRPr lang="en-US" sz="3200" dirty="0" smtClean="0">
              <a:latin typeface="Arial Rounded MT Bold" panose="020F0704030504030204" pitchFamily="34" charset="0"/>
            </a:endParaRPr>
          </a:p>
          <a:p>
            <a:r>
              <a:rPr lang="en-US" sz="3200" dirty="0" smtClean="0">
                <a:latin typeface="Arial Rounded MT Bold" panose="020F0704030504030204" pitchFamily="34" charset="0"/>
              </a:rPr>
              <a:t>It exhibits itself when teaching, correcting or answering others (Galatians 6:1; 2 Timothy 2:24-25)</a:t>
            </a:r>
            <a:endParaRPr lang="en-US" sz="3200" dirty="0">
              <a:latin typeface="Arial Rounded MT Bold" panose="020F0704030504030204" pitchFamily="34" charset="0"/>
            </a:endParaRPr>
          </a:p>
        </p:txBody>
      </p:sp>
      <p:pic>
        <p:nvPicPr>
          <p:cNvPr id="2052" name="Picture 4" descr="http://www.pickwickglass.co.uk/Jumping%20horse%201.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4739" y="4813300"/>
            <a:ext cx="2238436"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21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100000">
              <a:schemeClr val="accent5">
                <a:lumMod val="40000"/>
                <a:lumOff val="60000"/>
              </a:schemeClr>
            </a:gs>
            <a:gs pos="100000">
              <a:schemeClr val="accent1">
                <a:lumMod val="45000"/>
                <a:lumOff val="55000"/>
              </a:schemeClr>
            </a:gs>
            <a:gs pos="100000">
              <a:schemeClr val="tx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Berlin Sans FB Demi" panose="020E0802020502020306" pitchFamily="34" charset="0"/>
              </a:rPr>
              <a:t>The Power of Meekness</a:t>
            </a:r>
            <a:endParaRPr lang="en-US" sz="4800" dirty="0">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Rounded MT Bold" panose="020F0704030504030204" pitchFamily="34" charset="0"/>
              </a:rPr>
              <a:t>It empowers power -- harnessing it to its maximum effectiveness!</a:t>
            </a:r>
          </a:p>
          <a:p>
            <a:r>
              <a:rPr lang="en-US" sz="3200" dirty="0" smtClean="0">
                <a:latin typeface="Arial Rounded MT Bold" panose="020F0704030504030204" pitchFamily="34" charset="0"/>
              </a:rPr>
              <a:t>It secures the sum of all blessings.</a:t>
            </a:r>
          </a:p>
          <a:p>
            <a:pPr marL="520700" lvl="1" indent="-292100"/>
            <a:r>
              <a:rPr lang="en-US" sz="2800" i="1" dirty="0" smtClean="0">
                <a:latin typeface="Cambria" panose="02040503050406030204" pitchFamily="18" charset="0"/>
              </a:rPr>
              <a:t>“Blessed </a:t>
            </a:r>
            <a:r>
              <a:rPr lang="en-US" sz="2800" i="1" dirty="0">
                <a:latin typeface="Cambria" panose="02040503050406030204" pitchFamily="18" charset="0"/>
              </a:rPr>
              <a:t>are the meek, For they shall inherit the earth</a:t>
            </a:r>
            <a:r>
              <a:rPr lang="en-US" sz="2800" i="1" dirty="0" smtClean="0">
                <a:latin typeface="Cambria" panose="02040503050406030204" pitchFamily="18" charset="0"/>
              </a:rPr>
              <a:t>.” (</a:t>
            </a:r>
            <a:r>
              <a:rPr lang="en-US" sz="2800" i="1" dirty="0">
                <a:latin typeface="Cambria" panose="02040503050406030204" pitchFamily="18" charset="0"/>
              </a:rPr>
              <a:t>Matthew 5:5</a:t>
            </a:r>
            <a:r>
              <a:rPr lang="en-US" sz="2800" i="1" dirty="0" smtClean="0">
                <a:latin typeface="Cambria" panose="02040503050406030204" pitchFamily="18" charset="0"/>
              </a:rPr>
              <a:t>)</a:t>
            </a:r>
          </a:p>
          <a:p>
            <a:pPr marL="520700" lvl="1" indent="-292100"/>
            <a:r>
              <a:rPr lang="en-US" sz="2800" i="1" dirty="0" smtClean="0">
                <a:latin typeface="Cambria" panose="02040503050406030204" pitchFamily="18" charset="0"/>
              </a:rPr>
              <a:t>“They </a:t>
            </a:r>
            <a:r>
              <a:rPr lang="en-US" sz="2800" i="1" dirty="0">
                <a:latin typeface="Cambria" panose="02040503050406030204" pitchFamily="18" charset="0"/>
              </a:rPr>
              <a:t>shall inherit the land forever, </a:t>
            </a:r>
            <a:r>
              <a:rPr lang="en-US" sz="2800" i="1" dirty="0" smtClean="0">
                <a:latin typeface="Cambria" panose="02040503050406030204" pitchFamily="18" charset="0"/>
              </a:rPr>
              <a:t>the </a:t>
            </a:r>
            <a:r>
              <a:rPr lang="en-US" sz="2800" i="1" dirty="0">
                <a:latin typeface="Cambria" panose="02040503050406030204" pitchFamily="18" charset="0"/>
              </a:rPr>
              <a:t>branch of My planting, </a:t>
            </a:r>
            <a:r>
              <a:rPr lang="en-US" sz="2800" i="1" dirty="0" smtClean="0">
                <a:latin typeface="Cambria" panose="02040503050406030204" pitchFamily="18" charset="0"/>
              </a:rPr>
              <a:t>the </a:t>
            </a:r>
            <a:r>
              <a:rPr lang="en-US" sz="2800" i="1" dirty="0">
                <a:latin typeface="Cambria" panose="02040503050406030204" pitchFamily="18" charset="0"/>
              </a:rPr>
              <a:t>work of My hands, </a:t>
            </a:r>
            <a:r>
              <a:rPr lang="en-US" sz="2800" i="1" dirty="0" smtClean="0">
                <a:latin typeface="Cambria" panose="02040503050406030204" pitchFamily="18" charset="0"/>
              </a:rPr>
              <a:t>that                I </a:t>
            </a:r>
            <a:r>
              <a:rPr lang="en-US" sz="2800" i="1" dirty="0">
                <a:latin typeface="Cambria" panose="02040503050406030204" pitchFamily="18" charset="0"/>
              </a:rPr>
              <a:t>may be glorified</a:t>
            </a:r>
            <a:r>
              <a:rPr lang="en-US" sz="2800" i="1" dirty="0" smtClean="0">
                <a:latin typeface="Cambria" panose="02040503050406030204" pitchFamily="18" charset="0"/>
              </a:rPr>
              <a:t>.” (Isaiah 60:21)</a:t>
            </a:r>
            <a:endParaRPr lang="en-US" sz="2800" i="1" dirty="0">
              <a:latin typeface="Cambria" panose="02040503050406030204" pitchFamily="18" charset="0"/>
            </a:endParaRPr>
          </a:p>
          <a:p>
            <a:pPr lvl="1"/>
            <a:endParaRPr lang="en-US" dirty="0"/>
          </a:p>
          <a:p>
            <a:endParaRPr lang="en-US" sz="3200" dirty="0">
              <a:latin typeface="Arial Rounded MT Bold" panose="020F0704030504030204" pitchFamily="34" charset="0"/>
            </a:endParaRPr>
          </a:p>
        </p:txBody>
      </p:sp>
      <p:pic>
        <p:nvPicPr>
          <p:cNvPr id="2052" name="Picture 4" descr="http://www.pickwickglass.co.uk/Jumping%20horse%201.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4739" y="4813300"/>
            <a:ext cx="2238436"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43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234</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Rounded MT Bold</vt:lpstr>
      <vt:lpstr>Berlin Sans FB Demi</vt:lpstr>
      <vt:lpstr>Calibri</vt:lpstr>
      <vt:lpstr>Calibri Light</vt:lpstr>
      <vt:lpstr>Cambria</vt:lpstr>
      <vt:lpstr>Office Theme</vt:lpstr>
      <vt:lpstr>The Power of Meekness</vt:lpstr>
      <vt:lpstr>Meekness Involves Submission to God</vt:lpstr>
      <vt:lpstr>Meekness Requires Humility</vt:lpstr>
      <vt:lpstr>Meekness Demonstrates Itself in Gentleness</vt:lpstr>
      <vt:lpstr>The Power of Meekness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cp:lastModifiedBy>
  <cp:revision>10</cp:revision>
  <dcterms:created xsi:type="dcterms:W3CDTF">2015-04-10T16:08:45Z</dcterms:created>
  <dcterms:modified xsi:type="dcterms:W3CDTF">2015-04-12T11:38:39Z</dcterms:modified>
</cp:coreProperties>
</file>