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8"/>
  </p:notesMasterIdLst>
  <p:sldIdLst>
    <p:sldId id="256" r:id="rId3"/>
    <p:sldId id="257" r:id="rId4"/>
    <p:sldId id="258" r:id="rId5"/>
    <p:sldId id="259" r:id="rId6"/>
    <p:sldId id="260"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0" d="100"/>
          <a:sy n="60" d="100"/>
        </p:scale>
        <p:origin x="8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8F81D7-F19F-4FDE-9D5B-6D9D2F22D2F8}" type="datetimeFigureOut">
              <a:rPr lang="en-US" smtClean="0"/>
              <a:t>4/11/2020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566907-B5AF-4A68-87A3-D3C9E8B80EF6}" type="slidenum">
              <a:rPr lang="en-US" smtClean="0"/>
              <a:t>‹#›</a:t>
            </a:fld>
            <a:endParaRPr lang="en-US"/>
          </a:p>
        </p:txBody>
      </p:sp>
    </p:spTree>
    <p:extLst>
      <p:ext uri="{BB962C8B-B14F-4D97-AF65-F5344CB8AC3E}">
        <p14:creationId xmlns:p14="http://schemas.microsoft.com/office/powerpoint/2010/main" val="2983582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call us to be His disciples, much like He called four fishermen long ago.  We are called to follow Him, to give our lives for Him, and to receive precious promises from Him.  Ultimately, we are called touch others with His love by living extraordinary lives of compassion, service, and selflessness. </a:t>
            </a:r>
          </a:p>
        </p:txBody>
      </p:sp>
      <p:sp>
        <p:nvSpPr>
          <p:cNvPr id="4" name="Slide Number Placeholder 3"/>
          <p:cNvSpPr>
            <a:spLocks noGrp="1"/>
          </p:cNvSpPr>
          <p:nvPr>
            <p:ph type="sldNum" sz="quarter" idx="5"/>
          </p:nvPr>
        </p:nvSpPr>
        <p:spPr/>
        <p:txBody>
          <a:bodyPr/>
          <a:lstStyle/>
          <a:p>
            <a:fld id="{D2566907-B5AF-4A68-87A3-D3C9E8B80EF6}" type="slidenum">
              <a:rPr lang="en-US" smtClean="0"/>
              <a:t>1</a:t>
            </a:fld>
            <a:endParaRPr lang="en-US"/>
          </a:p>
        </p:txBody>
      </p:sp>
    </p:spTree>
    <p:extLst>
      <p:ext uri="{BB962C8B-B14F-4D97-AF65-F5344CB8AC3E}">
        <p14:creationId xmlns:p14="http://schemas.microsoft.com/office/powerpoint/2010/main" val="3524173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Tx/>
              <a:buSzTx/>
              <a:buFontTx/>
              <a:buChar char="•"/>
              <a:tabLst/>
              <a:defRPr/>
            </a:pPr>
            <a:fld id="{46BF4FDF-A9CF-40FE-882E-AE64A7261A1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Tx/>
                <a:buSzTx/>
                <a:buFontTx/>
                <a:buChar char="•"/>
                <a:tabLst/>
                <a:defRPr/>
              </a:pPr>
              <a:t>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45388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ACCFA8-070B-46A2-8007-7F6F285EF27A}" type="datetimeFigureOut">
              <a:rPr lang="en-US" smtClean="0"/>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C147A-6068-4178-9AC5-41199DBBE588}" type="slidenum">
              <a:rPr lang="en-US" smtClean="0"/>
              <a:t>‹#›</a:t>
            </a:fld>
            <a:endParaRPr lang="en-US"/>
          </a:p>
        </p:txBody>
      </p:sp>
    </p:spTree>
    <p:extLst>
      <p:ext uri="{BB962C8B-B14F-4D97-AF65-F5344CB8AC3E}">
        <p14:creationId xmlns:p14="http://schemas.microsoft.com/office/powerpoint/2010/main" val="4171709421"/>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ACCFA8-070B-46A2-8007-7F6F285EF27A}" type="datetimeFigureOut">
              <a:rPr lang="en-US" smtClean="0"/>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C147A-6068-4178-9AC5-41199DBBE588}" type="slidenum">
              <a:rPr lang="en-US" smtClean="0"/>
              <a:t>‹#›</a:t>
            </a:fld>
            <a:endParaRPr lang="en-US"/>
          </a:p>
        </p:txBody>
      </p:sp>
    </p:spTree>
    <p:extLst>
      <p:ext uri="{BB962C8B-B14F-4D97-AF65-F5344CB8AC3E}">
        <p14:creationId xmlns:p14="http://schemas.microsoft.com/office/powerpoint/2010/main" val="160290828"/>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ACCFA8-070B-46A2-8007-7F6F285EF27A}" type="datetimeFigureOut">
              <a:rPr lang="en-US" smtClean="0"/>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C147A-6068-4178-9AC5-41199DBBE588}" type="slidenum">
              <a:rPr lang="en-US" smtClean="0"/>
              <a:t>‹#›</a:t>
            </a:fld>
            <a:endParaRPr lang="en-US"/>
          </a:p>
        </p:txBody>
      </p:sp>
    </p:spTree>
    <p:extLst>
      <p:ext uri="{BB962C8B-B14F-4D97-AF65-F5344CB8AC3E}">
        <p14:creationId xmlns:p14="http://schemas.microsoft.com/office/powerpoint/2010/main" val="3279901072"/>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4/11/2020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683568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4/11/2020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94990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4/11/2020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68037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4/11/2020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59827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4/11/2020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59025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4/11/2020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20301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4/11/2020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93101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4/11/2020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749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ACCFA8-070B-46A2-8007-7F6F285EF27A}" type="datetimeFigureOut">
              <a:rPr lang="en-US" smtClean="0"/>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C147A-6068-4178-9AC5-41199DBBE588}" type="slidenum">
              <a:rPr lang="en-US" smtClean="0"/>
              <a:t>‹#›</a:t>
            </a:fld>
            <a:endParaRPr lang="en-US"/>
          </a:p>
        </p:txBody>
      </p:sp>
    </p:spTree>
    <p:extLst>
      <p:ext uri="{BB962C8B-B14F-4D97-AF65-F5344CB8AC3E}">
        <p14:creationId xmlns:p14="http://schemas.microsoft.com/office/powerpoint/2010/main" val="3159562114"/>
      </p:ext>
    </p:extLst>
  </p:cSld>
  <p:clrMapOvr>
    <a:masterClrMapping/>
  </p:clrMapOvr>
  <p:transition spd="slow">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4/11/2020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895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4/11/2020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888988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4/11/2020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02976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ACCFA8-070B-46A2-8007-7F6F285EF27A}" type="datetimeFigureOut">
              <a:rPr lang="en-US" smtClean="0"/>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C147A-6068-4178-9AC5-41199DBBE588}" type="slidenum">
              <a:rPr lang="en-US" smtClean="0"/>
              <a:t>‹#›</a:t>
            </a:fld>
            <a:endParaRPr lang="en-US"/>
          </a:p>
        </p:txBody>
      </p:sp>
    </p:spTree>
    <p:extLst>
      <p:ext uri="{BB962C8B-B14F-4D97-AF65-F5344CB8AC3E}">
        <p14:creationId xmlns:p14="http://schemas.microsoft.com/office/powerpoint/2010/main" val="1241124653"/>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ACCFA8-070B-46A2-8007-7F6F285EF27A}" type="datetimeFigureOut">
              <a:rPr lang="en-US" smtClean="0"/>
              <a:t>4/11/2020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C147A-6068-4178-9AC5-41199DBBE588}" type="slidenum">
              <a:rPr lang="en-US" smtClean="0"/>
              <a:t>‹#›</a:t>
            </a:fld>
            <a:endParaRPr lang="en-US"/>
          </a:p>
        </p:txBody>
      </p:sp>
    </p:spTree>
    <p:extLst>
      <p:ext uri="{BB962C8B-B14F-4D97-AF65-F5344CB8AC3E}">
        <p14:creationId xmlns:p14="http://schemas.microsoft.com/office/powerpoint/2010/main" val="907192248"/>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ACCFA8-070B-46A2-8007-7F6F285EF27A}" type="datetimeFigureOut">
              <a:rPr lang="en-US" smtClean="0"/>
              <a:t>4/11/2020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C147A-6068-4178-9AC5-41199DBBE588}" type="slidenum">
              <a:rPr lang="en-US" smtClean="0"/>
              <a:t>‹#›</a:t>
            </a:fld>
            <a:endParaRPr lang="en-US"/>
          </a:p>
        </p:txBody>
      </p:sp>
    </p:spTree>
    <p:extLst>
      <p:ext uri="{BB962C8B-B14F-4D97-AF65-F5344CB8AC3E}">
        <p14:creationId xmlns:p14="http://schemas.microsoft.com/office/powerpoint/2010/main" val="928441741"/>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ACCFA8-070B-46A2-8007-7F6F285EF27A}" type="datetimeFigureOut">
              <a:rPr lang="en-US" smtClean="0"/>
              <a:t>4/11/2020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C147A-6068-4178-9AC5-41199DBBE588}" type="slidenum">
              <a:rPr lang="en-US" smtClean="0"/>
              <a:t>‹#›</a:t>
            </a:fld>
            <a:endParaRPr lang="en-US"/>
          </a:p>
        </p:txBody>
      </p:sp>
    </p:spTree>
    <p:extLst>
      <p:ext uri="{BB962C8B-B14F-4D97-AF65-F5344CB8AC3E}">
        <p14:creationId xmlns:p14="http://schemas.microsoft.com/office/powerpoint/2010/main" val="2763424798"/>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ACCFA8-070B-46A2-8007-7F6F285EF27A}" type="datetimeFigureOut">
              <a:rPr lang="en-US" smtClean="0"/>
              <a:t>4/11/2020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C147A-6068-4178-9AC5-41199DBBE588}" type="slidenum">
              <a:rPr lang="en-US" smtClean="0"/>
              <a:t>‹#›</a:t>
            </a:fld>
            <a:endParaRPr lang="en-US"/>
          </a:p>
        </p:txBody>
      </p:sp>
    </p:spTree>
    <p:extLst>
      <p:ext uri="{BB962C8B-B14F-4D97-AF65-F5344CB8AC3E}">
        <p14:creationId xmlns:p14="http://schemas.microsoft.com/office/powerpoint/2010/main" val="1986764879"/>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ACCFA8-070B-46A2-8007-7F6F285EF27A}" type="datetimeFigureOut">
              <a:rPr lang="en-US" smtClean="0"/>
              <a:t>4/11/2020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C147A-6068-4178-9AC5-41199DBBE588}" type="slidenum">
              <a:rPr lang="en-US" smtClean="0"/>
              <a:t>‹#›</a:t>
            </a:fld>
            <a:endParaRPr lang="en-US"/>
          </a:p>
        </p:txBody>
      </p:sp>
    </p:spTree>
    <p:extLst>
      <p:ext uri="{BB962C8B-B14F-4D97-AF65-F5344CB8AC3E}">
        <p14:creationId xmlns:p14="http://schemas.microsoft.com/office/powerpoint/2010/main" val="1125234663"/>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ACCFA8-070B-46A2-8007-7F6F285EF27A}" type="datetimeFigureOut">
              <a:rPr lang="en-US" smtClean="0"/>
              <a:t>4/11/2020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C147A-6068-4178-9AC5-41199DBBE588}" type="slidenum">
              <a:rPr lang="en-US" smtClean="0"/>
              <a:t>‹#›</a:t>
            </a:fld>
            <a:endParaRPr lang="en-US"/>
          </a:p>
        </p:txBody>
      </p:sp>
    </p:spTree>
    <p:extLst>
      <p:ext uri="{BB962C8B-B14F-4D97-AF65-F5344CB8AC3E}">
        <p14:creationId xmlns:p14="http://schemas.microsoft.com/office/powerpoint/2010/main" val="1432581248"/>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ACCFA8-070B-46A2-8007-7F6F285EF27A}" type="datetimeFigureOut">
              <a:rPr lang="en-US" smtClean="0"/>
              <a:t>4/11/2020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C147A-6068-4178-9AC5-41199DBBE588}" type="slidenum">
              <a:rPr lang="en-US" smtClean="0"/>
              <a:t>‹#›</a:t>
            </a:fld>
            <a:endParaRPr lang="en-US"/>
          </a:p>
        </p:txBody>
      </p:sp>
    </p:spTree>
    <p:extLst>
      <p:ext uri="{BB962C8B-B14F-4D97-AF65-F5344CB8AC3E}">
        <p14:creationId xmlns:p14="http://schemas.microsoft.com/office/powerpoint/2010/main" val="145585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4/11/2020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41292112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28337ED-F816-45A0-8399-22D50D7E7493}"/>
              </a:ext>
            </a:extLst>
          </p:cNvPr>
          <p:cNvPicPr>
            <a:picLocks noChangeAspect="1"/>
          </p:cNvPicPr>
          <p:nvPr/>
        </p:nvPicPr>
        <p:blipFill rotWithShape="1">
          <a:blip r:embed="rId3"/>
          <a:srcRect l="7721" t="9091" r="27643"/>
          <a:stretch/>
        </p:blipFill>
        <p:spPr>
          <a:xfrm>
            <a:off x="2642616" y="10"/>
            <a:ext cx="6501384"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BC991BD0-9F00-4FEE-9706-DA3C2C5C6A69}"/>
              </a:ext>
            </a:extLst>
          </p:cNvPr>
          <p:cNvSpPr>
            <a:spLocks noGrp="1"/>
          </p:cNvSpPr>
          <p:nvPr>
            <p:ph type="subTitle" idx="1"/>
          </p:nvPr>
        </p:nvSpPr>
        <p:spPr>
          <a:xfrm>
            <a:off x="360772" y="4872922"/>
            <a:ext cx="2756162" cy="1208141"/>
          </a:xfrm>
        </p:spPr>
        <p:txBody>
          <a:bodyPr>
            <a:normAutofit/>
          </a:bodyPr>
          <a:lstStyle/>
          <a:p>
            <a:r>
              <a:rPr lang="en-US" dirty="0">
                <a:latin typeface="Corbel" panose="020B0503020204020204" pitchFamily="34" charset="0"/>
              </a:rPr>
              <a:t>Luke 14:25-33</a:t>
            </a:r>
          </a:p>
          <a:p>
            <a:r>
              <a:rPr lang="en-US" dirty="0">
                <a:latin typeface="Corbel" panose="020B0503020204020204" pitchFamily="34" charset="0"/>
              </a:rPr>
              <a:t>Mark 1:16-20</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311A187-6054-4A75-953B-1310EC0A6A45}"/>
              </a:ext>
            </a:extLst>
          </p:cNvPr>
          <p:cNvSpPr>
            <a:spLocks noGrp="1"/>
          </p:cNvSpPr>
          <p:nvPr>
            <p:ph type="ctrTitle"/>
          </p:nvPr>
        </p:nvSpPr>
        <p:spPr>
          <a:xfrm>
            <a:off x="360771" y="505823"/>
            <a:ext cx="2756162" cy="3861276"/>
          </a:xfrm>
          <a:solidFill>
            <a:schemeClr val="bg1"/>
          </a:solidFill>
        </p:spPr>
        <p:txBody>
          <a:bodyPr anchor="b">
            <a:normAutofit/>
          </a:bodyPr>
          <a:lstStyle/>
          <a:p>
            <a:r>
              <a:rPr lang="en-US" sz="8000" dirty="0">
                <a:latin typeface="The Serif Hand Black" panose="03070902030502020204" pitchFamily="66" charset="0"/>
              </a:rPr>
              <a:t>Your Calling</a:t>
            </a:r>
          </a:p>
        </p:txBody>
      </p:sp>
    </p:spTree>
    <p:extLst>
      <p:ext uri="{BB962C8B-B14F-4D97-AF65-F5344CB8AC3E}">
        <p14:creationId xmlns:p14="http://schemas.microsoft.com/office/powerpoint/2010/main" val="500865307"/>
      </p:ext>
    </p:extLst>
  </p:cSld>
  <p:clrMapOvr>
    <a:overrideClrMapping bg1="dk1" tx1="lt1" bg2="dk2" tx2="lt2" accent1="accent1" accent2="accent2" accent3="accent3" accent4="accent4" accent5="accent5" accent6="accent6" hlink="hlink" folHlink="folHlink"/>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B03B950-77E7-43BA-B935-1CBC7B400CCF}"/>
              </a:ext>
            </a:extLst>
          </p:cNvPr>
          <p:cNvPicPr>
            <a:picLocks noChangeAspect="1"/>
          </p:cNvPicPr>
          <p:nvPr/>
        </p:nvPicPr>
        <p:blipFill rotWithShape="1">
          <a:blip r:embed="rId2"/>
          <a:srcRect l="7741" t="9091" r="27615"/>
          <a:stretch/>
        </p:blipFill>
        <p:spPr>
          <a:xfrm>
            <a:off x="2641851" y="10"/>
            <a:ext cx="6502149"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11135E3-7E3B-4527-8EDE-61F2B7615F1F}"/>
              </a:ext>
            </a:extLst>
          </p:cNvPr>
          <p:cNvSpPr>
            <a:spLocks noGrp="1"/>
          </p:cNvSpPr>
          <p:nvPr>
            <p:ph idx="1"/>
          </p:nvPr>
        </p:nvSpPr>
        <p:spPr>
          <a:xfrm>
            <a:off x="139959" y="1350498"/>
            <a:ext cx="4402169" cy="5507491"/>
          </a:xfrm>
          <a:solidFill>
            <a:schemeClr val="bg1"/>
          </a:solidFill>
        </p:spPr>
        <p:txBody>
          <a:bodyPr anchor="t">
            <a:noAutofit/>
          </a:bodyPr>
          <a:lstStyle/>
          <a:p>
            <a:r>
              <a:rPr lang="en-US" b="1" dirty="0">
                <a:latin typeface="Corbel" panose="020B0503020204020204" pitchFamily="34" charset="0"/>
              </a:rPr>
              <a:t>We are all called by Jesus </a:t>
            </a:r>
            <a:r>
              <a:rPr lang="en-US" dirty="0">
                <a:latin typeface="Corbel" panose="020B0503020204020204" pitchFamily="34" charset="0"/>
              </a:rPr>
              <a:t>(Romans 1:5-6).</a:t>
            </a:r>
          </a:p>
          <a:p>
            <a:r>
              <a:rPr lang="en-US" b="1" dirty="0">
                <a:latin typeface="Corbel" panose="020B0503020204020204" pitchFamily="34" charset="0"/>
              </a:rPr>
              <a:t>As were four fishermen </a:t>
            </a:r>
            <a:r>
              <a:rPr lang="en-US" dirty="0">
                <a:latin typeface="Corbel" panose="020B0503020204020204" pitchFamily="34" charset="0"/>
              </a:rPr>
              <a:t>(Mark 1:16-20; 10:28-30).</a:t>
            </a:r>
          </a:p>
          <a:p>
            <a:r>
              <a:rPr lang="en-US" b="1" dirty="0">
                <a:latin typeface="Corbel" panose="020B0503020204020204" pitchFamily="34" charset="0"/>
              </a:rPr>
              <a:t>Our calling does not depend on who we are or what we’ve done        </a:t>
            </a:r>
            <a:r>
              <a:rPr lang="en-US" dirty="0">
                <a:latin typeface="Corbel" panose="020B0503020204020204" pitchFamily="34" charset="0"/>
              </a:rPr>
              <a:t>(Luke 5:8; 2 Timothy 1:8-9; 1 Corinthians 1:26).</a:t>
            </a:r>
          </a:p>
          <a:p>
            <a:r>
              <a:rPr lang="en-US" b="1" dirty="0">
                <a:latin typeface="Corbel" panose="020B0503020204020204" pitchFamily="34" charset="0"/>
              </a:rPr>
              <a:t>We are called by God’s grace </a:t>
            </a:r>
            <a:r>
              <a:rPr lang="en-US" dirty="0">
                <a:latin typeface="Corbel" panose="020B0503020204020204" pitchFamily="34" charset="0"/>
              </a:rPr>
              <a:t>(2 Timothy 1:9; Galatians 1:6).</a:t>
            </a:r>
          </a:p>
        </p:txBody>
      </p:sp>
      <p:sp>
        <p:nvSpPr>
          <p:cNvPr id="2" name="Title 1">
            <a:extLst>
              <a:ext uri="{FF2B5EF4-FFF2-40B4-BE49-F238E27FC236}">
                <a16:creationId xmlns:a16="http://schemas.microsoft.com/office/drawing/2014/main" id="{705BFA25-89EA-4302-818B-583B635F6A98}"/>
              </a:ext>
            </a:extLst>
          </p:cNvPr>
          <p:cNvSpPr>
            <a:spLocks noGrp="1"/>
          </p:cNvSpPr>
          <p:nvPr>
            <p:ph type="title"/>
          </p:nvPr>
        </p:nvSpPr>
        <p:spPr>
          <a:xfrm>
            <a:off x="278319" y="261493"/>
            <a:ext cx="4263809" cy="962396"/>
          </a:xfrm>
          <a:solidFill>
            <a:schemeClr val="bg1"/>
          </a:solidFill>
        </p:spPr>
        <p:txBody>
          <a:bodyPr anchor="b">
            <a:normAutofit/>
          </a:bodyPr>
          <a:lstStyle/>
          <a:p>
            <a:pPr algn="ctr"/>
            <a:r>
              <a:rPr lang="en-US" sz="5400" dirty="0">
                <a:latin typeface="The Serif Hand Black" panose="03070902030502020204" pitchFamily="66" charset="0"/>
              </a:rPr>
              <a:t>We have been called!</a:t>
            </a:r>
          </a:p>
        </p:txBody>
      </p:sp>
    </p:spTree>
    <p:extLst>
      <p:ext uri="{BB962C8B-B14F-4D97-AF65-F5344CB8AC3E}">
        <p14:creationId xmlns:p14="http://schemas.microsoft.com/office/powerpoint/2010/main" val="2843016488"/>
      </p:ext>
    </p:extLst>
  </p:cSld>
  <p:clrMapOvr>
    <a:overrideClrMapping bg1="dk1" tx1="lt1" bg2="dk2" tx2="lt2" accent1="accent1" accent2="accent2" accent3="accent3" accent4="accent4" accent5="accent5" accent6="accent6" hlink="hlink" folHlink="folHlink"/>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F8D864-65DE-4E2F-9C49-3152B5242308}"/>
              </a:ext>
            </a:extLst>
          </p:cNvPr>
          <p:cNvPicPr>
            <a:picLocks noChangeAspect="1"/>
          </p:cNvPicPr>
          <p:nvPr/>
        </p:nvPicPr>
        <p:blipFill rotWithShape="1">
          <a:blip r:embed="rId2"/>
          <a:srcRect r="1427" b="-1"/>
          <a:stretch/>
        </p:blipFill>
        <p:spPr>
          <a:xfrm>
            <a:off x="0" y="-200716"/>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CE7D756C-F3A0-44F7-A17E-D6086B14E109}"/>
              </a:ext>
            </a:extLst>
          </p:cNvPr>
          <p:cNvSpPr>
            <a:spLocks noGrp="1"/>
          </p:cNvSpPr>
          <p:nvPr>
            <p:ph idx="1"/>
          </p:nvPr>
        </p:nvSpPr>
        <p:spPr>
          <a:xfrm>
            <a:off x="361954" y="3429001"/>
            <a:ext cx="8486624" cy="3429000"/>
          </a:xfrm>
        </p:spPr>
        <p:txBody>
          <a:bodyPr anchor="ctr">
            <a:noAutofit/>
          </a:bodyPr>
          <a:lstStyle/>
          <a:p>
            <a:pPr>
              <a:spcBef>
                <a:spcPts val="600"/>
              </a:spcBef>
            </a:pPr>
            <a:r>
              <a:rPr lang="en-US" b="1" dirty="0">
                <a:latin typeface="Corbel" panose="020B0503020204020204" pitchFamily="34" charset="0"/>
              </a:rPr>
              <a:t>To fellowship with Christ </a:t>
            </a:r>
            <a:r>
              <a:rPr lang="en-US" dirty="0">
                <a:latin typeface="Corbel" panose="020B0503020204020204" pitchFamily="34" charset="0"/>
              </a:rPr>
              <a:t>(1 Corinthians 1:9). </a:t>
            </a:r>
          </a:p>
          <a:p>
            <a:pPr>
              <a:spcBef>
                <a:spcPts val="600"/>
              </a:spcBef>
            </a:pPr>
            <a:r>
              <a:rPr lang="en-US" b="1" dirty="0">
                <a:latin typeface="Corbel" panose="020B0503020204020204" pitchFamily="34" charset="0"/>
              </a:rPr>
              <a:t>To praise the One who called us from darkness into light </a:t>
            </a:r>
            <a:r>
              <a:rPr lang="en-US" dirty="0">
                <a:latin typeface="Corbel" panose="020B0503020204020204" pitchFamily="34" charset="0"/>
              </a:rPr>
              <a:t>(1 Peter 2:9). </a:t>
            </a:r>
          </a:p>
          <a:p>
            <a:pPr>
              <a:spcBef>
                <a:spcPts val="600"/>
              </a:spcBef>
            </a:pPr>
            <a:r>
              <a:rPr lang="en-US" b="1" dirty="0">
                <a:latin typeface="Corbel" panose="020B0503020204020204" pitchFamily="34" charset="0"/>
              </a:rPr>
              <a:t>To the rule of God’s peace in our hearts </a:t>
            </a:r>
            <a:r>
              <a:rPr lang="en-US" dirty="0">
                <a:latin typeface="Corbel" panose="020B0503020204020204" pitchFamily="34" charset="0"/>
              </a:rPr>
              <a:t>(Col. 3:15)</a:t>
            </a:r>
          </a:p>
          <a:p>
            <a:pPr>
              <a:spcBef>
                <a:spcPts val="600"/>
              </a:spcBef>
            </a:pPr>
            <a:r>
              <a:rPr lang="en-US" b="1" dirty="0">
                <a:latin typeface="Corbel" panose="020B0503020204020204" pitchFamily="34" charset="0"/>
              </a:rPr>
              <a:t>To be sanctified and preserved </a:t>
            </a:r>
            <a:r>
              <a:rPr lang="en-US" dirty="0">
                <a:latin typeface="Corbel" panose="020B0503020204020204" pitchFamily="34" charset="0"/>
              </a:rPr>
              <a:t>(Jude 1).</a:t>
            </a:r>
          </a:p>
          <a:p>
            <a:pPr>
              <a:spcBef>
                <a:spcPts val="600"/>
              </a:spcBef>
            </a:pPr>
            <a:r>
              <a:rPr lang="en-US" b="1" dirty="0">
                <a:latin typeface="Corbel" panose="020B0503020204020204" pitchFamily="34" charset="0"/>
              </a:rPr>
              <a:t>To eternal glory </a:t>
            </a:r>
            <a:r>
              <a:rPr lang="en-US" dirty="0">
                <a:latin typeface="Corbel" panose="020B0503020204020204" pitchFamily="34" charset="0"/>
              </a:rPr>
              <a:t>(1 Peter 5:10 Hebrews 9:15; 3:1; 	              2 Thessalonians 2:13-14; 1 Timothy 6:12).</a:t>
            </a:r>
          </a:p>
        </p:txBody>
      </p:sp>
      <p:sp>
        <p:nvSpPr>
          <p:cNvPr id="2" name="Title 1">
            <a:extLst>
              <a:ext uri="{FF2B5EF4-FFF2-40B4-BE49-F238E27FC236}">
                <a16:creationId xmlns:a16="http://schemas.microsoft.com/office/drawing/2014/main" id="{CA9D1952-5223-4813-AC22-B76CD394A0E4}"/>
              </a:ext>
            </a:extLst>
          </p:cNvPr>
          <p:cNvSpPr>
            <a:spLocks noGrp="1"/>
          </p:cNvSpPr>
          <p:nvPr>
            <p:ph type="title"/>
          </p:nvPr>
        </p:nvSpPr>
        <p:spPr>
          <a:xfrm>
            <a:off x="468634" y="467043"/>
            <a:ext cx="7669526" cy="1938532"/>
          </a:xfrm>
        </p:spPr>
        <p:txBody>
          <a:bodyPr anchor="ctr">
            <a:normAutofit/>
          </a:bodyPr>
          <a:lstStyle/>
          <a:p>
            <a:pPr algn="ctr"/>
            <a:r>
              <a:rPr lang="en-US" sz="4800" dirty="0">
                <a:latin typeface="The Serif Hand Black" panose="03070902030502020204" pitchFamily="66" charset="0"/>
              </a:rPr>
              <a:t>To what have we been called?</a:t>
            </a:r>
          </a:p>
        </p:txBody>
      </p:sp>
    </p:spTree>
    <p:extLst>
      <p:ext uri="{BB962C8B-B14F-4D97-AF65-F5344CB8AC3E}">
        <p14:creationId xmlns:p14="http://schemas.microsoft.com/office/powerpoint/2010/main" val="6823336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FF7068-1CB3-4CC7-BCA0-6ED875D76AD8}"/>
              </a:ext>
            </a:extLst>
          </p:cNvPr>
          <p:cNvPicPr>
            <a:picLocks noChangeAspect="1"/>
          </p:cNvPicPr>
          <p:nvPr/>
        </p:nvPicPr>
        <p:blipFill rotWithShape="1">
          <a:blip r:embed="rId2"/>
          <a:srcRect r="1427" b="-1"/>
          <a:stretch/>
        </p:blipFill>
        <p:spPr>
          <a:xfrm>
            <a:off x="20" y="-540027"/>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100F2165-7C23-4DF9-9C49-98D44576322C}"/>
              </a:ext>
            </a:extLst>
          </p:cNvPr>
          <p:cNvSpPr>
            <a:spLocks noGrp="1"/>
          </p:cNvSpPr>
          <p:nvPr>
            <p:ph idx="1"/>
          </p:nvPr>
        </p:nvSpPr>
        <p:spPr>
          <a:xfrm>
            <a:off x="270589" y="3170576"/>
            <a:ext cx="8511458" cy="3528804"/>
          </a:xfrm>
        </p:spPr>
        <p:txBody>
          <a:bodyPr anchor="ctr">
            <a:noAutofit/>
          </a:bodyPr>
          <a:lstStyle/>
          <a:p>
            <a:pPr marL="0" indent="0" algn="ctr">
              <a:buNone/>
            </a:pPr>
            <a:r>
              <a:rPr lang="en-US" b="1" dirty="0">
                <a:latin typeface="Corbel" panose="020B0503020204020204" pitchFamily="34" charset="0"/>
              </a:rPr>
              <a:t>You are called to touch others with God’s love by living an extraordinary life of compassion, service, selflessness, and holiness.                                                           </a:t>
            </a:r>
            <a:r>
              <a:rPr lang="en-US" dirty="0">
                <a:latin typeface="Corbel" panose="020B0503020204020204" pitchFamily="34" charset="0"/>
              </a:rPr>
              <a:t>(1 Peter 1:15; 3:8-9; Eph. 4:1-3; Phil. 3:14)</a:t>
            </a:r>
          </a:p>
          <a:p>
            <a:pPr marL="0" indent="0" algn="ctr">
              <a:buNone/>
            </a:pPr>
            <a:endParaRPr lang="en-US" sz="200" dirty="0">
              <a:latin typeface="Corbel" panose="020B0503020204020204" pitchFamily="34" charset="0"/>
            </a:endParaRPr>
          </a:p>
          <a:p>
            <a:pPr marL="0" indent="0" algn="ctr">
              <a:buNone/>
            </a:pPr>
            <a:r>
              <a:rPr lang="en-US" b="1" i="1" dirty="0">
                <a:latin typeface="Corbel" panose="020B0503020204020204" pitchFamily="34" charset="0"/>
              </a:rPr>
              <a:t>“Therefore, my beloved brethren, be steadfast, immovable, always abounding in the work of the Lord, knowing that your labor is not in vain in the Lord.”         </a:t>
            </a:r>
            <a:r>
              <a:rPr lang="en-US" dirty="0">
                <a:latin typeface="Corbel" panose="020B0503020204020204" pitchFamily="34" charset="0"/>
              </a:rPr>
              <a:t>(1 Corinthians 15:58) </a:t>
            </a:r>
          </a:p>
        </p:txBody>
      </p:sp>
      <p:sp>
        <p:nvSpPr>
          <p:cNvPr id="2" name="Title 1">
            <a:extLst>
              <a:ext uri="{FF2B5EF4-FFF2-40B4-BE49-F238E27FC236}">
                <a16:creationId xmlns:a16="http://schemas.microsoft.com/office/drawing/2014/main" id="{9D1B2522-DE4A-4EF5-B51F-B4F4DA51C960}"/>
              </a:ext>
            </a:extLst>
          </p:cNvPr>
          <p:cNvSpPr>
            <a:spLocks noGrp="1"/>
          </p:cNvSpPr>
          <p:nvPr>
            <p:ph type="title"/>
          </p:nvPr>
        </p:nvSpPr>
        <p:spPr>
          <a:xfrm>
            <a:off x="778100" y="88932"/>
            <a:ext cx="7289721" cy="2452687"/>
          </a:xfrm>
        </p:spPr>
        <p:txBody>
          <a:bodyPr anchor="ctr">
            <a:normAutofit/>
          </a:bodyPr>
          <a:lstStyle/>
          <a:p>
            <a:pPr algn="ctr"/>
            <a:r>
              <a:rPr lang="en-US" sz="5400" dirty="0">
                <a:latin typeface="The Serif Hand Black" panose="03070902030502020204" pitchFamily="66" charset="0"/>
              </a:rPr>
              <a:t>Your Calling</a:t>
            </a:r>
          </a:p>
        </p:txBody>
      </p:sp>
    </p:spTree>
    <p:extLst>
      <p:ext uri="{BB962C8B-B14F-4D97-AF65-F5344CB8AC3E}">
        <p14:creationId xmlns:p14="http://schemas.microsoft.com/office/powerpoint/2010/main" val="17287602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pic>
        <p:nvPicPr>
          <p:cNvPr id="4" name="Picture 3">
            <a:extLst>
              <a:ext uri="{FF2B5EF4-FFF2-40B4-BE49-F238E27FC236}">
                <a16:creationId xmlns:a16="http://schemas.microsoft.com/office/drawing/2014/main" id="{83F25E68-D1C4-4B6D-A2C3-CC2E7C22AB23}"/>
              </a:ext>
            </a:extLst>
          </p:cNvPr>
          <p:cNvPicPr>
            <a:picLocks noChangeAspect="1"/>
          </p:cNvPicPr>
          <p:nvPr/>
        </p:nvPicPr>
        <p:blipFill rotWithShape="1">
          <a:blip r:embed="rId3"/>
          <a:srcRect l="9133" t="9091" r="22989" b="1"/>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he Hand"/>
              <a:ea typeface="+mn-ea"/>
              <a:cs typeface="+mn-cs"/>
            </a:endParaRPr>
          </a:p>
        </p:txBody>
      </p:sp>
      <p:sp>
        <p:nvSpPr>
          <p:cNvPr id="2" name="Title 1">
            <a:extLst>
              <a:ext uri="{FF2B5EF4-FFF2-40B4-BE49-F238E27FC236}">
                <a16:creationId xmlns:a16="http://schemas.microsoft.com/office/drawing/2014/main" id="{9520300E-4B8E-478B-954E-ADAAECAA772D}"/>
              </a:ext>
            </a:extLst>
          </p:cNvPr>
          <p:cNvSpPr>
            <a:spLocks noGrp="1"/>
          </p:cNvSpPr>
          <p:nvPr>
            <p:ph type="ctrTitle"/>
          </p:nvPr>
        </p:nvSpPr>
        <p:spPr>
          <a:xfrm>
            <a:off x="133402" y="237193"/>
            <a:ext cx="5676555" cy="2802219"/>
          </a:xfrm>
        </p:spPr>
        <p:txBody>
          <a:bodyPr anchor="b">
            <a:normAutofit fontScale="90000"/>
          </a:bodyPr>
          <a:lstStyle/>
          <a:p>
            <a:pPr algn="ctr">
              <a:lnSpc>
                <a:spcPct val="90000"/>
              </a:lnSpc>
            </a:pPr>
            <a:r>
              <a:rPr lang="en-US" sz="6000" b="1" spc="50" dirty="0">
                <a:ln w="0"/>
                <a:solidFill>
                  <a:schemeClr val="bg2"/>
                </a:solidFill>
                <a:effectLst>
                  <a:innerShdw blurRad="63500" dist="50800" dir="13500000">
                    <a:srgbClr val="000000">
                      <a:alpha val="50000"/>
                    </a:srgbClr>
                  </a:innerShdw>
                </a:effectLst>
                <a:latin typeface="Berlin Sans FB Demi" panose="020E0802020502020306" pitchFamily="34" charset="0"/>
              </a:rPr>
              <a:t>Eastside Church of Christ</a:t>
            </a:r>
            <a:br>
              <a:rPr lang="en-US" sz="3900" dirty="0">
                <a:solidFill>
                  <a:schemeClr val="bg1"/>
                </a:solidFill>
                <a:latin typeface="Berlin Sans FB Demi" panose="020E0802020502020306" pitchFamily="34" charset="0"/>
              </a:rPr>
            </a:br>
            <a:br>
              <a:rPr lang="en-US" sz="3900" dirty="0">
                <a:solidFill>
                  <a:schemeClr val="bg1"/>
                </a:solidFill>
              </a:rPr>
            </a:br>
            <a:endParaRPr lang="en-US" sz="3900" dirty="0">
              <a:solidFill>
                <a:schemeClr val="bg1"/>
              </a:solidFill>
            </a:endParaRPr>
          </a:p>
        </p:txBody>
      </p:sp>
      <p:sp>
        <p:nvSpPr>
          <p:cNvPr id="3" name="Subtitle 2">
            <a:extLst>
              <a:ext uri="{FF2B5EF4-FFF2-40B4-BE49-F238E27FC236}">
                <a16:creationId xmlns:a16="http://schemas.microsoft.com/office/drawing/2014/main" id="{BE8335A6-33FA-4D1A-BCC6-3C8CEF118168}"/>
              </a:ext>
            </a:extLst>
          </p:cNvPr>
          <p:cNvSpPr>
            <a:spLocks noGrp="1"/>
          </p:cNvSpPr>
          <p:nvPr>
            <p:ph type="subTitle" idx="1"/>
          </p:nvPr>
        </p:nvSpPr>
        <p:spPr>
          <a:xfrm>
            <a:off x="630834" y="1999244"/>
            <a:ext cx="4616415" cy="1208141"/>
          </a:xfrm>
        </p:spPr>
        <p:txBody>
          <a:bodyPr>
            <a:normAutofit/>
          </a:bodyPr>
          <a:lstStyle/>
          <a:p>
            <a:pPr algn="ctr"/>
            <a:r>
              <a:rPr lang="en-US" sz="4400" dirty="0">
                <a:solidFill>
                  <a:schemeClr val="bg1"/>
                </a:solidFill>
                <a:latin typeface="Agency FB" panose="020B0503020202020204" pitchFamily="34" charset="0"/>
              </a:rPr>
              <a:t>Eastside-church.org</a:t>
            </a:r>
          </a:p>
        </p:txBody>
      </p:sp>
    </p:spTree>
    <p:extLst>
      <p:ext uri="{BB962C8B-B14F-4D97-AF65-F5344CB8AC3E}">
        <p14:creationId xmlns:p14="http://schemas.microsoft.com/office/powerpoint/2010/main" val="121842928"/>
      </p:ext>
    </p:extLst>
  </p:cSld>
  <p:clrMapOvr>
    <a:masterClrMapping/>
  </p:clrMapOvr>
  <p:transition spd="slow">
    <p:randomBar dir="vert"/>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The Serif Hand Black"/>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298</Words>
  <Application>Microsoft Office PowerPoint</Application>
  <PresentationFormat>On-screen Show (4:3)</PresentationFormat>
  <Paragraphs>23</Paragraphs>
  <Slides>5</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vt:i4>
      </vt:variant>
    </vt:vector>
  </HeadingPairs>
  <TitlesOfParts>
    <vt:vector size="15" baseType="lpstr">
      <vt:lpstr>Agency FB</vt:lpstr>
      <vt:lpstr>Arial</vt:lpstr>
      <vt:lpstr>Berlin Sans FB Demi</vt:lpstr>
      <vt:lpstr>Calibri</vt:lpstr>
      <vt:lpstr>Calibri Light</vt:lpstr>
      <vt:lpstr>Corbel</vt:lpstr>
      <vt:lpstr>The Hand</vt:lpstr>
      <vt:lpstr>The Serif Hand Black</vt:lpstr>
      <vt:lpstr>Office Theme</vt:lpstr>
      <vt:lpstr>SketchyVTI</vt:lpstr>
      <vt:lpstr>Your Calling</vt:lpstr>
      <vt:lpstr>We have been called!</vt:lpstr>
      <vt:lpstr>To what have we been called?</vt:lpstr>
      <vt:lpstr>Your Calling</vt:lpstr>
      <vt:lpstr>Eastside Church of Christ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Calling</dc:title>
  <dc:creator>Steve Klein</dc:creator>
  <cp:lastModifiedBy>Eastside Enlightener</cp:lastModifiedBy>
  <cp:revision>10</cp:revision>
  <dcterms:created xsi:type="dcterms:W3CDTF">2020-04-09T21:11:32Z</dcterms:created>
  <dcterms:modified xsi:type="dcterms:W3CDTF">2020-04-12T03:32:23Z</dcterms:modified>
</cp:coreProperties>
</file>