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99" d="100"/>
          <a:sy n="99" d="100"/>
        </p:scale>
        <p:origin x="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63F0E-3DF6-4DF6-978C-4FBA1A33A3E2}" type="datetimeFigureOut">
              <a:rPr lang="en-US" smtClean="0"/>
              <a:t>4/11/2014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5E023-98E8-4318-98D5-AD1BDB769F78}" type="slidenum">
              <a:rPr lang="en-US" smtClean="0"/>
              <a:t>‹#›</a:t>
            </a:fld>
            <a:endParaRPr lang="en-US"/>
          </a:p>
        </p:txBody>
      </p:sp>
    </p:spTree>
    <p:extLst>
      <p:ext uri="{BB962C8B-B14F-4D97-AF65-F5344CB8AC3E}">
        <p14:creationId xmlns:p14="http://schemas.microsoft.com/office/powerpoint/2010/main" val="198836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choice of Lot to live in Sodom affected his family.  Sodom lived in Lot’s family.  Lot was not respected.  His family was reluctant to flee evil, and earthly desires were stronger than the desire to obey God.  God’s people today live in the world, but we must not allow </a:t>
            </a:r>
            <a:r>
              <a:rPr lang="en-US" baseline="0" smtClean="0"/>
              <a:t>the world to live in us.</a:t>
            </a:r>
            <a:endParaRPr lang="en-US"/>
          </a:p>
        </p:txBody>
      </p:sp>
      <p:sp>
        <p:nvSpPr>
          <p:cNvPr id="4" name="Slide Number Placeholder 3"/>
          <p:cNvSpPr>
            <a:spLocks noGrp="1"/>
          </p:cNvSpPr>
          <p:nvPr>
            <p:ph type="sldNum" sz="quarter" idx="10"/>
          </p:nvPr>
        </p:nvSpPr>
        <p:spPr/>
        <p:txBody>
          <a:bodyPr/>
          <a:lstStyle/>
          <a:p>
            <a:fld id="{0065E023-98E8-4318-98D5-AD1BDB769F78}" type="slidenum">
              <a:rPr lang="en-US" smtClean="0"/>
              <a:t>1</a:t>
            </a:fld>
            <a:endParaRPr lang="en-US"/>
          </a:p>
        </p:txBody>
      </p:sp>
    </p:spTree>
    <p:extLst>
      <p:ext uri="{BB962C8B-B14F-4D97-AF65-F5344CB8AC3E}">
        <p14:creationId xmlns:p14="http://schemas.microsoft.com/office/powerpoint/2010/main" val="116181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252920-A792-48B7-BE6B-7BDF5EF34AAF}"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118799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52920-A792-48B7-BE6B-7BDF5EF34AAF}"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15169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52920-A792-48B7-BE6B-7BDF5EF34AAF}"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146152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52920-A792-48B7-BE6B-7BDF5EF34AAF}"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233586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52920-A792-48B7-BE6B-7BDF5EF34AAF}"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16082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252920-A792-48B7-BE6B-7BDF5EF34AAF}"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211926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252920-A792-48B7-BE6B-7BDF5EF34AAF}" type="datetimeFigureOut">
              <a:rPr lang="en-US" smtClean="0"/>
              <a:t>4/11/2014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85188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252920-A792-48B7-BE6B-7BDF5EF34AAF}" type="datetimeFigureOut">
              <a:rPr lang="en-US" smtClean="0"/>
              <a:t>4/11/2014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336606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52920-A792-48B7-BE6B-7BDF5EF34AAF}" type="datetimeFigureOut">
              <a:rPr lang="en-US" smtClean="0"/>
              <a:t>4/11/2014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183434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52920-A792-48B7-BE6B-7BDF5EF34AAF}"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239926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52920-A792-48B7-BE6B-7BDF5EF34AAF}"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6DEA6-8253-4952-ADFB-205A957709E9}" type="slidenum">
              <a:rPr lang="en-US" smtClean="0"/>
              <a:t>‹#›</a:t>
            </a:fld>
            <a:endParaRPr lang="en-US"/>
          </a:p>
        </p:txBody>
      </p:sp>
    </p:spTree>
    <p:extLst>
      <p:ext uri="{BB962C8B-B14F-4D97-AF65-F5344CB8AC3E}">
        <p14:creationId xmlns:p14="http://schemas.microsoft.com/office/powerpoint/2010/main" val="260369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52920-A792-48B7-BE6B-7BDF5EF34AAF}" type="datetimeFigureOut">
              <a:rPr lang="en-US" smtClean="0"/>
              <a:t>4/11/2014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DEA6-8253-4952-ADFB-205A957709E9}" type="slidenum">
              <a:rPr lang="en-US" smtClean="0"/>
              <a:t>‹#›</a:t>
            </a:fld>
            <a:endParaRPr lang="en-US"/>
          </a:p>
        </p:txBody>
      </p:sp>
    </p:spTree>
    <p:extLst>
      <p:ext uri="{BB962C8B-B14F-4D97-AF65-F5344CB8AC3E}">
        <p14:creationId xmlns:p14="http://schemas.microsoft.com/office/powerpoint/2010/main" val="3794467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53300" y="6083300"/>
            <a:ext cx="1231900" cy="419100"/>
          </a:xfrm>
        </p:spPr>
        <p:txBody>
          <a:bodyPr>
            <a:normAutofit lnSpcReduction="10000"/>
          </a:bodyPr>
          <a:lstStyle/>
          <a:p>
            <a:pPr algn="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23925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pastorsmessage.com/wp-content/uploads/2012/04/thedestruction.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791" y="0"/>
            <a:ext cx="921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826893" y="1770004"/>
            <a:ext cx="2660594" cy="1655762"/>
          </a:xfrm>
        </p:spPr>
        <p:txBody>
          <a:bodyPr>
            <a:normAutofit/>
          </a:bodyPr>
          <a:lstStyle/>
          <a:p>
            <a:pPr>
              <a:spcBef>
                <a:spcPts val="0"/>
              </a:spcBef>
            </a:pPr>
            <a:r>
              <a:rPr lang="en-US" sz="2800" b="1" dirty="0" smtClean="0">
                <a:solidFill>
                  <a:schemeClr val="accent2">
                    <a:lumMod val="40000"/>
                    <a:lumOff val="60000"/>
                  </a:schemeClr>
                </a:solidFill>
                <a:effectLst>
                  <a:outerShdw blurRad="38100" dist="38100" dir="2700000" algn="tl">
                    <a:srgbClr val="000000">
                      <a:alpha val="43137"/>
                    </a:srgbClr>
                  </a:outerShdw>
                </a:effectLst>
              </a:rPr>
              <a:t>Genesis 13 &amp;  19</a:t>
            </a:r>
          </a:p>
          <a:p>
            <a:pPr>
              <a:spcBef>
                <a:spcPts val="0"/>
              </a:spcBef>
            </a:pPr>
            <a:r>
              <a:rPr lang="en-US" sz="2800" b="1" dirty="0" smtClean="0">
                <a:solidFill>
                  <a:schemeClr val="accent2">
                    <a:lumMod val="40000"/>
                    <a:lumOff val="60000"/>
                  </a:schemeClr>
                </a:solidFill>
                <a:effectLst>
                  <a:outerShdw blurRad="38100" dist="38100" dir="2700000" algn="tl">
                    <a:srgbClr val="000000">
                      <a:alpha val="43137"/>
                    </a:srgbClr>
                  </a:outerShdw>
                </a:effectLst>
              </a:rPr>
              <a:t> </a:t>
            </a:r>
            <a:r>
              <a:rPr lang="en-US" sz="2800" b="1" dirty="0">
                <a:solidFill>
                  <a:schemeClr val="accent2">
                    <a:lumMod val="40000"/>
                    <a:lumOff val="60000"/>
                  </a:schemeClr>
                </a:solidFill>
                <a:effectLst>
                  <a:outerShdw blurRad="38100" dist="38100" dir="2700000" algn="tl">
                    <a:srgbClr val="000000">
                      <a:alpha val="43137"/>
                    </a:srgbClr>
                  </a:outerShdw>
                </a:effectLst>
              </a:rPr>
              <a:t>Jude </a:t>
            </a:r>
            <a:r>
              <a:rPr lang="en-US" sz="2800" b="1" dirty="0" smtClean="0">
                <a:solidFill>
                  <a:schemeClr val="accent2">
                    <a:lumMod val="40000"/>
                    <a:lumOff val="60000"/>
                  </a:schemeClr>
                </a:solidFill>
                <a:effectLst>
                  <a:outerShdw blurRad="38100" dist="38100" dir="2700000" algn="tl">
                    <a:srgbClr val="000000">
                      <a:alpha val="43137"/>
                    </a:srgbClr>
                  </a:outerShdw>
                </a:effectLst>
              </a:rPr>
              <a:t>7</a:t>
            </a:r>
          </a:p>
          <a:p>
            <a:pPr>
              <a:spcBef>
                <a:spcPts val="0"/>
              </a:spcBef>
            </a:pPr>
            <a:r>
              <a:rPr lang="en-US" sz="2800" b="1" dirty="0" smtClean="0">
                <a:solidFill>
                  <a:schemeClr val="accent2">
                    <a:lumMod val="40000"/>
                    <a:lumOff val="60000"/>
                  </a:schemeClr>
                </a:solidFill>
                <a:effectLst>
                  <a:outerShdw blurRad="38100" dist="38100" dir="2700000" algn="tl">
                    <a:srgbClr val="000000">
                      <a:alpha val="43137"/>
                    </a:srgbClr>
                  </a:outerShdw>
                </a:effectLst>
              </a:rPr>
              <a:t>2 </a:t>
            </a:r>
            <a:r>
              <a:rPr lang="en-US" sz="2800" b="1" dirty="0">
                <a:solidFill>
                  <a:schemeClr val="accent2">
                    <a:lumMod val="40000"/>
                    <a:lumOff val="60000"/>
                  </a:schemeClr>
                </a:solidFill>
                <a:effectLst>
                  <a:outerShdw blurRad="38100" dist="38100" dir="2700000" algn="tl">
                    <a:srgbClr val="000000">
                      <a:alpha val="43137"/>
                    </a:srgbClr>
                  </a:outerShdw>
                </a:effectLst>
              </a:rPr>
              <a:t>Peter </a:t>
            </a:r>
            <a:r>
              <a:rPr lang="en-US" sz="2800" b="1" dirty="0" smtClean="0">
                <a:solidFill>
                  <a:schemeClr val="accent2">
                    <a:lumMod val="40000"/>
                    <a:lumOff val="60000"/>
                  </a:schemeClr>
                </a:solidFill>
                <a:effectLst>
                  <a:outerShdw blurRad="38100" dist="38100" dir="2700000" algn="tl">
                    <a:srgbClr val="000000">
                      <a:alpha val="43137"/>
                    </a:srgbClr>
                  </a:outerShdw>
                </a:effectLst>
              </a:rPr>
              <a:t>2:6-8</a:t>
            </a:r>
            <a:endParaRPr lang="en-US" sz="2800" dirty="0">
              <a:solidFill>
                <a:schemeClr val="accent2">
                  <a:lumMod val="40000"/>
                  <a:lumOff val="60000"/>
                </a:schemeClr>
              </a:solidFill>
              <a:effectLst>
                <a:outerShdw blurRad="38100" dist="38100" dir="2700000" algn="tl">
                  <a:srgbClr val="000000">
                    <a:alpha val="43137"/>
                  </a:srgbClr>
                </a:outerShdw>
              </a:effectLst>
            </a:endParaRPr>
          </a:p>
        </p:txBody>
      </p:sp>
      <p:sp>
        <p:nvSpPr>
          <p:cNvPr id="4" name="Rectangle 3"/>
          <p:cNvSpPr/>
          <p:nvPr/>
        </p:nvSpPr>
        <p:spPr>
          <a:xfrm>
            <a:off x="2458908" y="399088"/>
            <a:ext cx="6371479" cy="1446550"/>
          </a:xfrm>
          <a:prstGeom prst="rect">
            <a:avLst/>
          </a:prstGeom>
          <a:noFill/>
        </p:spPr>
        <p:txBody>
          <a:bodyPr wrap="square" lIns="91440" tIns="45720" rIns="91440" bIns="45720">
            <a:spAutoFit/>
          </a:bodyPr>
          <a:lstStyle/>
          <a:p>
            <a:pPr algn="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When Sodom Lived </a:t>
            </a:r>
          </a:p>
          <a:p>
            <a:pPr algn="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in Lot’s Family</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8" name="Picture 4" descr="http://www.biblebios.com/lot/sod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13" y="3037055"/>
            <a:ext cx="24860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3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salemwebnetwork.com/worshiphousemedia/resource/images/main/s/mo/new/mo/redwatercolorgrung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13222" y="320215"/>
            <a:ext cx="5524901" cy="1688884"/>
          </a:xfrm>
        </p:spPr>
        <p:txBody>
          <a:bodyPr>
            <a:no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rPr>
              <a:t>When Sodom Lived </a:t>
            </a:r>
            <a:r>
              <a:rPr lang="en-US" sz="5400" b="1" dirty="0" smtClean="0">
                <a:ln w="6600">
                  <a:solidFill>
                    <a:schemeClr val="accent2"/>
                  </a:solidFill>
                  <a:prstDash val="solid"/>
                </a:ln>
                <a:solidFill>
                  <a:srgbClr val="FFFFFF"/>
                </a:solidFill>
                <a:effectLst>
                  <a:outerShdw dist="38100" dir="2700000" algn="tl" rotWithShape="0">
                    <a:schemeClr val="accent2"/>
                  </a:outerShdw>
                </a:effectLst>
              </a:rPr>
              <a:t>in </a:t>
            </a:r>
            <a:r>
              <a:rPr lang="en-US" sz="5400" b="1" dirty="0">
                <a:ln w="6600">
                  <a:solidFill>
                    <a:schemeClr val="accent2"/>
                  </a:solidFill>
                  <a:prstDash val="solid"/>
                </a:ln>
                <a:solidFill>
                  <a:srgbClr val="FFFFFF"/>
                </a:solidFill>
                <a:effectLst>
                  <a:outerShdw dist="38100" dir="2700000" algn="tl" rotWithShape="0">
                    <a:schemeClr val="accent2"/>
                  </a:outerShdw>
                </a:effectLst>
              </a:rPr>
              <a:t>Lot’s </a:t>
            </a:r>
            <a:r>
              <a:rPr lang="en-US" sz="5400" b="1" dirty="0" smtClean="0">
                <a:ln w="6600">
                  <a:solidFill>
                    <a:schemeClr val="accent2"/>
                  </a:solidFill>
                  <a:prstDash val="solid"/>
                </a:ln>
                <a:solidFill>
                  <a:srgbClr val="FFFFFF"/>
                </a:solidFill>
                <a:effectLst>
                  <a:outerShdw dist="38100" dir="2700000" algn="tl" rotWithShape="0">
                    <a:schemeClr val="accent2"/>
                  </a:outerShdw>
                </a:effectLst>
              </a:rPr>
              <a:t>Family</a:t>
            </a:r>
            <a:endParaRPr lang="en-US" sz="5400" dirty="0"/>
          </a:p>
        </p:txBody>
      </p:sp>
      <p:sp>
        <p:nvSpPr>
          <p:cNvPr id="3" name="Content Placeholder 2"/>
          <p:cNvSpPr>
            <a:spLocks noGrp="1"/>
          </p:cNvSpPr>
          <p:nvPr>
            <p:ph idx="1"/>
          </p:nvPr>
        </p:nvSpPr>
        <p:spPr>
          <a:xfrm>
            <a:off x="520700" y="2213811"/>
            <a:ext cx="8305800" cy="4196614"/>
          </a:xfrm>
        </p:spPr>
        <p:txBody>
          <a:bodyPr/>
          <a:lstStyle/>
          <a:p>
            <a:pPr marL="292100" lvl="0" indent="-292100"/>
            <a:r>
              <a:rPr lang="en-US" sz="3600" b="1" cap="small" dirty="0">
                <a:solidFill>
                  <a:schemeClr val="bg1"/>
                </a:solidFill>
                <a:effectLst>
                  <a:outerShdw blurRad="38100" dist="38100" dir="2700000" algn="tl">
                    <a:srgbClr val="000000">
                      <a:alpha val="43137"/>
                    </a:srgbClr>
                  </a:outerShdw>
                </a:effectLst>
              </a:rPr>
              <a:t>Respect for </a:t>
            </a:r>
            <a:r>
              <a:rPr lang="en-US" sz="3600" b="1" cap="small" dirty="0" smtClean="0">
                <a:solidFill>
                  <a:schemeClr val="bg1"/>
                </a:solidFill>
                <a:effectLst>
                  <a:outerShdw blurRad="38100" dist="38100" dir="2700000" algn="tl">
                    <a:srgbClr val="000000">
                      <a:alpha val="43137"/>
                    </a:srgbClr>
                  </a:outerShdw>
                </a:effectLst>
              </a:rPr>
              <a:t>a </a:t>
            </a:r>
            <a:r>
              <a:rPr lang="en-US" sz="3600" b="1" cap="small" dirty="0" smtClean="0">
                <a:solidFill>
                  <a:schemeClr val="bg1"/>
                </a:solidFill>
                <a:effectLst>
                  <a:outerShdw blurRad="38100" dist="38100" dir="2700000" algn="tl">
                    <a:srgbClr val="000000">
                      <a:alpha val="43137"/>
                    </a:srgbClr>
                  </a:outerShdw>
                </a:effectLst>
              </a:rPr>
              <a:t>righteous parent </a:t>
            </a:r>
            <a:r>
              <a:rPr lang="en-US" sz="3600" b="1" cap="small" dirty="0" smtClean="0">
                <a:solidFill>
                  <a:schemeClr val="bg1"/>
                </a:solidFill>
                <a:effectLst>
                  <a:outerShdw blurRad="38100" dist="38100" dir="2700000" algn="tl">
                    <a:srgbClr val="000000">
                      <a:alpha val="43137"/>
                    </a:srgbClr>
                  </a:outerShdw>
                </a:effectLst>
              </a:rPr>
              <a:t>declined </a:t>
            </a:r>
            <a:r>
              <a:rPr lang="en-US" sz="3600" dirty="0" smtClean="0">
                <a:solidFill>
                  <a:schemeClr val="bg1"/>
                </a:solidFill>
                <a:effectLst>
                  <a:outerShdw blurRad="38100" dist="38100" dir="2700000" algn="tl">
                    <a:srgbClr val="000000">
                      <a:alpha val="43137"/>
                    </a:srgbClr>
                  </a:outerShdw>
                </a:effectLst>
              </a:rPr>
              <a:t> </a:t>
            </a:r>
            <a:r>
              <a:rPr lang="en-US" sz="3200" cap="small" dirty="0">
                <a:solidFill>
                  <a:schemeClr val="accent4">
                    <a:lumMod val="60000"/>
                    <a:lumOff val="40000"/>
                  </a:schemeClr>
                </a:solidFill>
                <a:effectLst>
                  <a:outerShdw blurRad="38100" dist="38100" dir="2700000" algn="tl">
                    <a:srgbClr val="000000">
                      <a:alpha val="43137"/>
                    </a:srgbClr>
                  </a:outerShdw>
                </a:effectLst>
              </a:rPr>
              <a:t>Genesis 19:14; Leviticus 20:9; Proverbs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30:11-13 </a:t>
            </a:r>
            <a:endParaRPr lang="en-US" cap="small" dirty="0" smtClean="0">
              <a:solidFill>
                <a:schemeClr val="accent4">
                  <a:lumMod val="60000"/>
                  <a:lumOff val="40000"/>
                </a:schemeClr>
              </a:solidFill>
              <a:effectLst>
                <a:outerShdw blurRad="38100" dist="38100" dir="2700000" algn="tl">
                  <a:srgbClr val="000000">
                    <a:alpha val="43137"/>
                  </a:srgbClr>
                </a:outerShdw>
              </a:effectLst>
            </a:endParaRPr>
          </a:p>
          <a:p>
            <a:pPr lvl="0"/>
            <a:r>
              <a:rPr lang="en-US" sz="3600" b="1" cap="small" dirty="0">
                <a:solidFill>
                  <a:schemeClr val="bg1"/>
                </a:solidFill>
                <a:effectLst>
                  <a:outerShdw blurRad="38100" dist="38100" dir="2700000" algn="tl">
                    <a:srgbClr val="000000">
                      <a:alpha val="43137"/>
                    </a:srgbClr>
                  </a:outerShdw>
                </a:effectLst>
              </a:rPr>
              <a:t>There was reluctance to flee </a:t>
            </a:r>
            <a:r>
              <a:rPr lang="en-US" sz="3600" b="1" cap="small" dirty="0" smtClean="0">
                <a:solidFill>
                  <a:schemeClr val="bg1"/>
                </a:solidFill>
                <a:effectLst>
                  <a:outerShdw blurRad="38100" dist="38100" dir="2700000" algn="tl">
                    <a:srgbClr val="000000">
                      <a:alpha val="43137"/>
                    </a:srgbClr>
                  </a:outerShdw>
                </a:effectLst>
              </a:rPr>
              <a:t>evil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Genesis </a:t>
            </a:r>
            <a:r>
              <a:rPr lang="en-US" sz="3200" cap="small" dirty="0">
                <a:solidFill>
                  <a:schemeClr val="accent4">
                    <a:lumMod val="60000"/>
                    <a:lumOff val="40000"/>
                  </a:schemeClr>
                </a:solidFill>
                <a:effectLst>
                  <a:outerShdw blurRad="38100" dist="38100" dir="2700000" algn="tl">
                    <a:srgbClr val="000000">
                      <a:alpha val="43137"/>
                    </a:srgbClr>
                  </a:outerShdw>
                </a:effectLst>
              </a:rPr>
              <a:t>19:15-16;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John </a:t>
            </a:r>
            <a:r>
              <a:rPr lang="en-US" sz="3200" cap="small" dirty="0">
                <a:solidFill>
                  <a:schemeClr val="accent4">
                    <a:lumMod val="60000"/>
                    <a:lumOff val="40000"/>
                  </a:schemeClr>
                </a:solidFill>
                <a:effectLst>
                  <a:outerShdw blurRad="38100" dist="38100" dir="2700000" algn="tl">
                    <a:srgbClr val="000000">
                      <a:alpha val="43137"/>
                    </a:srgbClr>
                  </a:outerShdw>
                </a:effectLst>
              </a:rPr>
              <a:t>3:19;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Romans 1:24-28</a:t>
            </a:r>
          </a:p>
          <a:p>
            <a:pPr lvl="0"/>
            <a:r>
              <a:rPr lang="en-US" sz="3600" b="1" cap="small" dirty="0">
                <a:solidFill>
                  <a:schemeClr val="bg1"/>
                </a:solidFill>
                <a:effectLst>
                  <a:outerShdw blurRad="38100" dist="38100" dir="2700000" algn="tl">
                    <a:srgbClr val="000000">
                      <a:alpha val="43137"/>
                    </a:srgbClr>
                  </a:outerShdw>
                </a:effectLst>
              </a:rPr>
              <a:t>Earthly desires were stronger than the </a:t>
            </a:r>
            <a:r>
              <a:rPr lang="en-US" sz="3600" b="1" cap="small" dirty="0" smtClean="0">
                <a:solidFill>
                  <a:schemeClr val="bg1"/>
                </a:solidFill>
                <a:effectLst>
                  <a:outerShdw blurRad="38100" dist="38100" dir="2700000" algn="tl">
                    <a:srgbClr val="000000">
                      <a:alpha val="43137"/>
                    </a:srgbClr>
                  </a:outerShdw>
                </a:effectLst>
              </a:rPr>
              <a:t>desire </a:t>
            </a:r>
            <a:r>
              <a:rPr lang="en-US" sz="3600" b="1" cap="small" dirty="0">
                <a:solidFill>
                  <a:schemeClr val="bg1"/>
                </a:solidFill>
                <a:effectLst>
                  <a:outerShdw blurRad="38100" dist="38100" dir="2700000" algn="tl">
                    <a:srgbClr val="000000">
                      <a:alpha val="43137"/>
                    </a:srgbClr>
                  </a:outerShdw>
                </a:effectLst>
              </a:rPr>
              <a:t>to obey </a:t>
            </a:r>
            <a:r>
              <a:rPr lang="en-US" sz="3600" b="1" cap="small" dirty="0" smtClean="0">
                <a:solidFill>
                  <a:schemeClr val="bg1"/>
                </a:solidFill>
                <a:effectLst>
                  <a:outerShdw blurRad="38100" dist="38100" dir="2700000" algn="tl">
                    <a:srgbClr val="000000">
                      <a:alpha val="43137"/>
                    </a:srgbClr>
                  </a:outerShdw>
                </a:effectLst>
              </a:rPr>
              <a:t>God</a:t>
            </a:r>
            <a:r>
              <a:rPr lang="en-US" sz="3600" dirty="0" smtClean="0">
                <a:solidFill>
                  <a:schemeClr val="bg1"/>
                </a:solidFill>
                <a:effectLst>
                  <a:outerShdw blurRad="38100" dist="38100" dir="2700000" algn="tl">
                    <a:srgbClr val="000000">
                      <a:alpha val="43137"/>
                    </a:srgbClr>
                  </a:outerShdw>
                </a:effectLst>
              </a:rPr>
              <a:t>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Genesis </a:t>
            </a:r>
            <a:r>
              <a:rPr lang="en-US" sz="3200" cap="small" dirty="0">
                <a:solidFill>
                  <a:schemeClr val="accent4">
                    <a:lumMod val="60000"/>
                    <a:lumOff val="40000"/>
                  </a:schemeClr>
                </a:solidFill>
                <a:effectLst>
                  <a:outerShdw blurRad="38100" dist="38100" dir="2700000" algn="tl">
                    <a:srgbClr val="000000">
                      <a:alpha val="43137"/>
                    </a:srgbClr>
                  </a:outerShdw>
                </a:effectLst>
              </a:rPr>
              <a:t>19:26; Luke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17:32 </a:t>
            </a:r>
            <a:endParaRPr lang="en-US" sz="3200" cap="small" dirty="0">
              <a:effectLst>
                <a:outerShdw blurRad="38100" dist="38100" dir="2700000" algn="tl">
                  <a:srgbClr val="000000">
                    <a:alpha val="43137"/>
                  </a:srgbClr>
                </a:outerShdw>
              </a:effectLst>
            </a:endParaRPr>
          </a:p>
          <a:p>
            <a:pPr lvl="0"/>
            <a:endParaRPr lang="en-US" dirty="0">
              <a:solidFill>
                <a:schemeClr val="accent4">
                  <a:lumMod val="60000"/>
                  <a:lumOff val="40000"/>
                </a:schemeClr>
              </a:solidFill>
            </a:endParaRPr>
          </a:p>
          <a:p>
            <a:endParaRPr lang="en-US" dirty="0"/>
          </a:p>
        </p:txBody>
      </p:sp>
      <p:pic>
        <p:nvPicPr>
          <p:cNvPr id="5" name="Picture 4" descr="http://www.biblebios.com/lot/so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09" y="262463"/>
            <a:ext cx="1293805" cy="180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salemwebnetwork.com/worshiphousemedia/resource/images/main/s/mo/new/mo/redwatercolorgrung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13222" y="320215"/>
            <a:ext cx="5524901" cy="1688884"/>
          </a:xfrm>
        </p:spPr>
        <p:txBody>
          <a:bodyPr>
            <a:noAutofit/>
          </a:bodyPr>
          <a:lstStyle/>
          <a:p>
            <a:r>
              <a:rPr lang="en-US" sz="5400" b="1" dirty="0" smtClean="0">
                <a:ln w="6600">
                  <a:solidFill>
                    <a:schemeClr val="accent2"/>
                  </a:solidFill>
                  <a:prstDash val="solid"/>
                </a:ln>
                <a:solidFill>
                  <a:srgbClr val="FFFFFF"/>
                </a:solidFill>
                <a:effectLst>
                  <a:outerShdw dist="38100" dir="2700000" algn="tl" rotWithShape="0">
                    <a:schemeClr val="accent2"/>
                  </a:outerShdw>
                </a:effectLst>
              </a:rPr>
              <a:t>Keeping the World out of our Families</a:t>
            </a:r>
            <a:endParaRPr lang="en-US" sz="5400" dirty="0"/>
          </a:p>
        </p:txBody>
      </p:sp>
      <p:sp>
        <p:nvSpPr>
          <p:cNvPr id="3" name="Content Placeholder 2"/>
          <p:cNvSpPr>
            <a:spLocks noGrp="1"/>
          </p:cNvSpPr>
          <p:nvPr>
            <p:ph idx="1"/>
          </p:nvPr>
        </p:nvSpPr>
        <p:spPr>
          <a:xfrm>
            <a:off x="1864426" y="2095060"/>
            <a:ext cx="6862453" cy="4507624"/>
          </a:xfrm>
        </p:spPr>
        <p:txBody>
          <a:bodyPr>
            <a:normAutofit lnSpcReduction="10000"/>
          </a:bodyPr>
          <a:lstStyle/>
          <a:p>
            <a:pPr marL="342900" lvl="0" indent="-342900"/>
            <a:r>
              <a:rPr lang="en-US" sz="4000" b="1" cap="small" dirty="0">
                <a:solidFill>
                  <a:schemeClr val="bg1"/>
                </a:solidFill>
                <a:effectLst>
                  <a:outerShdw blurRad="38100" dist="38100" dir="2700000" algn="tl">
                    <a:srgbClr val="000000">
                      <a:alpha val="43137"/>
                    </a:srgbClr>
                  </a:outerShdw>
                </a:effectLst>
              </a:rPr>
              <a:t>Respect </a:t>
            </a:r>
            <a:r>
              <a:rPr lang="en-US" sz="4000" b="1" cap="small" dirty="0" smtClean="0">
                <a:solidFill>
                  <a:schemeClr val="bg1"/>
                </a:solidFill>
                <a:effectLst>
                  <a:outerShdw blurRad="38100" dist="38100" dir="2700000" algn="tl">
                    <a:srgbClr val="000000">
                      <a:alpha val="43137"/>
                    </a:srgbClr>
                  </a:outerShdw>
                </a:effectLst>
              </a:rPr>
              <a:t>parents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Ephesians 6:1-2; Proverbs 23:22-25</a:t>
            </a:r>
            <a:endParaRPr lang="en-US" dirty="0" smtClean="0">
              <a:solidFill>
                <a:schemeClr val="accent4">
                  <a:lumMod val="60000"/>
                  <a:lumOff val="40000"/>
                </a:schemeClr>
              </a:solidFill>
              <a:effectLst>
                <a:outerShdw blurRad="38100" dist="38100" dir="2700000" algn="tl">
                  <a:srgbClr val="000000">
                    <a:alpha val="43137"/>
                  </a:srgbClr>
                </a:outerShdw>
              </a:effectLst>
            </a:endParaRPr>
          </a:p>
          <a:p>
            <a:pPr marL="342900" lvl="0" indent="-342900"/>
            <a:r>
              <a:rPr lang="en-US" sz="3600" b="1" cap="small" dirty="0" smtClean="0">
                <a:solidFill>
                  <a:schemeClr val="bg1"/>
                </a:solidFill>
                <a:effectLst>
                  <a:outerShdw blurRad="38100" dist="38100" dir="2700000" algn="tl">
                    <a:srgbClr val="000000">
                      <a:alpha val="43137"/>
                    </a:srgbClr>
                  </a:outerShdw>
                </a:effectLst>
              </a:rPr>
              <a:t>Flee evil 				</a:t>
            </a:r>
            <a:r>
              <a:rPr lang="en-US" sz="3600" b="1" cap="small" dirty="0">
                <a:solidFill>
                  <a:schemeClr val="bg1"/>
                </a:solidFill>
                <a:effectLst>
                  <a:outerShdw blurRad="38100" dist="38100" dir="2700000" algn="tl">
                    <a:srgbClr val="000000">
                      <a:alpha val="43137"/>
                    </a:srgbClr>
                  </a:outerShdw>
                </a:effectLst>
              </a:rPr>
              <a:t> </a:t>
            </a:r>
            <a:r>
              <a:rPr lang="en-US" sz="3600" b="1" cap="small" dirty="0" smtClean="0">
                <a:solidFill>
                  <a:schemeClr val="bg1"/>
                </a:solidFill>
                <a:effectLst>
                  <a:outerShdw blurRad="38100" dist="38100" dir="2700000" algn="tl">
                    <a:srgbClr val="000000">
                      <a:alpha val="43137"/>
                    </a:srgbClr>
                  </a:outerShdw>
                </a:effectLst>
              </a:rPr>
              <a:t>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1 Corinthians </a:t>
            </a:r>
            <a:r>
              <a:rPr lang="en-US" sz="3200" cap="small" dirty="0">
                <a:solidFill>
                  <a:schemeClr val="accent4">
                    <a:lumMod val="60000"/>
                    <a:lumOff val="40000"/>
                  </a:schemeClr>
                </a:solidFill>
                <a:effectLst>
                  <a:outerShdw blurRad="38100" dist="38100" dir="2700000" algn="tl">
                    <a:srgbClr val="000000">
                      <a:alpha val="43137"/>
                    </a:srgbClr>
                  </a:outerShdw>
                </a:effectLst>
              </a:rPr>
              <a:t>6:18; 10:14;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                     1 Timothy 6:10-11</a:t>
            </a:r>
            <a:r>
              <a:rPr lang="en-US" sz="3200" cap="small" dirty="0">
                <a:solidFill>
                  <a:schemeClr val="accent4">
                    <a:lumMod val="60000"/>
                    <a:lumOff val="40000"/>
                  </a:schemeClr>
                </a:solidFill>
                <a:effectLst>
                  <a:outerShdw blurRad="38100" dist="38100" dir="2700000" algn="tl">
                    <a:srgbClr val="000000">
                      <a:alpha val="43137"/>
                    </a:srgbClr>
                  </a:outerShdw>
                </a:effectLst>
              </a:rPr>
              <a:t>; 2 Timothy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2:22</a:t>
            </a:r>
            <a:endParaRPr lang="en-US" cap="small" dirty="0" smtClean="0">
              <a:solidFill>
                <a:schemeClr val="accent4">
                  <a:lumMod val="60000"/>
                  <a:lumOff val="40000"/>
                </a:schemeClr>
              </a:solidFill>
              <a:effectLst>
                <a:outerShdw blurRad="38100" dist="38100" dir="2700000" algn="tl">
                  <a:srgbClr val="000000">
                    <a:alpha val="43137"/>
                  </a:srgbClr>
                </a:outerShdw>
              </a:effectLst>
            </a:endParaRPr>
          </a:p>
          <a:p>
            <a:pPr marL="342900" lvl="0" indent="-342900"/>
            <a:r>
              <a:rPr lang="en-US" sz="3600" b="1" cap="small" dirty="0" smtClean="0">
                <a:solidFill>
                  <a:schemeClr val="bg1"/>
                </a:solidFill>
                <a:effectLst>
                  <a:outerShdw blurRad="38100" dist="38100" dir="2700000" algn="tl">
                    <a:srgbClr val="000000">
                      <a:alpha val="43137"/>
                    </a:srgbClr>
                  </a:outerShdw>
                </a:effectLst>
              </a:rPr>
              <a:t>Guard your heart 			</a:t>
            </a:r>
            <a:r>
              <a:rPr lang="en-US" sz="3600" b="1" cap="small" dirty="0">
                <a:solidFill>
                  <a:schemeClr val="bg1"/>
                </a:solidFill>
                <a:effectLst>
                  <a:outerShdw blurRad="38100" dist="38100" dir="2700000" algn="tl">
                    <a:srgbClr val="000000">
                      <a:alpha val="43137"/>
                    </a:srgbClr>
                  </a:outerShdw>
                </a:effectLst>
              </a:rPr>
              <a:t> </a:t>
            </a:r>
            <a:r>
              <a:rPr lang="en-US" sz="3600" b="1" cap="small" dirty="0" smtClean="0">
                <a:solidFill>
                  <a:schemeClr val="bg1"/>
                </a:solidFill>
                <a:effectLst>
                  <a:outerShdw blurRad="38100" dist="38100" dir="2700000" algn="tl">
                    <a:srgbClr val="000000">
                      <a:alpha val="43137"/>
                    </a:srgbClr>
                  </a:outerShdw>
                </a:effectLst>
              </a:rPr>
              <a:t>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1 </a:t>
            </a:r>
            <a:r>
              <a:rPr lang="en-US" sz="3200" cap="small" dirty="0">
                <a:solidFill>
                  <a:schemeClr val="accent4">
                    <a:lumMod val="60000"/>
                    <a:lumOff val="40000"/>
                  </a:schemeClr>
                </a:solidFill>
                <a:effectLst>
                  <a:outerShdw blurRad="38100" dist="38100" dir="2700000" algn="tl">
                    <a:srgbClr val="000000">
                      <a:alpha val="43137"/>
                    </a:srgbClr>
                  </a:outerShdw>
                </a:effectLst>
              </a:rPr>
              <a:t>John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2:15-17</a:t>
            </a:r>
          </a:p>
          <a:p>
            <a:pPr marL="342900" lvl="0" indent="-342900"/>
            <a:r>
              <a:rPr lang="en-US" sz="3600" b="1" cap="small" dirty="0" smtClean="0">
                <a:solidFill>
                  <a:schemeClr val="bg1"/>
                </a:solidFill>
                <a:effectLst>
                  <a:outerShdw blurRad="38100" dist="38100" dir="2700000" algn="tl">
                    <a:srgbClr val="000000">
                      <a:alpha val="43137"/>
                    </a:srgbClr>
                  </a:outerShdw>
                </a:effectLst>
              </a:rPr>
              <a:t>Expose Error 			          </a:t>
            </a:r>
            <a:r>
              <a:rPr lang="en-US" sz="3200" cap="small" dirty="0" smtClean="0">
                <a:solidFill>
                  <a:schemeClr val="accent4">
                    <a:lumMod val="60000"/>
                    <a:lumOff val="40000"/>
                  </a:schemeClr>
                </a:solidFill>
                <a:effectLst>
                  <a:outerShdw blurRad="38100" dist="38100" dir="2700000" algn="tl">
                    <a:srgbClr val="000000">
                      <a:alpha val="43137"/>
                    </a:srgbClr>
                  </a:outerShdw>
                </a:effectLst>
              </a:rPr>
              <a:t>Ephesians 5:11</a:t>
            </a:r>
            <a:endParaRPr lang="en-US" sz="3200" cap="small" dirty="0">
              <a:solidFill>
                <a:schemeClr val="accent4">
                  <a:lumMod val="60000"/>
                  <a:lumOff val="40000"/>
                </a:schemeClr>
              </a:solidFill>
              <a:effectLst>
                <a:outerShdw blurRad="38100" dist="38100" dir="2700000" algn="tl">
                  <a:srgbClr val="000000">
                    <a:alpha val="43137"/>
                  </a:srgbClr>
                </a:outerShdw>
              </a:effectLst>
            </a:endParaRPr>
          </a:p>
          <a:p>
            <a:pPr lvl="0"/>
            <a:endParaRPr lang="en-US" dirty="0"/>
          </a:p>
          <a:p>
            <a:pPr lvl="0"/>
            <a:endParaRPr lang="en-US" dirty="0">
              <a:solidFill>
                <a:schemeClr val="accent4">
                  <a:lumMod val="60000"/>
                  <a:lumOff val="40000"/>
                </a:schemeClr>
              </a:solidFill>
            </a:endParaRPr>
          </a:p>
          <a:p>
            <a:endParaRPr lang="en-US" dirty="0"/>
          </a:p>
        </p:txBody>
      </p:sp>
      <p:pic>
        <p:nvPicPr>
          <p:cNvPr id="5" name="Picture 4" descr="http://www.biblebios.com/lot/so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09" y="262463"/>
            <a:ext cx="1293805" cy="180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salemwebnetwork.com/worshiphousemedia/resource/images/main/s/mo/new/mo/redwatercolorgrung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0292" y="536115"/>
            <a:ext cx="4282778" cy="975185"/>
          </a:xfrm>
        </p:spPr>
        <p:txBody>
          <a:bodyPr>
            <a:noAutofit/>
          </a:bodyPr>
          <a:lstStyle/>
          <a:p>
            <a:r>
              <a:rPr lang="en-US" sz="5400" b="1" dirty="0" smtClean="0">
                <a:ln w="6600">
                  <a:solidFill>
                    <a:schemeClr val="accent2"/>
                  </a:solidFill>
                  <a:prstDash val="solid"/>
                </a:ln>
                <a:solidFill>
                  <a:srgbClr val="FFFFFF"/>
                </a:solidFill>
                <a:effectLst>
                  <a:outerShdw dist="38100" dir="2700000" algn="tl" rotWithShape="0">
                    <a:schemeClr val="accent2"/>
                  </a:outerShdw>
                </a:effectLst>
              </a:rPr>
              <a:t>Jesus prayed…</a:t>
            </a:r>
            <a:endParaRPr lang="en-US" sz="5400" dirty="0"/>
          </a:p>
        </p:txBody>
      </p:sp>
      <p:sp>
        <p:nvSpPr>
          <p:cNvPr id="3" name="Content Placeholder 2"/>
          <p:cNvSpPr>
            <a:spLocks noGrp="1"/>
          </p:cNvSpPr>
          <p:nvPr>
            <p:ph idx="1"/>
          </p:nvPr>
        </p:nvSpPr>
        <p:spPr>
          <a:xfrm>
            <a:off x="1282700" y="1587500"/>
            <a:ext cx="6997700" cy="4822925"/>
          </a:xfrm>
        </p:spPr>
        <p:txBody>
          <a:bodyPr/>
          <a:lstStyle/>
          <a:p>
            <a:pPr marL="0" lvl="0" indent="0">
              <a:buNone/>
            </a:pPr>
            <a:r>
              <a:rPr lang="en-US" sz="4800" dirty="0" smtClean="0">
                <a:solidFill>
                  <a:schemeClr val="accent4">
                    <a:lumMod val="60000"/>
                    <a:lumOff val="40000"/>
                  </a:schemeClr>
                </a:solidFill>
                <a:effectLst>
                  <a:outerShdw blurRad="38100" dist="38100" dir="2700000" algn="tl">
                    <a:srgbClr val="000000">
                      <a:alpha val="43137"/>
                    </a:srgbClr>
                  </a:outerShdw>
                </a:effectLst>
                <a:latin typeface="Monotype Corsiva" panose="03010101010201010101" pitchFamily="66" charset="0"/>
              </a:rPr>
              <a:t>“</a:t>
            </a:r>
            <a:r>
              <a:rPr lang="en-US" sz="4800" dirty="0">
                <a:solidFill>
                  <a:schemeClr val="accent4">
                    <a:lumMod val="60000"/>
                    <a:lumOff val="40000"/>
                  </a:schemeClr>
                </a:solidFill>
                <a:effectLst>
                  <a:outerShdw blurRad="38100" dist="38100" dir="2700000" algn="tl">
                    <a:srgbClr val="000000">
                      <a:alpha val="43137"/>
                    </a:srgbClr>
                  </a:outerShdw>
                </a:effectLst>
                <a:latin typeface="Monotype Corsiva" panose="03010101010201010101" pitchFamily="66" charset="0"/>
              </a:rPr>
              <a:t>I do not pray that You should take them out of the world, but that You should keep them from the evil one.” </a:t>
            </a:r>
            <a:r>
              <a:rPr lang="en-US" sz="4800" dirty="0" smtClean="0">
                <a:solidFill>
                  <a:schemeClr val="accent4">
                    <a:lumMod val="60000"/>
                    <a:lumOff val="40000"/>
                  </a:schemeClr>
                </a:solidFill>
                <a:effectLst>
                  <a:outerShdw blurRad="38100" dist="38100" dir="2700000" algn="tl">
                    <a:srgbClr val="000000">
                      <a:alpha val="43137"/>
                    </a:srgbClr>
                  </a:outerShdw>
                </a:effectLst>
                <a:latin typeface="Monotype Corsiva" panose="03010101010201010101" pitchFamily="66" charset="0"/>
              </a:rPr>
              <a:t>-- </a:t>
            </a:r>
            <a:r>
              <a:rPr lang="en-US" sz="3600" b="1" dirty="0" smtClean="0">
                <a:solidFill>
                  <a:schemeClr val="accent4">
                    <a:lumMod val="60000"/>
                    <a:lumOff val="40000"/>
                  </a:schemeClr>
                </a:solidFill>
                <a:effectLst>
                  <a:outerShdw blurRad="38100" dist="38100" dir="2700000" algn="tl">
                    <a:srgbClr val="000000">
                      <a:alpha val="43137"/>
                    </a:srgbClr>
                  </a:outerShdw>
                </a:effectLst>
                <a:latin typeface="Monotype Corsiva" panose="03010101010201010101" pitchFamily="66" charset="0"/>
              </a:rPr>
              <a:t>John </a:t>
            </a:r>
            <a:r>
              <a:rPr lang="en-US" sz="3600" b="1" dirty="0">
                <a:solidFill>
                  <a:schemeClr val="accent4">
                    <a:lumMod val="60000"/>
                    <a:lumOff val="40000"/>
                  </a:schemeClr>
                </a:solidFill>
                <a:effectLst>
                  <a:outerShdw blurRad="38100" dist="38100" dir="2700000" algn="tl">
                    <a:srgbClr val="000000">
                      <a:alpha val="43137"/>
                    </a:srgbClr>
                  </a:outerShdw>
                </a:effectLst>
                <a:latin typeface="Monotype Corsiva" panose="03010101010201010101" pitchFamily="66" charset="0"/>
              </a:rPr>
              <a:t>17:15</a:t>
            </a:r>
            <a:endParaRPr lang="en-US" sz="3600" dirty="0">
              <a:solidFill>
                <a:schemeClr val="accent4">
                  <a:lumMod val="60000"/>
                  <a:lumOff val="40000"/>
                </a:schemeClr>
              </a:solidFill>
              <a:effectLst>
                <a:outerShdw blurRad="38100" dist="38100" dir="2700000" algn="tl">
                  <a:srgbClr val="000000">
                    <a:alpha val="43137"/>
                  </a:srgbClr>
                </a:outerShdw>
              </a:effectLst>
              <a:latin typeface="Monotype Corsiva" panose="03010101010201010101" pitchFamily="66" charset="0"/>
            </a:endParaRPr>
          </a:p>
          <a:p>
            <a:pPr lvl="0"/>
            <a:endParaRPr lang="en-US" dirty="0">
              <a:solidFill>
                <a:schemeClr val="accent4">
                  <a:lumMod val="60000"/>
                  <a:lumOff val="40000"/>
                </a:schemeClr>
              </a:solidFill>
            </a:endParaRPr>
          </a:p>
          <a:p>
            <a:endParaRPr lang="en-US" dirty="0"/>
          </a:p>
        </p:txBody>
      </p:sp>
    </p:spTree>
    <p:extLst>
      <p:ext uri="{BB962C8B-B14F-4D97-AF65-F5344CB8AC3E}">
        <p14:creationId xmlns:p14="http://schemas.microsoft.com/office/powerpoint/2010/main" val="3508099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166</Words>
  <Application>Microsoft Office PowerPoint</Application>
  <PresentationFormat>On-screen Show (4:3)</PresentationFormat>
  <Paragraphs>20</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Monotype Corsiva</vt:lpstr>
      <vt:lpstr>Office Theme</vt:lpstr>
      <vt:lpstr>PowerPoint Presentation</vt:lpstr>
      <vt:lpstr>PowerPoint Presentation</vt:lpstr>
      <vt:lpstr>When Sodom Lived in Lot’s Family</vt:lpstr>
      <vt:lpstr>Keeping the World out of our Families</vt:lpstr>
      <vt:lpstr>Jesus prayed…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15</cp:revision>
  <dcterms:created xsi:type="dcterms:W3CDTF">2014-04-10T15:00:42Z</dcterms:created>
  <dcterms:modified xsi:type="dcterms:W3CDTF">2014-04-11T18:48:44Z</dcterms:modified>
</cp:coreProperties>
</file>