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22B"/>
    <a:srgbClr val="0A0D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55" autoAdjust="0"/>
  </p:normalViewPr>
  <p:slideViewPr>
    <p:cSldViewPr snapToGrid="0">
      <p:cViewPr varScale="1">
        <p:scale>
          <a:sx n="52" d="100"/>
          <a:sy n="52" d="100"/>
        </p:scale>
        <p:origin x="16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3E755-A9AB-492E-AD07-EDDBA91220F7}" type="datetimeFigureOut">
              <a:rPr lang="en-US" smtClean="0"/>
              <a:t>4/16/2022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1CCCF-2EA4-4D01-B21F-10E70ECCDE34}" type="slidenum">
              <a:rPr lang="en-US" smtClean="0"/>
              <a:t>‹#›</a:t>
            </a:fld>
            <a:endParaRPr lang="en-US"/>
          </a:p>
        </p:txBody>
      </p:sp>
    </p:spTree>
    <p:extLst>
      <p:ext uri="{BB962C8B-B14F-4D97-AF65-F5344CB8AC3E}">
        <p14:creationId xmlns:p14="http://schemas.microsoft.com/office/powerpoint/2010/main" val="218029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gain a lot spiritually by asking good questions, but caution is needed.  Some questions may not have answers, or they may cause strife, or show disrespect for God’s authority. Our motivations for asking questions should flow from a sincere desire to understand and apply God’s word, not from selfish interests.</a:t>
            </a:r>
          </a:p>
        </p:txBody>
      </p:sp>
      <p:sp>
        <p:nvSpPr>
          <p:cNvPr id="4" name="Slide Number Placeholder 3"/>
          <p:cNvSpPr>
            <a:spLocks noGrp="1"/>
          </p:cNvSpPr>
          <p:nvPr>
            <p:ph type="sldNum" sz="quarter" idx="5"/>
          </p:nvPr>
        </p:nvSpPr>
        <p:spPr/>
        <p:txBody>
          <a:bodyPr/>
          <a:lstStyle/>
          <a:p>
            <a:fld id="{E8E1CCCF-2EA4-4D01-B21F-10E70ECCDE34}" type="slidenum">
              <a:rPr lang="en-US" smtClean="0"/>
              <a:t>1</a:t>
            </a:fld>
            <a:endParaRPr lang="en-US"/>
          </a:p>
        </p:txBody>
      </p:sp>
    </p:spTree>
    <p:extLst>
      <p:ext uri="{BB962C8B-B14F-4D97-AF65-F5344CB8AC3E}">
        <p14:creationId xmlns:p14="http://schemas.microsoft.com/office/powerpoint/2010/main" val="311464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B6B549-785F-4224-914B-054113C7DF50}"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81676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B6B549-785F-4224-914B-054113C7DF50}"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244632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B6B549-785F-4224-914B-054113C7DF50}"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281462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B6B549-785F-4224-914B-054113C7DF50}"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122745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B6B549-785F-4224-914B-054113C7DF50}"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325392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B6B549-785F-4224-914B-054113C7DF50}"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139455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B6B549-785F-4224-914B-054113C7DF50}" type="datetimeFigureOut">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24519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B6B549-785F-4224-914B-054113C7DF50}"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60662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B549-785F-4224-914B-054113C7DF50}"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117476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B6B549-785F-4224-914B-054113C7DF50}"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346332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B6B549-785F-4224-914B-054113C7DF50}"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B1ED7-984C-49CC-8645-8C62E522627C}" type="slidenum">
              <a:rPr lang="en-US" smtClean="0"/>
              <a:t>‹#›</a:t>
            </a:fld>
            <a:endParaRPr lang="en-US"/>
          </a:p>
        </p:txBody>
      </p:sp>
    </p:spTree>
    <p:extLst>
      <p:ext uri="{BB962C8B-B14F-4D97-AF65-F5344CB8AC3E}">
        <p14:creationId xmlns:p14="http://schemas.microsoft.com/office/powerpoint/2010/main" val="398514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6B549-785F-4224-914B-054113C7DF50}" type="datetimeFigureOut">
              <a:rPr lang="en-US" smtClean="0"/>
              <a:t>4/16/2022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B1ED7-984C-49CC-8645-8C62E522627C}" type="slidenum">
              <a:rPr lang="en-US" smtClean="0"/>
              <a:t>‹#›</a:t>
            </a:fld>
            <a:endParaRPr lang="en-US"/>
          </a:p>
        </p:txBody>
      </p:sp>
    </p:spTree>
    <p:extLst>
      <p:ext uri="{BB962C8B-B14F-4D97-AF65-F5344CB8AC3E}">
        <p14:creationId xmlns:p14="http://schemas.microsoft.com/office/powerpoint/2010/main" val="3859812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0D1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AA0B14-EDD9-4D7A-9481-3A96FBFAC3A0}"/>
              </a:ext>
            </a:extLst>
          </p:cNvPr>
          <p:cNvPicPr>
            <a:picLocks noChangeAspect="1"/>
          </p:cNvPicPr>
          <p:nvPr/>
        </p:nvPicPr>
        <p:blipFill>
          <a:blip r:embed="rId3"/>
          <a:stretch>
            <a:fillRect/>
          </a:stretch>
        </p:blipFill>
        <p:spPr>
          <a:xfrm>
            <a:off x="0" y="1714500"/>
            <a:ext cx="9144000" cy="5143500"/>
          </a:xfrm>
          <a:prstGeom prst="rect">
            <a:avLst/>
          </a:prstGeom>
        </p:spPr>
      </p:pic>
      <p:sp>
        <p:nvSpPr>
          <p:cNvPr id="2" name="Title 1">
            <a:extLst>
              <a:ext uri="{FF2B5EF4-FFF2-40B4-BE49-F238E27FC236}">
                <a16:creationId xmlns:a16="http://schemas.microsoft.com/office/drawing/2014/main" id="{5128E975-C9FE-4877-8958-2C5E3E8ECC70}"/>
              </a:ext>
            </a:extLst>
          </p:cNvPr>
          <p:cNvSpPr>
            <a:spLocks noGrp="1"/>
          </p:cNvSpPr>
          <p:nvPr>
            <p:ph type="ctrTitle"/>
          </p:nvPr>
        </p:nvSpPr>
        <p:spPr>
          <a:xfrm>
            <a:off x="126124" y="176431"/>
            <a:ext cx="8891752" cy="2356561"/>
          </a:xfrm>
        </p:spPr>
        <p:txBody>
          <a:bodyPr anchor="ctr">
            <a:normAutofit/>
          </a:bodyPr>
          <a:lstStyle/>
          <a:p>
            <a:r>
              <a:rPr lang="en-US" b="1" dirty="0">
                <a:ln w="12700" cmpd="sng">
                  <a:solidFill>
                    <a:schemeClr val="accent4"/>
                  </a:solidFill>
                  <a:prstDash val="solid"/>
                </a:ln>
                <a:gradFill>
                  <a:gsLst>
                    <a:gs pos="70000">
                      <a:schemeClr val="accent4"/>
                    </a:gs>
                    <a:gs pos="14636">
                      <a:srgbClr val="FFFF00"/>
                    </a:gs>
                    <a:gs pos="100000">
                      <a:schemeClr val="accent4">
                        <a:lumMod val="60000"/>
                        <a:lumOff val="40000"/>
                      </a:schemeClr>
                    </a:gs>
                  </a:gsLst>
                  <a:lin ang="5400000"/>
                </a:gradFill>
                <a:latin typeface="Aharoni" panose="02010803020104030203" pitchFamily="2" charset="-79"/>
                <a:cs typeface="Aharoni" panose="02010803020104030203" pitchFamily="2" charset="-79"/>
              </a:rPr>
              <a:t>Asking the Right Questions</a:t>
            </a:r>
          </a:p>
        </p:txBody>
      </p:sp>
    </p:spTree>
    <p:extLst>
      <p:ext uri="{BB962C8B-B14F-4D97-AF65-F5344CB8AC3E}">
        <p14:creationId xmlns:p14="http://schemas.microsoft.com/office/powerpoint/2010/main" val="55602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22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EDB4-71A0-4B34-B8FB-C171146A7707}"/>
              </a:ext>
            </a:extLst>
          </p:cNvPr>
          <p:cNvSpPr>
            <a:spLocks noGrp="1"/>
          </p:cNvSpPr>
          <p:nvPr>
            <p:ph type="title"/>
          </p:nvPr>
        </p:nvSpPr>
        <p:spPr>
          <a:xfrm>
            <a:off x="189186" y="365126"/>
            <a:ext cx="8776138" cy="1325563"/>
          </a:xfrm>
        </p:spPr>
        <p:txBody>
          <a:bodyPr>
            <a:normAutofit/>
          </a:bodyPr>
          <a:lstStyle/>
          <a:p>
            <a:pPr algn="ctr"/>
            <a:r>
              <a:rPr lang="en-US" sz="4000" b="1" dirty="0">
                <a:ln w="12700" cmpd="sng">
                  <a:solidFill>
                    <a:schemeClr val="accent4"/>
                  </a:solidFill>
                  <a:prstDash val="solid"/>
                </a:ln>
                <a:gradFill>
                  <a:gsLst>
                    <a:gs pos="97000">
                      <a:schemeClr val="accent4"/>
                    </a:gs>
                    <a:gs pos="81000">
                      <a:schemeClr val="accent4">
                        <a:lumMod val="60000"/>
                        <a:lumOff val="40000"/>
                      </a:schemeClr>
                    </a:gs>
                    <a:gs pos="18000">
                      <a:srgbClr val="FFFF00"/>
                    </a:gs>
                  </a:gsLst>
                  <a:lin ang="5400000"/>
                </a:gradFill>
                <a:latin typeface="Aharoni" panose="02010803020104030203" pitchFamily="2" charset="-79"/>
                <a:cs typeface="Aharoni" panose="02010803020104030203" pitchFamily="2" charset="-79"/>
              </a:rPr>
              <a:t>Our Quest for Good Questions </a:t>
            </a:r>
          </a:p>
        </p:txBody>
      </p:sp>
      <p:sp>
        <p:nvSpPr>
          <p:cNvPr id="3" name="Content Placeholder 2">
            <a:extLst>
              <a:ext uri="{FF2B5EF4-FFF2-40B4-BE49-F238E27FC236}">
                <a16:creationId xmlns:a16="http://schemas.microsoft.com/office/drawing/2014/main" id="{D6E6BA60-20E1-43CB-A339-683E347974A7}"/>
              </a:ext>
            </a:extLst>
          </p:cNvPr>
          <p:cNvSpPr>
            <a:spLocks noGrp="1"/>
          </p:cNvSpPr>
          <p:nvPr>
            <p:ph idx="1"/>
          </p:nvPr>
        </p:nvSpPr>
        <p:spPr>
          <a:xfrm>
            <a:off x="628650" y="1453441"/>
            <a:ext cx="7886700" cy="4351338"/>
          </a:xfrm>
        </p:spPr>
        <p:txBody>
          <a:bodyPr>
            <a:normAutofit/>
          </a:bodyPr>
          <a:lstStyle/>
          <a:p>
            <a:r>
              <a:rPr lang="en-US" sz="3000" b="1" dirty="0">
                <a:solidFill>
                  <a:schemeClr val="bg1"/>
                </a:solidFill>
              </a:rPr>
              <a:t>Some good questions may not have ready answers </a:t>
            </a:r>
            <a:r>
              <a:rPr lang="en-US" dirty="0">
                <a:solidFill>
                  <a:schemeClr val="bg1"/>
                </a:solidFill>
              </a:rPr>
              <a:t>(Deut. 29:29; 2 Peter 3:16; Heb. 5:11-12).</a:t>
            </a:r>
            <a:endParaRPr lang="en-US" sz="3000" dirty="0">
              <a:solidFill>
                <a:schemeClr val="bg1"/>
              </a:solidFill>
            </a:endParaRPr>
          </a:p>
          <a:p>
            <a:r>
              <a:rPr lang="en-US" sz="3000" b="1" dirty="0">
                <a:solidFill>
                  <a:schemeClr val="bg1"/>
                </a:solidFill>
              </a:rPr>
              <a:t>Questioning God’s </a:t>
            </a:r>
            <a:r>
              <a:rPr lang="en-US" sz="3000" b="1">
                <a:solidFill>
                  <a:schemeClr val="bg1"/>
                </a:solidFill>
              </a:rPr>
              <a:t>wisdom and authority </a:t>
            </a:r>
            <a:r>
              <a:rPr lang="en-US" sz="3000" b="1" dirty="0">
                <a:solidFill>
                  <a:schemeClr val="bg1"/>
                </a:solidFill>
              </a:rPr>
              <a:t>is inappropriate </a:t>
            </a:r>
            <a:r>
              <a:rPr lang="en-US" dirty="0">
                <a:solidFill>
                  <a:schemeClr val="bg1"/>
                </a:solidFill>
              </a:rPr>
              <a:t>(Romans 9:20).</a:t>
            </a:r>
          </a:p>
          <a:p>
            <a:r>
              <a:rPr lang="en-US" sz="3000" b="1" dirty="0">
                <a:solidFill>
                  <a:schemeClr val="bg1"/>
                </a:solidFill>
              </a:rPr>
              <a:t>Some answers will not be what we're looking for </a:t>
            </a:r>
            <a:r>
              <a:rPr lang="en-US" dirty="0">
                <a:solidFill>
                  <a:schemeClr val="bg1"/>
                </a:solidFill>
              </a:rPr>
              <a:t>(Psalm 119:128).</a:t>
            </a:r>
          </a:p>
          <a:p>
            <a:r>
              <a:rPr lang="en-US" sz="3000" b="1" dirty="0">
                <a:solidFill>
                  <a:schemeClr val="bg1"/>
                </a:solidFill>
              </a:rPr>
              <a:t>We need courage to sincerely ask important questions </a:t>
            </a:r>
            <a:r>
              <a:rPr lang="en-US" dirty="0">
                <a:solidFill>
                  <a:schemeClr val="bg1"/>
                </a:solidFill>
              </a:rPr>
              <a:t>(Luke 9:44-45; Mark 9:31-32).</a:t>
            </a:r>
            <a:endParaRPr lang="en-US" sz="3000" dirty="0">
              <a:solidFill>
                <a:schemeClr val="bg1"/>
              </a:solidFill>
            </a:endParaRPr>
          </a:p>
        </p:txBody>
      </p:sp>
      <p:pic>
        <p:nvPicPr>
          <p:cNvPr id="4" name="Picture 3">
            <a:extLst>
              <a:ext uri="{FF2B5EF4-FFF2-40B4-BE49-F238E27FC236}">
                <a16:creationId xmlns:a16="http://schemas.microsoft.com/office/drawing/2014/main" id="{AC3821FF-91AE-408E-9A82-28D564CE47CE}"/>
              </a:ext>
            </a:extLst>
          </p:cNvPr>
          <p:cNvPicPr>
            <a:picLocks noChangeAspect="1"/>
          </p:cNvPicPr>
          <p:nvPr/>
        </p:nvPicPr>
        <p:blipFill>
          <a:blip r:embed="rId2"/>
          <a:stretch>
            <a:fillRect/>
          </a:stretch>
        </p:blipFill>
        <p:spPr>
          <a:xfrm>
            <a:off x="0" y="5160579"/>
            <a:ext cx="9144000" cy="1776353"/>
          </a:xfrm>
          <a:prstGeom prst="rect">
            <a:avLst/>
          </a:prstGeom>
        </p:spPr>
      </p:pic>
    </p:spTree>
    <p:extLst>
      <p:ext uri="{BB962C8B-B14F-4D97-AF65-F5344CB8AC3E}">
        <p14:creationId xmlns:p14="http://schemas.microsoft.com/office/powerpoint/2010/main" val="3420444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222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EDB4-71A0-4B34-B8FB-C171146A7707}"/>
              </a:ext>
            </a:extLst>
          </p:cNvPr>
          <p:cNvSpPr>
            <a:spLocks noGrp="1"/>
          </p:cNvSpPr>
          <p:nvPr>
            <p:ph type="title"/>
          </p:nvPr>
        </p:nvSpPr>
        <p:spPr>
          <a:xfrm>
            <a:off x="189186" y="365126"/>
            <a:ext cx="8776138" cy="1325563"/>
          </a:xfrm>
        </p:spPr>
        <p:txBody>
          <a:bodyPr>
            <a:normAutofit/>
          </a:bodyPr>
          <a:lstStyle/>
          <a:p>
            <a:pPr algn="ctr"/>
            <a:r>
              <a:rPr lang="en-US" b="1" dirty="0">
                <a:ln w="12700" cmpd="sng">
                  <a:solidFill>
                    <a:schemeClr val="accent4"/>
                  </a:solidFill>
                  <a:prstDash val="solid"/>
                </a:ln>
                <a:gradFill>
                  <a:gsLst>
                    <a:gs pos="97000">
                      <a:schemeClr val="accent4"/>
                    </a:gs>
                    <a:gs pos="81000">
                      <a:schemeClr val="accent4">
                        <a:lumMod val="60000"/>
                        <a:lumOff val="40000"/>
                      </a:schemeClr>
                    </a:gs>
                    <a:gs pos="18000">
                      <a:srgbClr val="FFFF00"/>
                    </a:gs>
                  </a:gsLst>
                  <a:lin ang="5400000"/>
                </a:gradFill>
                <a:latin typeface="Aharoni" panose="02010803020104030203" pitchFamily="2" charset="-79"/>
                <a:cs typeface="Aharoni" panose="02010803020104030203" pitchFamily="2" charset="-79"/>
              </a:rPr>
              <a:t>Right Reasons for Asking</a:t>
            </a:r>
          </a:p>
        </p:txBody>
      </p:sp>
      <p:sp>
        <p:nvSpPr>
          <p:cNvPr id="3" name="Content Placeholder 2">
            <a:extLst>
              <a:ext uri="{FF2B5EF4-FFF2-40B4-BE49-F238E27FC236}">
                <a16:creationId xmlns:a16="http://schemas.microsoft.com/office/drawing/2014/main" id="{D6E6BA60-20E1-43CB-A339-683E347974A7}"/>
              </a:ext>
            </a:extLst>
          </p:cNvPr>
          <p:cNvSpPr>
            <a:spLocks noGrp="1"/>
          </p:cNvSpPr>
          <p:nvPr>
            <p:ph idx="1"/>
          </p:nvPr>
        </p:nvSpPr>
        <p:spPr>
          <a:xfrm>
            <a:off x="628650" y="1615418"/>
            <a:ext cx="7886700" cy="4351338"/>
          </a:xfrm>
        </p:spPr>
        <p:txBody>
          <a:bodyPr>
            <a:normAutofit/>
          </a:bodyPr>
          <a:lstStyle/>
          <a:p>
            <a:r>
              <a:rPr lang="en-US" sz="3000" b="1" dirty="0">
                <a:solidFill>
                  <a:schemeClr val="bg1"/>
                </a:solidFill>
              </a:rPr>
              <a:t>For knowledge of God's word </a:t>
            </a:r>
            <a:r>
              <a:rPr lang="en-US" dirty="0">
                <a:solidFill>
                  <a:schemeClr val="bg1"/>
                </a:solidFill>
              </a:rPr>
              <a:t>(1 Cor. 14:35;                 1 Peter 2:2; Prov. 15:14; 18:15; Acts 8:34; John 9:2).</a:t>
            </a:r>
            <a:endParaRPr lang="en-US" sz="3000" dirty="0">
              <a:solidFill>
                <a:schemeClr val="bg1"/>
              </a:solidFill>
            </a:endParaRPr>
          </a:p>
          <a:p>
            <a:r>
              <a:rPr lang="en-US" sz="3000" b="1" dirty="0">
                <a:solidFill>
                  <a:schemeClr val="bg1"/>
                </a:solidFill>
              </a:rPr>
              <a:t>To understand the meaning of what we've learned </a:t>
            </a:r>
            <a:r>
              <a:rPr lang="en-US" dirty="0">
                <a:solidFill>
                  <a:schemeClr val="bg1"/>
                </a:solidFill>
              </a:rPr>
              <a:t>(Luke 8:9).</a:t>
            </a:r>
          </a:p>
          <a:p>
            <a:r>
              <a:rPr lang="en-US" sz="3000" b="1" dirty="0">
                <a:solidFill>
                  <a:schemeClr val="bg1"/>
                </a:solidFill>
              </a:rPr>
              <a:t>To apply what we’ve learned </a:t>
            </a:r>
            <a:r>
              <a:rPr lang="en-US" dirty="0">
                <a:solidFill>
                  <a:schemeClr val="bg1"/>
                </a:solidFill>
              </a:rPr>
              <a:t>(Luke 3:10-14).</a:t>
            </a:r>
          </a:p>
          <a:p>
            <a:r>
              <a:rPr lang="en-US" sz="3000" b="1" dirty="0">
                <a:solidFill>
                  <a:schemeClr val="bg1"/>
                </a:solidFill>
              </a:rPr>
              <a:t>To test for accuracy and truth </a:t>
            </a:r>
            <a:r>
              <a:rPr lang="en-US" dirty="0">
                <a:solidFill>
                  <a:schemeClr val="bg1"/>
                </a:solidFill>
              </a:rPr>
              <a:t>(1 Thess. 5:21; Acts 17:11).</a:t>
            </a:r>
            <a:endParaRPr lang="en-US" sz="3000" dirty="0">
              <a:solidFill>
                <a:schemeClr val="bg1"/>
              </a:solidFill>
            </a:endParaRPr>
          </a:p>
        </p:txBody>
      </p:sp>
      <p:pic>
        <p:nvPicPr>
          <p:cNvPr id="5" name="Picture 4">
            <a:extLst>
              <a:ext uri="{FF2B5EF4-FFF2-40B4-BE49-F238E27FC236}">
                <a16:creationId xmlns:a16="http://schemas.microsoft.com/office/drawing/2014/main" id="{D374EAFF-9D2C-4FA3-8715-5276269685D0}"/>
              </a:ext>
            </a:extLst>
          </p:cNvPr>
          <p:cNvPicPr>
            <a:picLocks noChangeAspect="1"/>
          </p:cNvPicPr>
          <p:nvPr/>
        </p:nvPicPr>
        <p:blipFill>
          <a:blip r:embed="rId2"/>
          <a:stretch>
            <a:fillRect/>
          </a:stretch>
        </p:blipFill>
        <p:spPr>
          <a:xfrm>
            <a:off x="0" y="5160579"/>
            <a:ext cx="9144000" cy="1776353"/>
          </a:xfrm>
          <a:prstGeom prst="rect">
            <a:avLst/>
          </a:prstGeom>
        </p:spPr>
      </p:pic>
    </p:spTree>
    <p:extLst>
      <p:ext uri="{BB962C8B-B14F-4D97-AF65-F5344CB8AC3E}">
        <p14:creationId xmlns:p14="http://schemas.microsoft.com/office/powerpoint/2010/main" val="145528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222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EDB4-71A0-4B34-B8FB-C171146A7707}"/>
              </a:ext>
            </a:extLst>
          </p:cNvPr>
          <p:cNvSpPr>
            <a:spLocks noGrp="1"/>
          </p:cNvSpPr>
          <p:nvPr>
            <p:ph type="title"/>
          </p:nvPr>
        </p:nvSpPr>
        <p:spPr>
          <a:xfrm>
            <a:off x="189186" y="365126"/>
            <a:ext cx="8776138" cy="1325563"/>
          </a:xfrm>
        </p:spPr>
        <p:txBody>
          <a:bodyPr>
            <a:normAutofit/>
          </a:bodyPr>
          <a:lstStyle/>
          <a:p>
            <a:pPr algn="ctr"/>
            <a:r>
              <a:rPr lang="en-US" b="1" dirty="0">
                <a:ln w="12700" cmpd="sng">
                  <a:solidFill>
                    <a:schemeClr val="accent4"/>
                  </a:solidFill>
                  <a:prstDash val="solid"/>
                </a:ln>
                <a:gradFill>
                  <a:gsLst>
                    <a:gs pos="97000">
                      <a:schemeClr val="accent4"/>
                    </a:gs>
                    <a:gs pos="81000">
                      <a:schemeClr val="accent4">
                        <a:lumMod val="60000"/>
                        <a:lumOff val="40000"/>
                      </a:schemeClr>
                    </a:gs>
                    <a:gs pos="18000">
                      <a:srgbClr val="FFFF00"/>
                    </a:gs>
                  </a:gsLst>
                  <a:lin ang="5400000"/>
                </a:gradFill>
                <a:latin typeface="Aharoni" panose="02010803020104030203" pitchFamily="2" charset="-79"/>
                <a:cs typeface="Aharoni" panose="02010803020104030203" pitchFamily="2" charset="-79"/>
              </a:rPr>
              <a:t>Questionable Questions</a:t>
            </a:r>
          </a:p>
        </p:txBody>
      </p:sp>
      <p:sp>
        <p:nvSpPr>
          <p:cNvPr id="3" name="Content Placeholder 2">
            <a:extLst>
              <a:ext uri="{FF2B5EF4-FFF2-40B4-BE49-F238E27FC236}">
                <a16:creationId xmlns:a16="http://schemas.microsoft.com/office/drawing/2014/main" id="{D6E6BA60-20E1-43CB-A339-683E347974A7}"/>
              </a:ext>
            </a:extLst>
          </p:cNvPr>
          <p:cNvSpPr>
            <a:spLocks noGrp="1"/>
          </p:cNvSpPr>
          <p:nvPr>
            <p:ph idx="1"/>
          </p:nvPr>
        </p:nvSpPr>
        <p:spPr>
          <a:xfrm>
            <a:off x="428954" y="1690689"/>
            <a:ext cx="8441778" cy="4351338"/>
          </a:xfrm>
        </p:spPr>
        <p:txBody>
          <a:bodyPr>
            <a:normAutofit/>
          </a:bodyPr>
          <a:lstStyle/>
          <a:p>
            <a:r>
              <a:rPr lang="en-US" sz="3000" b="1" dirty="0">
                <a:solidFill>
                  <a:schemeClr val="bg1"/>
                </a:solidFill>
              </a:rPr>
              <a:t>Unneeded or unhelpful questions </a:t>
            </a:r>
            <a:r>
              <a:rPr lang="en-US" dirty="0">
                <a:solidFill>
                  <a:schemeClr val="bg1"/>
                </a:solidFill>
              </a:rPr>
              <a:t>(1 Tim. 1:4;            2 Tim. 2:23; Titus 3:9).</a:t>
            </a:r>
            <a:endParaRPr lang="en-US" sz="3000" dirty="0">
              <a:solidFill>
                <a:schemeClr val="bg1"/>
              </a:solidFill>
            </a:endParaRPr>
          </a:p>
          <a:p>
            <a:r>
              <a:rPr lang="en-US" sz="3000" b="1" dirty="0">
                <a:solidFill>
                  <a:schemeClr val="bg1"/>
                </a:solidFill>
              </a:rPr>
              <a:t>Insincere questions </a:t>
            </a:r>
            <a:r>
              <a:rPr lang="en-US" dirty="0">
                <a:solidFill>
                  <a:schemeClr val="bg1"/>
                </a:solidFill>
              </a:rPr>
              <a:t>(Matt. 12:10,; 22:35-36;                    Mark 10:2, 17; 12:14-15; Luke 17:20-21).</a:t>
            </a:r>
          </a:p>
          <a:p>
            <a:r>
              <a:rPr lang="en-US" sz="3000" b="1" dirty="0">
                <a:solidFill>
                  <a:schemeClr val="bg1"/>
                </a:solidFill>
              </a:rPr>
              <a:t>Potentially offensive questions may be necessary </a:t>
            </a:r>
            <a:r>
              <a:rPr lang="en-US" dirty="0">
                <a:solidFill>
                  <a:schemeClr val="bg1"/>
                </a:solidFill>
              </a:rPr>
              <a:t>(Eph. 4:32;  1 Cor. 10:31-32; Jn. 8:39-47; Gal. 4:16; Matt. 14:12-14).</a:t>
            </a:r>
          </a:p>
        </p:txBody>
      </p:sp>
      <p:pic>
        <p:nvPicPr>
          <p:cNvPr id="5" name="Picture 4">
            <a:extLst>
              <a:ext uri="{FF2B5EF4-FFF2-40B4-BE49-F238E27FC236}">
                <a16:creationId xmlns:a16="http://schemas.microsoft.com/office/drawing/2014/main" id="{E068857D-991B-47F4-86DA-E64C615EB60C}"/>
              </a:ext>
            </a:extLst>
          </p:cNvPr>
          <p:cNvPicPr>
            <a:picLocks noChangeAspect="1"/>
          </p:cNvPicPr>
          <p:nvPr/>
        </p:nvPicPr>
        <p:blipFill>
          <a:blip r:embed="rId2"/>
          <a:stretch>
            <a:fillRect/>
          </a:stretch>
        </p:blipFill>
        <p:spPr>
          <a:xfrm>
            <a:off x="0" y="5160579"/>
            <a:ext cx="9144000" cy="1776353"/>
          </a:xfrm>
          <a:prstGeom prst="rect">
            <a:avLst/>
          </a:prstGeom>
        </p:spPr>
      </p:pic>
    </p:spTree>
    <p:extLst>
      <p:ext uri="{BB962C8B-B14F-4D97-AF65-F5344CB8AC3E}">
        <p14:creationId xmlns:p14="http://schemas.microsoft.com/office/powerpoint/2010/main" val="171657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263</Words>
  <Application>Microsoft Office PowerPoint</Application>
  <PresentationFormat>On-screen Show (4:3)</PresentationFormat>
  <Paragraphs>17</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Aharoni</vt:lpstr>
      <vt:lpstr>Arial</vt:lpstr>
      <vt:lpstr>Calibri</vt:lpstr>
      <vt:lpstr>Calibri Light</vt:lpstr>
      <vt:lpstr>Office Theme</vt:lpstr>
      <vt:lpstr>Asking the Right Questions</vt:lpstr>
      <vt:lpstr>Our Quest for Good Questions </vt:lpstr>
      <vt:lpstr>Right Reasons for Asking</vt:lpstr>
      <vt:lpstr>Questionable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Asking the Right Questions</dc:title>
  <dc:creator>Steve</dc:creator>
  <cp:lastModifiedBy>Steve</cp:lastModifiedBy>
  <cp:revision>8</cp:revision>
  <dcterms:created xsi:type="dcterms:W3CDTF">2022-04-15T19:28:06Z</dcterms:created>
  <dcterms:modified xsi:type="dcterms:W3CDTF">2022-04-16T16:42:14Z</dcterms:modified>
</cp:coreProperties>
</file>