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Baskerville Old Face" panose="02020602080505020303" pitchFamily="18" charset="0"/>
      <p:regular r:id="rId10"/>
    </p:embeddedFont>
    <p:embeddedFont>
      <p:font typeface="Californian FB" panose="0207040306080B030204" pitchFamily="18" charset="0"/>
      <p:regular r:id="rId11"/>
      <p:bold r:id="rId12"/>
      <p:italic r:id="rId13"/>
    </p:embeddedFont>
    <p:embeddedFont>
      <p:font typeface="Colonna MT" panose="04020805060202030203" pitchFamily="8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5154" autoAdjust="0"/>
  </p:normalViewPr>
  <p:slideViewPr>
    <p:cSldViewPr snapToGrid="0">
      <p:cViewPr varScale="1">
        <p:scale>
          <a:sx n="51" d="100"/>
          <a:sy n="51" d="100"/>
        </p:scale>
        <p:origin x="1480" y="24"/>
      </p:cViewPr>
      <p:guideLst/>
    </p:cSldViewPr>
  </p:slideViewPr>
  <p:outlineViewPr>
    <p:cViewPr>
      <p:scale>
        <a:sx n="33" d="100"/>
        <a:sy n="33" d="100"/>
      </p:scale>
      <p:origin x="0" y="-24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9C5B-1978-4AD4-948F-C44624992C7D}" type="datetimeFigureOut">
              <a:rPr lang="en-US" smtClean="0"/>
              <a:t>4/27/2024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F722B-4E89-40CF-8626-65C3186ABD47}" type="slidenum">
              <a:rPr lang="en-US" smtClean="0"/>
              <a:t>‹#›</a:t>
            </a:fld>
            <a:endParaRPr lang="en-US"/>
          </a:p>
        </p:txBody>
      </p:sp>
    </p:spTree>
    <p:extLst>
      <p:ext uri="{BB962C8B-B14F-4D97-AF65-F5344CB8AC3E}">
        <p14:creationId xmlns:p14="http://schemas.microsoft.com/office/powerpoint/2010/main" val="248807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New Testament, the gospel stirred multitudes to immediately obey the command to be baptized for the remission of their sins.  Many today delay obedience because they fail to see the importance of baptism, or think they don’t know enough, or feel that they can’t live the life of a Christian.  The devil delights in delayed obedience for he knows that it becomes disobedience.  We must “make haste” to obey.</a:t>
            </a:r>
          </a:p>
        </p:txBody>
      </p:sp>
      <p:sp>
        <p:nvSpPr>
          <p:cNvPr id="4" name="Slide Number Placeholder 3"/>
          <p:cNvSpPr>
            <a:spLocks noGrp="1"/>
          </p:cNvSpPr>
          <p:nvPr>
            <p:ph type="sldNum" sz="quarter" idx="5"/>
          </p:nvPr>
        </p:nvSpPr>
        <p:spPr/>
        <p:txBody>
          <a:bodyPr/>
          <a:lstStyle/>
          <a:p>
            <a:fld id="{DCFF722B-4E89-40CF-8626-65C3186ABD47}" type="slidenum">
              <a:rPr lang="en-US" smtClean="0"/>
              <a:t>1</a:t>
            </a:fld>
            <a:endParaRPr lang="en-US"/>
          </a:p>
        </p:txBody>
      </p:sp>
    </p:spTree>
    <p:extLst>
      <p:ext uri="{BB962C8B-B14F-4D97-AF65-F5344CB8AC3E}">
        <p14:creationId xmlns:p14="http://schemas.microsoft.com/office/powerpoint/2010/main" val="207667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D18350-4791-4A2F-9165-4E325712F3D0}"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2681223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18350-4791-4A2F-9165-4E325712F3D0}"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34915719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18350-4791-4A2F-9165-4E325712F3D0}"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3660446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18350-4791-4A2F-9165-4E325712F3D0}"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943023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8350-4791-4A2F-9165-4E325712F3D0}"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288296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D18350-4791-4A2F-9165-4E325712F3D0}"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3321019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D18350-4791-4A2F-9165-4E325712F3D0}" type="datetimeFigureOut">
              <a:rPr lang="en-US" smtClean="0"/>
              <a:t>4/27/2024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1496470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D18350-4791-4A2F-9165-4E325712F3D0}" type="datetimeFigureOut">
              <a:rPr lang="en-US" smtClean="0"/>
              <a:t>4/27/2024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1734195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8350-4791-4A2F-9165-4E325712F3D0}" type="datetimeFigureOut">
              <a:rPr lang="en-US" smtClean="0"/>
              <a:t>4/27/2024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3835061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18350-4791-4A2F-9165-4E325712F3D0}"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19451740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18350-4791-4A2F-9165-4E325712F3D0}"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41B15-7A8E-4A0F-8726-614362F5484B}" type="slidenum">
              <a:rPr lang="en-US" smtClean="0"/>
              <a:t>‹#›</a:t>
            </a:fld>
            <a:endParaRPr lang="en-US"/>
          </a:p>
        </p:txBody>
      </p:sp>
    </p:spTree>
    <p:extLst>
      <p:ext uri="{BB962C8B-B14F-4D97-AF65-F5344CB8AC3E}">
        <p14:creationId xmlns:p14="http://schemas.microsoft.com/office/powerpoint/2010/main" val="41423131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18350-4791-4A2F-9165-4E325712F3D0}" type="datetimeFigureOut">
              <a:rPr lang="en-US" smtClean="0"/>
              <a:t>4/27/2024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41B15-7A8E-4A0F-8726-614362F5484B}" type="slidenum">
              <a:rPr lang="en-US" smtClean="0"/>
              <a:t>‹#›</a:t>
            </a:fld>
            <a:endParaRPr lang="en-US"/>
          </a:p>
        </p:txBody>
      </p:sp>
    </p:spTree>
    <p:extLst>
      <p:ext uri="{BB962C8B-B14F-4D97-AF65-F5344CB8AC3E}">
        <p14:creationId xmlns:p14="http://schemas.microsoft.com/office/powerpoint/2010/main" val="385250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46" y="1190522"/>
            <a:ext cx="6327228" cy="2786880"/>
          </a:xfrm>
        </p:spPr>
        <p:txBody>
          <a:bodyPr anchor="ctr">
            <a:normAutofit/>
          </a:bodyPr>
          <a:lstStyle/>
          <a:p>
            <a:r>
              <a:rPr lang="en-US" sz="7200" b="1" dirty="0">
                <a:latin typeface="Colonna MT" panose="04020805060202030203" pitchFamily="82" charset="0"/>
              </a:rPr>
              <a:t>Immediate 	Obedience</a:t>
            </a:r>
          </a:p>
        </p:txBody>
      </p:sp>
      <p:sp>
        <p:nvSpPr>
          <p:cNvPr id="6" name="Subtitle 5">
            <a:extLst>
              <a:ext uri="{FF2B5EF4-FFF2-40B4-BE49-F238E27FC236}">
                <a16:creationId xmlns:a16="http://schemas.microsoft.com/office/drawing/2014/main" id="{D9EBD817-73F3-F095-CA45-7F2AF2C232C3}"/>
              </a:ext>
            </a:extLst>
          </p:cNvPr>
          <p:cNvSpPr>
            <a:spLocks noGrp="1"/>
          </p:cNvSpPr>
          <p:nvPr>
            <p:ph type="subTitle" idx="1"/>
          </p:nvPr>
        </p:nvSpPr>
        <p:spPr>
          <a:xfrm>
            <a:off x="1349051" y="3455276"/>
            <a:ext cx="3323896" cy="2488098"/>
          </a:xfrm>
        </p:spPr>
        <p:txBody>
          <a:bodyPr anchor="ctr">
            <a:normAutofit/>
          </a:bodyPr>
          <a:lstStyle/>
          <a:p>
            <a:pPr>
              <a:spcBef>
                <a:spcPts val="0"/>
              </a:spcBef>
            </a:pPr>
            <a:r>
              <a:rPr lang="en-US" sz="3200" dirty="0">
                <a:latin typeface="Aptos Display" panose="020B0004020202020204" pitchFamily="34" charset="0"/>
              </a:rPr>
              <a:t> </a:t>
            </a:r>
            <a:r>
              <a:rPr lang="en-US" sz="3200" i="1" dirty="0">
                <a:latin typeface="Aptos Display" panose="020B0004020202020204" pitchFamily="34" charset="0"/>
              </a:rPr>
              <a:t>“Behold, now is the accepted time; </a:t>
            </a:r>
          </a:p>
          <a:p>
            <a:pPr>
              <a:spcBef>
                <a:spcPts val="0"/>
              </a:spcBef>
            </a:pPr>
            <a:r>
              <a:rPr lang="en-US" sz="3200" i="1" dirty="0">
                <a:latin typeface="Aptos Display" panose="020B0004020202020204" pitchFamily="34" charset="0"/>
              </a:rPr>
              <a:t>behold, now is the day of salvation”</a:t>
            </a:r>
          </a:p>
          <a:p>
            <a:pPr>
              <a:spcBef>
                <a:spcPts val="0"/>
              </a:spcBef>
            </a:pPr>
            <a:r>
              <a:rPr lang="en-US" sz="2800" i="1" dirty="0">
                <a:latin typeface="Aptos Display" panose="020B0004020202020204" pitchFamily="34" charset="0"/>
              </a:rPr>
              <a:t>(2 Corinthians 6:2)</a:t>
            </a:r>
          </a:p>
        </p:txBody>
      </p:sp>
      <p:pic>
        <p:nvPicPr>
          <p:cNvPr id="8" name="Picture 7">
            <a:extLst>
              <a:ext uri="{FF2B5EF4-FFF2-40B4-BE49-F238E27FC236}">
                <a16:creationId xmlns:a16="http://schemas.microsoft.com/office/drawing/2014/main" id="{704C366A-4711-A2F7-526D-A97990FF8B22}"/>
              </a:ext>
            </a:extLst>
          </p:cNvPr>
          <p:cNvPicPr>
            <a:picLocks noChangeAspect="1"/>
          </p:cNvPicPr>
          <p:nvPr/>
        </p:nvPicPr>
        <p:blipFill>
          <a:blip r:embed="rId3">
            <a:alphaModFix amt="84000"/>
          </a:blip>
          <a:stretch>
            <a:fillRect/>
          </a:stretch>
        </p:blipFill>
        <p:spPr>
          <a:xfrm>
            <a:off x="5072972" y="1881232"/>
            <a:ext cx="3452700" cy="40384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05458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K6SlU62K6cI/UXpnn6NGnMI/AAAAAAAAODQ/G1aD-hm7ctE/s320/baptis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591" y="4845350"/>
            <a:ext cx="2473325" cy="18549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7048" y="366314"/>
            <a:ext cx="8072602" cy="1911510"/>
          </a:xfrm>
        </p:spPr>
        <p:txBody>
          <a:bodyPr>
            <a:noAutofit/>
          </a:bodyPr>
          <a:lstStyle/>
          <a:p>
            <a:pPr algn="ctr">
              <a:lnSpc>
                <a:spcPct val="80000"/>
              </a:lnSpc>
            </a:pPr>
            <a:r>
              <a:rPr lang="en-US" sz="4800" b="1" dirty="0">
                <a:latin typeface="Colonna MT" panose="04020805060202030203" pitchFamily="82" charset="0"/>
              </a:rPr>
              <a:t>The Gospel Stirred   Immediate Obedience to the Command to be Baptized</a:t>
            </a:r>
            <a:endParaRPr lang="en-US" sz="4800" b="1" dirty="0"/>
          </a:p>
        </p:txBody>
      </p:sp>
      <p:sp>
        <p:nvSpPr>
          <p:cNvPr id="3" name="Content Placeholder 2"/>
          <p:cNvSpPr>
            <a:spLocks noGrp="1"/>
          </p:cNvSpPr>
          <p:nvPr>
            <p:ph idx="1"/>
          </p:nvPr>
        </p:nvSpPr>
        <p:spPr>
          <a:xfrm>
            <a:off x="259881" y="2277824"/>
            <a:ext cx="8800035" cy="4390991"/>
          </a:xfrm>
        </p:spPr>
        <p:txBody>
          <a:bodyPr>
            <a:noAutofit/>
          </a:bodyPr>
          <a:lstStyle/>
          <a:p>
            <a:r>
              <a:rPr lang="en-US" sz="3200" dirty="0">
                <a:latin typeface="Californian FB" panose="0207040306080B030204" pitchFamily="18" charset="0"/>
                <a:cs typeface="Times New Roman" panose="02020603050405020304" pitchFamily="18" charset="0"/>
              </a:rPr>
              <a:t>3,000 obeyed the gospel “that day” (Acts 2:38-41).</a:t>
            </a:r>
          </a:p>
          <a:p>
            <a:r>
              <a:rPr lang="en-US" sz="3200" dirty="0">
                <a:latin typeface="Californian FB" panose="0207040306080B030204" pitchFamily="18" charset="0"/>
                <a:cs typeface="Times New Roman" panose="02020603050405020304" pitchFamily="18" charset="0"/>
              </a:rPr>
              <a:t>The Ethiopian asked to be baptized (Acts 8:35-38).</a:t>
            </a:r>
          </a:p>
          <a:p>
            <a:r>
              <a:rPr lang="en-US" sz="3200" dirty="0">
                <a:latin typeface="Californian FB" panose="0207040306080B030204" pitchFamily="18" charset="0"/>
                <a:cs typeface="Times New Roman" panose="02020603050405020304" pitchFamily="18" charset="0"/>
              </a:rPr>
              <a:t>Peter commanded Cornelius’ household to be baptized (Acts 10:47-48).</a:t>
            </a:r>
          </a:p>
          <a:p>
            <a:r>
              <a:rPr lang="en-US" sz="3200" dirty="0">
                <a:latin typeface="Californian FB" panose="0207040306080B030204" pitchFamily="18" charset="0"/>
                <a:cs typeface="Times New Roman" panose="02020603050405020304" pitchFamily="18" charset="0"/>
              </a:rPr>
              <a:t>The Philippian jailor was baptized immediately (Acts 16:33).</a:t>
            </a:r>
          </a:p>
          <a:p>
            <a:r>
              <a:rPr lang="en-US" sz="3200" dirty="0">
                <a:latin typeface="Californian FB" panose="0207040306080B030204" pitchFamily="18" charset="0"/>
                <a:cs typeface="Times New Roman" panose="02020603050405020304" pitchFamily="18" charset="0"/>
              </a:rPr>
              <a:t>Ananias asked Saul, 				                  	</a:t>
            </a:r>
            <a:r>
              <a:rPr lang="en-US" sz="3200" i="1" dirty="0">
                <a:effectLst>
                  <a:outerShdw blurRad="38100" dist="38100" dir="2700000" algn="tl">
                    <a:srgbClr val="000000">
                      <a:alpha val="43137"/>
                    </a:srgbClr>
                  </a:outerShdw>
                </a:effectLst>
                <a:latin typeface="Californian FB" panose="0207040306080B030204" pitchFamily="18" charset="0"/>
                <a:cs typeface="Times New Roman" panose="02020603050405020304" pitchFamily="18" charset="0"/>
              </a:rPr>
              <a:t>“Why are  you waiting” </a:t>
            </a:r>
            <a:r>
              <a:rPr lang="en-US" sz="3200" i="1" dirty="0">
                <a:latin typeface="Californian FB" panose="0207040306080B030204" pitchFamily="18" charset="0"/>
                <a:cs typeface="Times New Roman" panose="02020603050405020304" pitchFamily="18" charset="0"/>
              </a:rPr>
              <a:t>(Acts 22:16)?</a:t>
            </a:r>
          </a:p>
        </p:txBody>
      </p:sp>
    </p:spTree>
    <p:extLst>
      <p:ext uri="{BB962C8B-B14F-4D97-AF65-F5344CB8AC3E}">
        <p14:creationId xmlns:p14="http://schemas.microsoft.com/office/powerpoint/2010/main" val="2433863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1616"/>
            <a:ext cx="7886700" cy="1325563"/>
          </a:xfrm>
        </p:spPr>
        <p:txBody>
          <a:bodyPr>
            <a:noAutofit/>
          </a:bodyPr>
          <a:lstStyle/>
          <a:p>
            <a:pPr algn="r"/>
            <a:r>
              <a:rPr lang="en-US" sz="5400" b="1" dirty="0">
                <a:latin typeface="Colonna MT" panose="04020805060202030203" pitchFamily="82" charset="0"/>
              </a:rPr>
              <a:t>		Why do so many Delay Obedience?</a:t>
            </a:r>
            <a:endParaRPr lang="en-US" sz="5400" dirty="0"/>
          </a:p>
        </p:txBody>
      </p:sp>
      <p:sp>
        <p:nvSpPr>
          <p:cNvPr id="3" name="Content Placeholder 2"/>
          <p:cNvSpPr>
            <a:spLocks noGrp="1"/>
          </p:cNvSpPr>
          <p:nvPr>
            <p:ph idx="1"/>
          </p:nvPr>
        </p:nvSpPr>
        <p:spPr>
          <a:xfrm>
            <a:off x="412750" y="1955800"/>
            <a:ext cx="8615636" cy="4902200"/>
          </a:xfrm>
        </p:spPr>
        <p:txBody>
          <a:bodyPr>
            <a:noAutofit/>
          </a:bodyPr>
          <a:lstStyle/>
          <a:p>
            <a:pPr marL="0" indent="0" algn="ctr">
              <a:buNone/>
            </a:pPr>
            <a:r>
              <a:rPr lang="en-US" sz="3600" b="1" dirty="0">
                <a:latin typeface="Californian FB" panose="0207040306080B030204" pitchFamily="18" charset="0"/>
              </a:rPr>
              <a:t>They may think they don’t know enough!</a:t>
            </a:r>
          </a:p>
          <a:p>
            <a:r>
              <a:rPr lang="en-US" sz="3200" dirty="0">
                <a:latin typeface="Californian FB" panose="0207040306080B030204" pitchFamily="18" charset="0"/>
              </a:rPr>
              <a:t>Yet many who obeyed immediately in Acts had heard only one sermon.  </a:t>
            </a:r>
          </a:p>
          <a:p>
            <a:r>
              <a:rPr lang="en-US" sz="3200" dirty="0">
                <a:latin typeface="Californian FB" panose="0207040306080B030204" pitchFamily="18" charset="0"/>
              </a:rPr>
              <a:t>It is easy to understand your need for a Savior, God’s plan to save you, and the steps to obey</a:t>
            </a:r>
            <a:r>
              <a:rPr lang="en-US" dirty="0">
                <a:latin typeface="Californian FB" panose="0207040306080B030204" pitchFamily="18" charset="0"/>
              </a:rPr>
              <a:t>.</a:t>
            </a:r>
          </a:p>
          <a:p>
            <a:pPr marL="457200" lvl="1"/>
            <a:r>
              <a:rPr lang="en-US" sz="3000" b="1" i="1" dirty="0">
                <a:solidFill>
                  <a:srgbClr val="002F2E"/>
                </a:solidFill>
                <a:effectLst>
                  <a:glow rad="101600">
                    <a:schemeClr val="bg1">
                      <a:alpha val="60000"/>
                    </a:schemeClr>
                  </a:glow>
                </a:effectLst>
                <a:latin typeface="Californian FB" panose="0207040306080B030204" pitchFamily="18" charset="0"/>
              </a:rPr>
              <a:t>Believe in Jesus as the Christ </a:t>
            </a:r>
            <a:r>
              <a:rPr lang="en-US" sz="3000" i="1" dirty="0">
                <a:solidFill>
                  <a:srgbClr val="002F2E"/>
                </a:solidFill>
                <a:effectLst>
                  <a:glow rad="101600">
                    <a:schemeClr val="bg1">
                      <a:alpha val="60000"/>
                    </a:schemeClr>
                  </a:glow>
                </a:effectLst>
                <a:latin typeface="Californian FB" panose="0207040306080B030204" pitchFamily="18" charset="0"/>
              </a:rPr>
              <a:t>(Acts 8:37; 10:43; 16:31).</a:t>
            </a:r>
          </a:p>
          <a:p>
            <a:pPr marL="457200" lvl="1"/>
            <a:r>
              <a:rPr lang="en-US" sz="3000" b="1" i="1" dirty="0">
                <a:solidFill>
                  <a:srgbClr val="002F2E"/>
                </a:solidFill>
                <a:effectLst>
                  <a:glow rad="101600">
                    <a:schemeClr val="bg1">
                      <a:alpha val="60000"/>
                    </a:schemeClr>
                  </a:glow>
                </a:effectLst>
                <a:latin typeface="Californian FB" panose="0207040306080B030204" pitchFamily="18" charset="0"/>
              </a:rPr>
              <a:t>Repent of your sins </a:t>
            </a:r>
            <a:r>
              <a:rPr lang="en-US" sz="3000" i="1" dirty="0">
                <a:solidFill>
                  <a:srgbClr val="002F2E"/>
                </a:solidFill>
                <a:effectLst>
                  <a:glow rad="101600">
                    <a:schemeClr val="bg1">
                      <a:alpha val="60000"/>
                    </a:schemeClr>
                  </a:glow>
                </a:effectLst>
                <a:latin typeface="Californian FB" panose="0207040306080B030204" pitchFamily="18" charset="0"/>
              </a:rPr>
              <a:t>(Acts 2:38; 3:19; 17:30-31).</a:t>
            </a:r>
          </a:p>
          <a:p>
            <a:pPr marL="457200" lvl="1"/>
            <a:r>
              <a:rPr lang="en-US" sz="3000" b="1" i="1" dirty="0">
                <a:solidFill>
                  <a:srgbClr val="002F2E"/>
                </a:solidFill>
                <a:effectLst>
                  <a:glow rad="101600">
                    <a:schemeClr val="bg1">
                      <a:alpha val="60000"/>
                    </a:schemeClr>
                  </a:glow>
                </a:effectLst>
                <a:latin typeface="Californian FB" panose="0207040306080B030204" pitchFamily="18" charset="0"/>
              </a:rPr>
              <a:t>Confess your faith in Christ </a:t>
            </a:r>
            <a:r>
              <a:rPr lang="en-US" sz="3000" i="1" dirty="0">
                <a:solidFill>
                  <a:srgbClr val="002F2E"/>
                </a:solidFill>
                <a:effectLst>
                  <a:glow rad="101600">
                    <a:schemeClr val="bg1">
                      <a:alpha val="60000"/>
                    </a:schemeClr>
                  </a:glow>
                </a:effectLst>
                <a:latin typeface="Californian FB" panose="0207040306080B030204" pitchFamily="18" charset="0"/>
              </a:rPr>
              <a:t>(Rom. 10:9-10; Acts 8:37).</a:t>
            </a:r>
          </a:p>
          <a:p>
            <a:pPr marL="457200" lvl="1"/>
            <a:r>
              <a:rPr lang="en-US" sz="3000" b="1" i="1" dirty="0">
                <a:solidFill>
                  <a:srgbClr val="002F2E"/>
                </a:solidFill>
                <a:effectLst>
                  <a:glow rad="101600">
                    <a:schemeClr val="bg1">
                      <a:alpha val="60000"/>
                    </a:schemeClr>
                  </a:glow>
                </a:effectLst>
                <a:latin typeface="Californian FB" panose="0207040306080B030204" pitchFamily="18" charset="0"/>
              </a:rPr>
              <a:t>Be baptized for the remission of your sins                </a:t>
            </a:r>
            <a:r>
              <a:rPr lang="en-US" sz="3000" i="1" dirty="0">
                <a:solidFill>
                  <a:srgbClr val="002F2E"/>
                </a:solidFill>
                <a:effectLst>
                  <a:glow rad="101600">
                    <a:schemeClr val="bg1">
                      <a:alpha val="60000"/>
                    </a:schemeClr>
                  </a:glow>
                </a:effectLst>
                <a:latin typeface="Californian FB" panose="0207040306080B030204" pitchFamily="18" charset="0"/>
              </a:rPr>
              <a:t>(Acts 2:38; 22:16; 1 Peter 3:21, Mark 16:16).</a:t>
            </a:r>
          </a:p>
        </p:txBody>
      </p:sp>
      <p:pic>
        <p:nvPicPr>
          <p:cNvPr id="3076" name="Picture 4" descr="http://news.americanbible.org/uploads/thumbnails/_760w/5-bible-verses-for-when-you-doubt-god-doubting-doubtful-Jesus-waiting-stress-anxiety-future-fear-afraid-plan-bible-blog.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25214" y="153391"/>
            <a:ext cx="2680138" cy="18024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29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81" y="523657"/>
            <a:ext cx="7886700" cy="1325563"/>
          </a:xfrm>
        </p:spPr>
        <p:txBody>
          <a:bodyPr>
            <a:noAutofit/>
          </a:bodyPr>
          <a:lstStyle/>
          <a:p>
            <a:pPr algn="r"/>
            <a:r>
              <a:rPr lang="en-US" sz="5400" b="1" dirty="0">
                <a:latin typeface="Colonna MT" panose="04020805060202030203" pitchFamily="82" charset="0"/>
              </a:rPr>
              <a:t>		Why do so many Delay Obedience?</a:t>
            </a:r>
            <a:endParaRPr lang="en-US" sz="5400" dirty="0"/>
          </a:p>
        </p:txBody>
      </p:sp>
      <p:sp>
        <p:nvSpPr>
          <p:cNvPr id="3" name="Content Placeholder 2"/>
          <p:cNvSpPr>
            <a:spLocks noGrp="1"/>
          </p:cNvSpPr>
          <p:nvPr>
            <p:ph idx="1"/>
          </p:nvPr>
        </p:nvSpPr>
        <p:spPr>
          <a:xfrm>
            <a:off x="412750" y="1955800"/>
            <a:ext cx="8547100" cy="4800600"/>
          </a:xfrm>
        </p:spPr>
        <p:txBody>
          <a:bodyPr>
            <a:noAutofit/>
          </a:bodyPr>
          <a:lstStyle/>
          <a:p>
            <a:pPr marL="0" indent="0" algn="ctr">
              <a:buNone/>
            </a:pPr>
            <a:r>
              <a:rPr lang="en-US" sz="3600" b="1" dirty="0">
                <a:latin typeface="Californian FB" panose="0207040306080B030204" pitchFamily="18" charset="0"/>
              </a:rPr>
              <a:t>They may think that they need to be able to live a perfect life as a Christian first.</a:t>
            </a:r>
          </a:p>
          <a:p>
            <a:pPr marL="0" indent="0">
              <a:buNone/>
            </a:pPr>
            <a:r>
              <a:rPr lang="en-US" sz="3200" b="1" dirty="0">
                <a:latin typeface="Californian FB" panose="0207040306080B030204" pitchFamily="18" charset="0"/>
              </a:rPr>
              <a:t>They need a more accurate concept of the life of a Christian!</a:t>
            </a:r>
          </a:p>
          <a:p>
            <a:pPr>
              <a:spcBef>
                <a:spcPts val="0"/>
              </a:spcBef>
            </a:pPr>
            <a:r>
              <a:rPr lang="en-US" sz="3200" b="1" dirty="0">
                <a:latin typeface="Californian FB" panose="0207040306080B030204" pitchFamily="18" charset="0"/>
              </a:rPr>
              <a:t>It is a process of growth! 				            </a:t>
            </a:r>
            <a:r>
              <a:rPr lang="en-US" sz="3200" dirty="0">
                <a:latin typeface="Californian FB" panose="0207040306080B030204" pitchFamily="18" charset="0"/>
              </a:rPr>
              <a:t>(2 Peter 3:18; 1 Cor. 3:1-4; Colossians 1:10-12)</a:t>
            </a:r>
          </a:p>
          <a:p>
            <a:pPr>
              <a:spcBef>
                <a:spcPts val="0"/>
              </a:spcBef>
            </a:pPr>
            <a:r>
              <a:rPr lang="en-US" sz="3200" b="1" dirty="0">
                <a:latin typeface="Californian FB" panose="0207040306080B030204" pitchFamily="18" charset="0"/>
              </a:rPr>
              <a:t>To serve righteousness a person must first be freed from sin! </a:t>
            </a:r>
            <a:r>
              <a:rPr lang="en-US" sz="3200" dirty="0">
                <a:latin typeface="Californian FB" panose="0207040306080B030204" pitchFamily="18" charset="0"/>
              </a:rPr>
              <a:t>(Romans 6:17-18)</a:t>
            </a:r>
          </a:p>
          <a:p>
            <a:pPr>
              <a:spcBef>
                <a:spcPts val="0"/>
              </a:spcBef>
            </a:pPr>
            <a:r>
              <a:rPr lang="en-US" sz="3200" b="1" dirty="0">
                <a:latin typeface="Californian FB" panose="0207040306080B030204" pitchFamily="18" charset="0"/>
              </a:rPr>
              <a:t>You cannot live the life of a Christian without Christ in your life! </a:t>
            </a:r>
            <a:r>
              <a:rPr lang="en-US" sz="3200" dirty="0">
                <a:latin typeface="Californian FB" panose="0207040306080B030204" pitchFamily="18" charset="0"/>
              </a:rPr>
              <a:t>(2 Peter 1:3-4; Ephesians 3:16</a:t>
            </a:r>
            <a:r>
              <a:rPr lang="en-US" dirty="0">
                <a:latin typeface="Californian FB" panose="0207040306080B030204" pitchFamily="18" charset="0"/>
              </a:rPr>
              <a:t>)</a:t>
            </a:r>
          </a:p>
          <a:p>
            <a:endParaRPr lang="en-US" dirty="0">
              <a:latin typeface="Baskerville Old Face" panose="02020602080505020303" pitchFamily="18" charset="0"/>
            </a:endParaRPr>
          </a:p>
          <a:p>
            <a:pPr marL="0" indent="0">
              <a:buNone/>
            </a:pPr>
            <a:endParaRPr lang="en-US" dirty="0">
              <a:latin typeface="Baskerville Old Face" panose="02020602080505020303" pitchFamily="18" charset="0"/>
            </a:endParaRPr>
          </a:p>
          <a:p>
            <a:endParaRPr lang="en-US" dirty="0">
              <a:latin typeface="Baskerville Old Face" panose="02020602080505020303" pitchFamily="18" charset="0"/>
            </a:endParaRPr>
          </a:p>
        </p:txBody>
      </p:sp>
      <p:pic>
        <p:nvPicPr>
          <p:cNvPr id="4" name="Picture 4" descr="http://news.americanbible.org/uploads/thumbnails/_760w/5-bible-verses-for-when-you-doubt-god-doubting-doubtful-Jesus-waiting-stress-anxiety-future-fear-afraid-plan-bible-blog.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20110" y="153391"/>
            <a:ext cx="2617076" cy="18024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30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220" y="528299"/>
            <a:ext cx="5371930" cy="2187574"/>
          </a:xfrm>
        </p:spPr>
        <p:txBody>
          <a:bodyPr>
            <a:noAutofit/>
          </a:bodyPr>
          <a:lstStyle/>
          <a:p>
            <a:r>
              <a:rPr lang="en-US" sz="5400" b="1" dirty="0">
                <a:latin typeface="Colonna MT" panose="04020805060202030203" pitchFamily="82" charset="0"/>
              </a:rPr>
              <a:t>What Motivates Immediate Obedience?</a:t>
            </a:r>
            <a:endParaRPr lang="en-US" sz="5400" dirty="0"/>
          </a:p>
        </p:txBody>
      </p:sp>
      <p:sp>
        <p:nvSpPr>
          <p:cNvPr id="3" name="Content Placeholder 2"/>
          <p:cNvSpPr>
            <a:spLocks noGrp="1"/>
          </p:cNvSpPr>
          <p:nvPr>
            <p:ph idx="1"/>
          </p:nvPr>
        </p:nvSpPr>
        <p:spPr>
          <a:xfrm>
            <a:off x="742950" y="3035301"/>
            <a:ext cx="8096250" cy="2387600"/>
          </a:xfrm>
        </p:spPr>
        <p:txBody>
          <a:bodyPr>
            <a:noAutofit/>
          </a:bodyPr>
          <a:lstStyle/>
          <a:p>
            <a:r>
              <a:rPr lang="en-US" sz="3200" b="1" dirty="0">
                <a:latin typeface="Californian FB" panose="0207040306080B030204" pitchFamily="18" charset="0"/>
              </a:rPr>
              <a:t>Respect for God's power and authority     </a:t>
            </a:r>
            <a:r>
              <a:rPr lang="en-US" sz="3200" dirty="0">
                <a:latin typeface="Californian FB" panose="0207040306080B030204" pitchFamily="18" charset="0"/>
              </a:rPr>
              <a:t>(Matthew 28:18-20; Psalms 93:1-2).  </a:t>
            </a:r>
          </a:p>
          <a:p>
            <a:r>
              <a:rPr lang="en-US" sz="3200" b="1" dirty="0">
                <a:latin typeface="Californian FB" panose="0207040306080B030204" pitchFamily="18" charset="0"/>
              </a:rPr>
              <a:t>Acknowledging God's wisdom </a:t>
            </a:r>
            <a:r>
              <a:rPr lang="en-US" sz="3200" dirty="0">
                <a:latin typeface="Californian FB" panose="0207040306080B030204" pitchFamily="18" charset="0"/>
              </a:rPr>
              <a:t>(Prov. 3:5-7).</a:t>
            </a:r>
          </a:p>
          <a:p>
            <a:r>
              <a:rPr lang="en-US" sz="3200" b="1" dirty="0">
                <a:latin typeface="Californian FB" panose="0207040306080B030204" pitchFamily="18" charset="0"/>
              </a:rPr>
              <a:t>The joy of obedience </a:t>
            </a:r>
            <a:r>
              <a:rPr lang="en-US" sz="3200" dirty="0">
                <a:latin typeface="Californian FB" panose="0207040306080B030204" pitchFamily="18" charset="0"/>
              </a:rPr>
              <a:t>(Acts 8:39; 16:34).</a:t>
            </a:r>
            <a:endParaRPr lang="en-US" dirty="0">
              <a:latin typeface="Californian FB" panose="0207040306080B030204" pitchFamily="18" charset="0"/>
            </a:endParaRPr>
          </a:p>
        </p:txBody>
      </p:sp>
      <p:pic>
        <p:nvPicPr>
          <p:cNvPr id="5124" name="Picture 4" descr="http://effectualgrace.com/wp-content/uploads/2014/06/bapt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49" y="528298"/>
            <a:ext cx="2070271" cy="2291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71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872" y="492126"/>
            <a:ext cx="4182778" cy="2606674"/>
          </a:xfrm>
        </p:spPr>
        <p:txBody>
          <a:bodyPr>
            <a:noAutofit/>
          </a:bodyPr>
          <a:lstStyle/>
          <a:p>
            <a:pPr>
              <a:lnSpc>
                <a:spcPct val="80000"/>
              </a:lnSpc>
            </a:pPr>
            <a:r>
              <a:rPr lang="en-US" sz="5400" b="1" dirty="0">
                <a:latin typeface="Colonna MT" panose="04020805060202030203" pitchFamily="82" charset="0"/>
              </a:rPr>
              <a:t>There is Danger in Delaying Obedience!</a:t>
            </a:r>
            <a:endParaRPr lang="en-US" sz="5400" dirty="0"/>
          </a:p>
        </p:txBody>
      </p:sp>
      <p:sp>
        <p:nvSpPr>
          <p:cNvPr id="3" name="Content Placeholder 2"/>
          <p:cNvSpPr>
            <a:spLocks noGrp="1"/>
          </p:cNvSpPr>
          <p:nvPr>
            <p:ph idx="1"/>
          </p:nvPr>
        </p:nvSpPr>
        <p:spPr>
          <a:xfrm>
            <a:off x="714375" y="3200400"/>
            <a:ext cx="8035926" cy="3556000"/>
          </a:xfrm>
        </p:spPr>
        <p:txBody>
          <a:bodyPr>
            <a:noAutofit/>
          </a:bodyPr>
          <a:lstStyle/>
          <a:p>
            <a:r>
              <a:rPr lang="en-US" sz="3200" b="1" dirty="0">
                <a:latin typeface="Californian FB" panose="0207040306080B030204" pitchFamily="18" charset="0"/>
                <a:ea typeface="Calibri" panose="020F0502020204030204" pitchFamily="34" charset="0"/>
              </a:rPr>
              <a:t>Not everyone who heard the gospel in Acts obeyed immediately </a:t>
            </a:r>
            <a:r>
              <a:rPr lang="en-US" sz="3200" dirty="0">
                <a:latin typeface="Californian FB" panose="0207040306080B030204" pitchFamily="18" charset="0"/>
                <a:ea typeface="Calibri" panose="020F0502020204030204" pitchFamily="34" charset="0"/>
              </a:rPr>
              <a:t>(Acts 24:25).</a:t>
            </a:r>
          </a:p>
          <a:p>
            <a:r>
              <a:rPr lang="en-US" sz="3200" b="1" dirty="0">
                <a:latin typeface="Californian FB" panose="0207040306080B030204" pitchFamily="18" charset="0"/>
                <a:ea typeface="Calibri" panose="020F0502020204030204" pitchFamily="34" charset="0"/>
                <a:cs typeface="Times New Roman" panose="02020603050405020304" pitchFamily="18" charset="0"/>
              </a:rPr>
              <a:t>The consequences of not obeying the gospel are horrendous </a:t>
            </a:r>
            <a:r>
              <a:rPr lang="en-US" sz="3200" dirty="0">
                <a:latin typeface="Californian FB" panose="0207040306080B030204" pitchFamily="18" charset="0"/>
                <a:ea typeface="Calibri" panose="020F0502020204030204" pitchFamily="34" charset="0"/>
                <a:cs typeface="Times New Roman" panose="02020603050405020304" pitchFamily="18" charset="0"/>
              </a:rPr>
              <a:t>(</a:t>
            </a:r>
            <a:r>
              <a:rPr lang="en-US" sz="3200" dirty="0">
                <a:latin typeface="Californian FB" panose="0207040306080B030204" pitchFamily="18" charset="0"/>
                <a:ea typeface="Calibri" panose="020F0502020204030204" pitchFamily="34" charset="0"/>
              </a:rPr>
              <a:t>1 Peter 4:17; 2 Thess. 1:8).</a:t>
            </a:r>
          </a:p>
          <a:p>
            <a:r>
              <a:rPr lang="en-US" sz="3200" b="1" dirty="0">
                <a:latin typeface="Californian FB" panose="0207040306080B030204" pitchFamily="18" charset="0"/>
              </a:rPr>
              <a:t>The devil delights to delay obedience.   		  </a:t>
            </a:r>
            <a:r>
              <a:rPr lang="en-US" sz="3200" b="1" i="1" dirty="0">
                <a:latin typeface="Californian FB" panose="0207040306080B030204" pitchFamily="18" charset="0"/>
              </a:rPr>
              <a:t>Procrastination is one of his 				greatest weapons!</a:t>
            </a:r>
          </a:p>
          <a:p>
            <a:pPr marL="0" marR="0" lvl="0" indent="0">
              <a:lnSpc>
                <a:spcPct val="107000"/>
              </a:lnSpc>
              <a:spcBef>
                <a:spcPts val="0"/>
              </a:spcBef>
              <a:spcAft>
                <a:spcPts val="0"/>
              </a:spcAft>
              <a:buNone/>
            </a:pPr>
            <a:endParaRPr lang="en-US" sz="3200" dirty="0">
              <a:latin typeface="Times New Roman" panose="02020603050405020304" pitchFamily="18" charset="0"/>
            </a:endParaRPr>
          </a:p>
        </p:txBody>
      </p:sp>
      <p:pic>
        <p:nvPicPr>
          <p:cNvPr id="4" name="Picture 2" descr="http://visitredeemer.org/wp-content/uploads/2013/07/A005709-512x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92126"/>
            <a:ext cx="3483620" cy="24507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43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1553" y="3936123"/>
            <a:ext cx="6700892" cy="3903663"/>
          </a:xfrm>
        </p:spPr>
        <p:txBody>
          <a:bodyPr/>
          <a:lstStyle/>
          <a:p>
            <a:pPr marL="0" indent="0" algn="ctr">
              <a:buNone/>
            </a:pPr>
            <a:r>
              <a:rPr lang="en-US" sz="3600" dirty="0">
                <a:latin typeface="Baskerville Old Face" panose="02020602080505020303" pitchFamily="18" charset="0"/>
              </a:rPr>
              <a:t>“I thought about my ways and turned my feet to Your testimonies.  I made haste and did not delay to keep Your commandments.”</a:t>
            </a:r>
            <a:r>
              <a:rPr lang="en-US" sz="3600" b="1" dirty="0">
                <a:latin typeface="Baskerville Old Face" panose="02020602080505020303" pitchFamily="18" charset="0"/>
              </a:rPr>
              <a:t>  </a:t>
            </a:r>
            <a:r>
              <a:rPr lang="en-US" sz="3200" dirty="0">
                <a:latin typeface="Baskerville Old Face" panose="02020602080505020303" pitchFamily="18" charset="0"/>
              </a:rPr>
              <a:t>(Psalm 119:59-60)</a:t>
            </a:r>
          </a:p>
          <a:p>
            <a:endParaRPr lang="en-US" dirty="0"/>
          </a:p>
        </p:txBody>
      </p:sp>
      <p:pic>
        <p:nvPicPr>
          <p:cNvPr id="2" name="Picture 1">
            <a:extLst>
              <a:ext uri="{FF2B5EF4-FFF2-40B4-BE49-F238E27FC236}">
                <a16:creationId xmlns:a16="http://schemas.microsoft.com/office/drawing/2014/main" id="{720C99E3-9934-8541-4C9C-6FA828DFBBD8}"/>
              </a:ext>
            </a:extLst>
          </p:cNvPr>
          <p:cNvPicPr>
            <a:picLocks noChangeAspect="1"/>
          </p:cNvPicPr>
          <p:nvPr/>
        </p:nvPicPr>
        <p:blipFill>
          <a:blip r:embed="rId2"/>
          <a:stretch>
            <a:fillRect/>
          </a:stretch>
        </p:blipFill>
        <p:spPr>
          <a:xfrm>
            <a:off x="2242113" y="608407"/>
            <a:ext cx="4659773" cy="31050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164482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445</TotalTime>
  <Words>528</Words>
  <Application>Microsoft Office PowerPoint</Application>
  <PresentationFormat>On-screen Show (4:3)</PresentationFormat>
  <Paragraphs>36</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Baskerville Old Face</vt:lpstr>
      <vt:lpstr>Times New Roman</vt:lpstr>
      <vt:lpstr>Calibri Light</vt:lpstr>
      <vt:lpstr>Californian FB</vt:lpstr>
      <vt:lpstr>Aptos Display</vt:lpstr>
      <vt:lpstr>Colonna MT</vt:lpstr>
      <vt:lpstr>Calibri</vt:lpstr>
      <vt:lpstr>Arial</vt:lpstr>
      <vt:lpstr>Aptos</vt:lpstr>
      <vt:lpstr>Office Theme</vt:lpstr>
      <vt:lpstr>Immediate  Obedience</vt:lpstr>
      <vt:lpstr>The Gospel Stirred   Immediate Obedience to the Command to be Baptized</vt:lpstr>
      <vt:lpstr>  Why do so many Delay Obedience?</vt:lpstr>
      <vt:lpstr>  Why do so many Delay Obedience?</vt:lpstr>
      <vt:lpstr>What Motivates Immediate Obedience?</vt:lpstr>
      <vt:lpstr>There is Danger in Delaying Obedience!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 Klein</cp:lastModifiedBy>
  <cp:revision>31</cp:revision>
  <dcterms:created xsi:type="dcterms:W3CDTF">2015-12-18T18:13:35Z</dcterms:created>
  <dcterms:modified xsi:type="dcterms:W3CDTF">2024-04-27T14:20:25Z</dcterms:modified>
</cp:coreProperties>
</file>