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0" r:id="rId2"/>
    <p:sldId id="261" r:id="rId3"/>
    <p:sldId id="257" r:id="rId4"/>
    <p:sldId id="258" r:id="rId5"/>
    <p:sldId id="259"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3D4C3"/>
    <a:srgbClr val="FFFF99"/>
    <a:srgbClr val="FF9F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6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61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C142CF4-3A39-4050-B61A-BC1AFCA402C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A33C6E-0366-4D7D-8EFA-457F0D3A4E5B}" type="slidenum">
              <a:rPr lang="en-US" altLang="en-US"/>
              <a:pPr/>
              <a:t>1</a:t>
            </a:fld>
            <a:endParaRPr lang="en-US" alt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n-US" altLang="en-US" dirty="0"/>
              <a:t>To be disciples of Jesus Christ we must sacrifice ourselves because that is what He did.  Self sacrifice enables us to be freed from sin, empowers us to fight sin, and motivates our service to others.  It is the core of Christianity.</a:t>
            </a:r>
          </a:p>
        </p:txBody>
      </p:sp>
    </p:spTree>
    <p:extLst>
      <p:ext uri="{BB962C8B-B14F-4D97-AF65-F5344CB8AC3E}">
        <p14:creationId xmlns:p14="http://schemas.microsoft.com/office/powerpoint/2010/main" val="247825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937FB3-260C-44AF-950B-FD37F07814C6}" type="slidenum">
              <a:rPr lang="en-US" altLang="en-US"/>
              <a:pPr/>
              <a:t>2</a:t>
            </a:fld>
            <a:endParaRPr lang="en-US" alt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336230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937FB3-260C-44AF-950B-FD37F07814C6}" type="slidenum">
              <a:rPr lang="en-US" altLang="en-US"/>
              <a:pPr/>
              <a:t>3</a:t>
            </a:fld>
            <a:endParaRPr lang="en-US" alt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72F53E-FDFD-42DD-8A8D-B06A2EECC6A2}" type="slidenum">
              <a:rPr lang="en-US" altLang="en-US"/>
              <a:pPr/>
              <a:t>4</a:t>
            </a:fld>
            <a:endParaRPr lang="en-US" alt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BF0604-2715-483B-9A98-F9B7C590D493}" type="slidenum">
              <a:rPr lang="en-US" altLang="en-US"/>
              <a:pPr/>
              <a:t>5</a:t>
            </a:fld>
            <a:endParaRPr lang="en-US" alt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A7AA223-9460-4F2A-B8F6-85B99AA7E20E}" type="slidenum">
              <a:rPr lang="en-US" altLang="en-US"/>
              <a:pPr/>
              <a:t>‹#›</a:t>
            </a:fld>
            <a:endParaRPr lang="en-US" altLang="en-US"/>
          </a:p>
        </p:txBody>
      </p:sp>
    </p:spTree>
    <p:extLst>
      <p:ext uri="{BB962C8B-B14F-4D97-AF65-F5344CB8AC3E}">
        <p14:creationId xmlns:p14="http://schemas.microsoft.com/office/powerpoint/2010/main" val="4121994279"/>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862FD5B-2FAC-4027-A971-63F818E0A8B1}" type="slidenum">
              <a:rPr lang="en-US" altLang="en-US"/>
              <a:pPr/>
              <a:t>‹#›</a:t>
            </a:fld>
            <a:endParaRPr lang="en-US" altLang="en-US"/>
          </a:p>
        </p:txBody>
      </p:sp>
    </p:spTree>
    <p:extLst>
      <p:ext uri="{BB962C8B-B14F-4D97-AF65-F5344CB8AC3E}">
        <p14:creationId xmlns:p14="http://schemas.microsoft.com/office/powerpoint/2010/main" val="2590097410"/>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3AD1B33-6422-4D0C-840F-C309B40979F0}" type="slidenum">
              <a:rPr lang="en-US" altLang="en-US"/>
              <a:pPr/>
              <a:t>‹#›</a:t>
            </a:fld>
            <a:endParaRPr lang="en-US" altLang="en-US"/>
          </a:p>
        </p:txBody>
      </p:sp>
    </p:spTree>
    <p:extLst>
      <p:ext uri="{BB962C8B-B14F-4D97-AF65-F5344CB8AC3E}">
        <p14:creationId xmlns:p14="http://schemas.microsoft.com/office/powerpoint/2010/main" val="1218500023"/>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AD40193-9161-408B-97F4-DCF44F048B9E}" type="slidenum">
              <a:rPr lang="en-US" altLang="en-US"/>
              <a:pPr/>
              <a:t>‹#›</a:t>
            </a:fld>
            <a:endParaRPr lang="en-US" altLang="en-US"/>
          </a:p>
        </p:txBody>
      </p:sp>
    </p:spTree>
    <p:extLst>
      <p:ext uri="{BB962C8B-B14F-4D97-AF65-F5344CB8AC3E}">
        <p14:creationId xmlns:p14="http://schemas.microsoft.com/office/powerpoint/2010/main" val="3261488072"/>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E83EE52-B190-44B8-B6EA-DB94CD8D6C3B}" type="slidenum">
              <a:rPr lang="en-US" altLang="en-US"/>
              <a:pPr/>
              <a:t>‹#›</a:t>
            </a:fld>
            <a:endParaRPr lang="en-US" altLang="en-US"/>
          </a:p>
        </p:txBody>
      </p:sp>
    </p:spTree>
    <p:extLst>
      <p:ext uri="{BB962C8B-B14F-4D97-AF65-F5344CB8AC3E}">
        <p14:creationId xmlns:p14="http://schemas.microsoft.com/office/powerpoint/2010/main" val="1742918627"/>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4492E46-EEA3-426C-9A0E-87AE5DEEAFA8}" type="slidenum">
              <a:rPr lang="en-US" altLang="en-US"/>
              <a:pPr/>
              <a:t>‹#›</a:t>
            </a:fld>
            <a:endParaRPr lang="en-US" altLang="en-US"/>
          </a:p>
        </p:txBody>
      </p:sp>
    </p:spTree>
    <p:extLst>
      <p:ext uri="{BB962C8B-B14F-4D97-AF65-F5344CB8AC3E}">
        <p14:creationId xmlns:p14="http://schemas.microsoft.com/office/powerpoint/2010/main" val="1154858249"/>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0B6A9BCF-D0E3-40B7-BEA7-674E477CD217}" type="slidenum">
              <a:rPr lang="en-US" altLang="en-US"/>
              <a:pPr/>
              <a:t>‹#›</a:t>
            </a:fld>
            <a:endParaRPr lang="en-US" altLang="en-US"/>
          </a:p>
        </p:txBody>
      </p:sp>
    </p:spTree>
    <p:extLst>
      <p:ext uri="{BB962C8B-B14F-4D97-AF65-F5344CB8AC3E}">
        <p14:creationId xmlns:p14="http://schemas.microsoft.com/office/powerpoint/2010/main" val="259808242"/>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91128C41-E8F9-4FC8-9445-35351C02B6D3}" type="slidenum">
              <a:rPr lang="en-US" altLang="en-US"/>
              <a:pPr/>
              <a:t>‹#›</a:t>
            </a:fld>
            <a:endParaRPr lang="en-US" altLang="en-US"/>
          </a:p>
        </p:txBody>
      </p:sp>
    </p:spTree>
    <p:extLst>
      <p:ext uri="{BB962C8B-B14F-4D97-AF65-F5344CB8AC3E}">
        <p14:creationId xmlns:p14="http://schemas.microsoft.com/office/powerpoint/2010/main" val="2134434978"/>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24659F14-0F4A-4976-AF1C-E9E5AA2E4F60}" type="slidenum">
              <a:rPr lang="en-US" altLang="en-US"/>
              <a:pPr/>
              <a:t>‹#›</a:t>
            </a:fld>
            <a:endParaRPr lang="en-US" altLang="en-US"/>
          </a:p>
        </p:txBody>
      </p:sp>
    </p:spTree>
    <p:extLst>
      <p:ext uri="{BB962C8B-B14F-4D97-AF65-F5344CB8AC3E}">
        <p14:creationId xmlns:p14="http://schemas.microsoft.com/office/powerpoint/2010/main" val="1463675457"/>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E46CD27-DF90-4159-9BAC-E8B41823CB30}" type="slidenum">
              <a:rPr lang="en-US" altLang="en-US"/>
              <a:pPr/>
              <a:t>‹#›</a:t>
            </a:fld>
            <a:endParaRPr lang="en-US" altLang="en-US"/>
          </a:p>
        </p:txBody>
      </p:sp>
    </p:spTree>
    <p:extLst>
      <p:ext uri="{BB962C8B-B14F-4D97-AF65-F5344CB8AC3E}">
        <p14:creationId xmlns:p14="http://schemas.microsoft.com/office/powerpoint/2010/main" val="163069095"/>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1D279DE-7F58-461A-A365-85FDD2C4F5CB}" type="slidenum">
              <a:rPr lang="en-US" altLang="en-US"/>
              <a:pPr/>
              <a:t>‹#›</a:t>
            </a:fld>
            <a:endParaRPr lang="en-US" altLang="en-US"/>
          </a:p>
        </p:txBody>
      </p:sp>
    </p:spTree>
    <p:extLst>
      <p:ext uri="{BB962C8B-B14F-4D97-AF65-F5344CB8AC3E}">
        <p14:creationId xmlns:p14="http://schemas.microsoft.com/office/powerpoint/2010/main" val="1058557466"/>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9FE5E18C-F4B8-406E-AEA7-061804DB0E67}"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43000" y="808038"/>
            <a:ext cx="6858000" cy="2387600"/>
          </a:xfrm>
        </p:spPr>
        <p:txBody>
          <a:bodyPr anchor="ctr"/>
          <a:lstStyle/>
          <a:p>
            <a:r>
              <a:rPr lang="en-US" altLang="en-US" sz="4800" b="1" dirty="0">
                <a:solidFill>
                  <a:srgbClr val="FFFF99"/>
                </a:solidFill>
                <a:effectLst>
                  <a:outerShdw blurRad="38100" dist="38100" dir="2700000" algn="tl">
                    <a:srgbClr val="000000">
                      <a:alpha val="43137"/>
                    </a:srgbClr>
                  </a:outerShdw>
                </a:effectLst>
                <a:latin typeface="Copperplate Gothic Light" panose="020E0507020206020404" pitchFamily="34" charset="0"/>
              </a:rPr>
              <a:t>Self-Sacrifice</a:t>
            </a:r>
            <a:br>
              <a:rPr lang="en-US" altLang="en-US" sz="4800" dirty="0">
                <a:latin typeface="Copperplate Gothic Light" panose="020E0507020206020404" pitchFamily="34" charset="0"/>
              </a:rPr>
            </a:br>
            <a:r>
              <a:rPr lang="en-US" altLang="en-US" sz="4800" i="1" dirty="0">
                <a:effectLst>
                  <a:outerShdw blurRad="38100" dist="38100" dir="2700000" algn="tl">
                    <a:srgbClr val="000000">
                      <a:alpha val="43137"/>
                    </a:srgbClr>
                  </a:outerShdw>
                </a:effectLst>
                <a:latin typeface="Times New Roman" panose="02020603050405020304" pitchFamily="18" charset="0"/>
              </a:rPr>
              <a:t>The Core of Christianity</a:t>
            </a:r>
            <a:r>
              <a:rPr lang="en-US" altLang="en-US" sz="4400" dirty="0">
                <a:effectLst>
                  <a:outerShdw blurRad="38100" dist="38100" dir="2700000" algn="tl">
                    <a:srgbClr val="000000">
                      <a:alpha val="43137"/>
                    </a:srgbClr>
                  </a:outerShdw>
                </a:effectLst>
              </a:rPr>
              <a:t>    </a:t>
            </a:r>
            <a:br>
              <a:rPr lang="en-US" altLang="en-US" sz="4400" dirty="0"/>
            </a:br>
            <a:endParaRPr lang="en-US" altLang="en-US" dirty="0"/>
          </a:p>
        </p:txBody>
      </p:sp>
      <p:sp>
        <p:nvSpPr>
          <p:cNvPr id="2" name="Subtitle 1"/>
          <p:cNvSpPr>
            <a:spLocks noGrp="1"/>
          </p:cNvSpPr>
          <p:nvPr>
            <p:ph type="subTitle" idx="1"/>
          </p:nvPr>
        </p:nvSpPr>
        <p:spPr/>
        <p:txBody>
          <a:bodyPr/>
          <a:lstStyle/>
          <a:p>
            <a:endParaRPr lang="en-US"/>
          </a:p>
        </p:txBody>
      </p:sp>
      <p:pic>
        <p:nvPicPr>
          <p:cNvPr id="12292" name="Picture 4" descr="Image result for carrying cro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7908" y="2524919"/>
            <a:ext cx="5888183" cy="381000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1998324"/>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762000" y="144462"/>
            <a:ext cx="7620000" cy="1455737"/>
          </a:xfrm>
        </p:spPr>
        <p:txBody>
          <a:bodyPr/>
          <a:lstStyle/>
          <a:p>
            <a:r>
              <a:rPr lang="en-US" altLang="en-US" sz="4000" b="1" dirty="0">
                <a:effectLst>
                  <a:outerShdw blurRad="38100" dist="38100" dir="2700000" algn="tl">
                    <a:srgbClr val="000000">
                      <a:alpha val="43137"/>
                    </a:srgbClr>
                  </a:outerShdw>
                </a:effectLst>
                <a:latin typeface="Copperplate Gothic Light" panose="020E0507020206020404" pitchFamily="34" charset="0"/>
              </a:rPr>
              <a:t>The Self-Sacrifice of Jesus Christ</a:t>
            </a:r>
          </a:p>
        </p:txBody>
      </p:sp>
      <p:sp>
        <p:nvSpPr>
          <p:cNvPr id="3075" name="Rectangle 3"/>
          <p:cNvSpPr>
            <a:spLocks noGrp="1" noChangeArrowheads="1"/>
          </p:cNvSpPr>
          <p:nvPr>
            <p:ph type="body" idx="1"/>
          </p:nvPr>
        </p:nvSpPr>
        <p:spPr>
          <a:xfrm>
            <a:off x="457200" y="1600200"/>
            <a:ext cx="8229600" cy="4678363"/>
          </a:xfrm>
        </p:spPr>
        <p:txBody>
          <a:bodyPr/>
          <a:lstStyle/>
          <a:p>
            <a:pPr marL="457200" indent="-457200"/>
            <a:r>
              <a:rPr lang="en-US" altLang="en-US" dirty="0">
                <a:solidFill>
                  <a:schemeClr val="hlink"/>
                </a:solidFill>
                <a:latin typeface="Candara" panose="020E0502030303020204" pitchFamily="34" charset="0"/>
              </a:rPr>
              <a:t>Jesus came to sacrifice Himself</a:t>
            </a:r>
            <a:r>
              <a:rPr lang="en-US" altLang="en-US" dirty="0">
                <a:latin typeface="Candara" panose="020E0502030303020204" pitchFamily="34" charset="0"/>
              </a:rPr>
              <a:t>                (Mark 10:45; Philippians 2:7)</a:t>
            </a:r>
          </a:p>
          <a:p>
            <a:pPr marL="457200" indent="-457200"/>
            <a:r>
              <a:rPr lang="en-US" altLang="en-US" dirty="0">
                <a:solidFill>
                  <a:schemeClr val="hlink"/>
                </a:solidFill>
                <a:latin typeface="Candara" panose="020E0502030303020204" pitchFamily="34" charset="0"/>
              </a:rPr>
              <a:t>He was given a body to sacrifice         </a:t>
            </a:r>
            <a:r>
              <a:rPr lang="en-US" altLang="en-US" dirty="0">
                <a:latin typeface="Candara" panose="020E0502030303020204" pitchFamily="34" charset="0"/>
              </a:rPr>
              <a:t>(Hebrews 10:5-12; John 1:29)</a:t>
            </a:r>
          </a:p>
          <a:p>
            <a:pPr marL="457200" indent="-457200"/>
            <a:r>
              <a:rPr lang="en-US" altLang="en-US" dirty="0">
                <a:solidFill>
                  <a:srgbClr val="FFFF99"/>
                </a:solidFill>
                <a:latin typeface="Candara" panose="020E0502030303020204" pitchFamily="34" charset="0"/>
              </a:rPr>
              <a:t>He gave it willingly                                          </a:t>
            </a:r>
            <a:r>
              <a:rPr lang="en-US" altLang="en-US" dirty="0">
                <a:latin typeface="Candara" panose="020E0502030303020204" pitchFamily="34" charset="0"/>
              </a:rPr>
              <a:t>(John 10:17-18; Matthew 26:52-53)</a:t>
            </a:r>
          </a:p>
        </p:txBody>
      </p:sp>
      <p:pic>
        <p:nvPicPr>
          <p:cNvPr id="7" name="Picture 4" descr="Image result for carrying cro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4724400"/>
            <a:ext cx="3045512" cy="197062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0852627"/>
      </p:ext>
    </p:extLst>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p:cTn id="7" dur="1000" fill="hold"/>
                                        <p:tgtEl>
                                          <p:spTgt spid="3075">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07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07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3075">
                                            <p:txEl>
                                              <p:pRg st="1" end="1"/>
                                            </p:txEl>
                                          </p:spTgt>
                                        </p:tgtEl>
                                        <p:attrNameLst>
                                          <p:attrName>style.visibility</p:attrName>
                                        </p:attrNameLst>
                                      </p:cBhvr>
                                      <p:to>
                                        <p:strVal val="visible"/>
                                      </p:to>
                                    </p:set>
                                    <p:anim calcmode="lin" valueType="num">
                                      <p:cBhvr>
                                        <p:cTn id="14" dur="1000" fill="hold"/>
                                        <p:tgtEl>
                                          <p:spTgt spid="3075">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07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07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 calcmode="lin" valueType="num">
                                      <p:cBhvr>
                                        <p:cTn id="21" dur="1000" fill="hold"/>
                                        <p:tgtEl>
                                          <p:spTgt spid="3075">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07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0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762000" y="144462"/>
            <a:ext cx="7620000" cy="1455737"/>
          </a:xfrm>
        </p:spPr>
        <p:txBody>
          <a:bodyPr/>
          <a:lstStyle/>
          <a:p>
            <a:r>
              <a:rPr lang="en-US" altLang="en-US" sz="4000" b="1" dirty="0">
                <a:effectLst>
                  <a:outerShdw blurRad="38100" dist="38100" dir="2700000" algn="tl">
                    <a:srgbClr val="000000">
                      <a:alpha val="43137"/>
                    </a:srgbClr>
                  </a:outerShdw>
                </a:effectLst>
                <a:latin typeface="Copperplate Gothic Light" panose="020E0507020206020404" pitchFamily="34" charset="0"/>
              </a:rPr>
              <a:t>The Self-Sacrifice of Jesus Christ</a:t>
            </a:r>
          </a:p>
        </p:txBody>
      </p:sp>
      <p:sp>
        <p:nvSpPr>
          <p:cNvPr id="3075" name="Rectangle 3"/>
          <p:cNvSpPr>
            <a:spLocks noGrp="1" noChangeArrowheads="1"/>
          </p:cNvSpPr>
          <p:nvPr>
            <p:ph type="body" idx="1"/>
          </p:nvPr>
        </p:nvSpPr>
        <p:spPr>
          <a:xfrm>
            <a:off x="457200" y="1600199"/>
            <a:ext cx="8534400" cy="4678363"/>
          </a:xfrm>
        </p:spPr>
        <p:txBody>
          <a:bodyPr/>
          <a:lstStyle/>
          <a:p>
            <a:pPr marL="457200" indent="-457200"/>
            <a:r>
              <a:rPr lang="en-US" altLang="en-US" dirty="0">
                <a:solidFill>
                  <a:schemeClr val="hlink"/>
                </a:solidFill>
                <a:latin typeface="Candara" panose="020E0502030303020204" pitchFamily="34" charset="0"/>
              </a:rPr>
              <a:t>Christ gave Himself for…</a:t>
            </a:r>
          </a:p>
          <a:p>
            <a:pPr marL="973138" lvl="1" indent="-398463"/>
            <a:r>
              <a:rPr lang="en-US" altLang="en-US" sz="3200" dirty="0">
                <a:latin typeface="Candara" panose="020E0502030303020204" pitchFamily="34" charset="0"/>
              </a:rPr>
              <a:t>ALL </a:t>
            </a:r>
            <a:r>
              <a:rPr lang="en-US" altLang="en-US" dirty="0">
                <a:latin typeface="Candara" panose="020E0502030303020204" pitchFamily="34" charset="0"/>
              </a:rPr>
              <a:t>(1 Timothy 2:5-6; 1 John 2:2)</a:t>
            </a:r>
          </a:p>
          <a:p>
            <a:pPr marL="973138" lvl="1" indent="-398463"/>
            <a:r>
              <a:rPr lang="en-US" altLang="en-US" sz="3200" dirty="0">
                <a:latin typeface="Candara" panose="020E0502030303020204" pitchFamily="34" charset="0"/>
              </a:rPr>
              <a:t>US </a:t>
            </a:r>
            <a:r>
              <a:rPr lang="en-US" altLang="en-US" dirty="0">
                <a:latin typeface="Candara" panose="020E0502030303020204" pitchFamily="34" charset="0"/>
              </a:rPr>
              <a:t> (Ephesians 5:2, 25; Romans 5:8; Titus 2:13-14)</a:t>
            </a:r>
          </a:p>
          <a:p>
            <a:pPr marL="973138" lvl="1" indent="-398463"/>
            <a:r>
              <a:rPr lang="en-US" altLang="en-US" sz="3200" dirty="0">
                <a:latin typeface="Candara" panose="020E0502030303020204" pitchFamily="34" charset="0"/>
              </a:rPr>
              <a:t>OUR SINS</a:t>
            </a:r>
            <a:r>
              <a:rPr lang="en-US" altLang="en-US" dirty="0">
                <a:latin typeface="Candara" panose="020E0502030303020204" pitchFamily="34" charset="0"/>
              </a:rPr>
              <a:t> (Galatians 1:3-4) </a:t>
            </a:r>
            <a:endParaRPr lang="en-US" altLang="en-US" sz="2000" dirty="0">
              <a:latin typeface="Candara" panose="020E0502030303020204" pitchFamily="34" charset="0"/>
            </a:endParaRPr>
          </a:p>
          <a:p>
            <a:pPr marL="973138" lvl="1" indent="-398463"/>
            <a:r>
              <a:rPr lang="en-US" altLang="en-US" sz="3200" dirty="0">
                <a:latin typeface="Candara" panose="020E0502030303020204" pitchFamily="34" charset="0"/>
              </a:rPr>
              <a:t>ME (Galatians 2:20) </a:t>
            </a:r>
          </a:p>
          <a:p>
            <a:pPr marL="1333500" lvl="1" indent="-533400"/>
            <a:endParaRPr lang="en-US" altLang="en-US" sz="2000" dirty="0"/>
          </a:p>
        </p:txBody>
      </p:sp>
      <p:pic>
        <p:nvPicPr>
          <p:cNvPr id="7" name="Picture 4" descr="Image result for carrying cro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4648200"/>
            <a:ext cx="3045512" cy="1970625"/>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p:cTn id="7" dur="1000" fill="hold"/>
                                        <p:tgtEl>
                                          <p:spTgt spid="3075">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07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07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3075">
                                            <p:txEl>
                                              <p:pRg st="1" end="1"/>
                                            </p:txEl>
                                          </p:spTgt>
                                        </p:tgtEl>
                                        <p:attrNameLst>
                                          <p:attrName>style.visibility</p:attrName>
                                        </p:attrNameLst>
                                      </p:cBhvr>
                                      <p:to>
                                        <p:strVal val="visible"/>
                                      </p:to>
                                    </p:set>
                                    <p:anim calcmode="lin" valueType="num">
                                      <p:cBhvr>
                                        <p:cTn id="14" dur="1000" fill="hold"/>
                                        <p:tgtEl>
                                          <p:spTgt spid="3075">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07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07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 calcmode="lin" valueType="num">
                                      <p:cBhvr>
                                        <p:cTn id="21" dur="1000" fill="hold"/>
                                        <p:tgtEl>
                                          <p:spTgt spid="3075">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07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075">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3075">
                                            <p:txEl>
                                              <p:pRg st="3" end="3"/>
                                            </p:txEl>
                                          </p:spTgt>
                                        </p:tgtEl>
                                        <p:attrNameLst>
                                          <p:attrName>style.visibility</p:attrName>
                                        </p:attrNameLst>
                                      </p:cBhvr>
                                      <p:to>
                                        <p:strVal val="visible"/>
                                      </p:to>
                                    </p:set>
                                    <p:anim calcmode="lin" valueType="num">
                                      <p:cBhvr>
                                        <p:cTn id="28" dur="1000" fill="hold"/>
                                        <p:tgtEl>
                                          <p:spTgt spid="3075">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307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07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3075">
                                            <p:txEl>
                                              <p:pRg st="4" end="4"/>
                                            </p:txEl>
                                          </p:spTgt>
                                        </p:tgtEl>
                                        <p:attrNameLst>
                                          <p:attrName>style.visibility</p:attrName>
                                        </p:attrNameLst>
                                      </p:cBhvr>
                                      <p:to>
                                        <p:strVal val="visible"/>
                                      </p:to>
                                    </p:set>
                                    <p:anim calcmode="lin" valueType="num">
                                      <p:cBhvr>
                                        <p:cTn id="35" dur="1000" fill="hold"/>
                                        <p:tgtEl>
                                          <p:spTgt spid="3075">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3075">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6200" y="274638"/>
            <a:ext cx="8915400" cy="1143000"/>
          </a:xfrm>
        </p:spPr>
        <p:txBody>
          <a:bodyPr/>
          <a:lstStyle/>
          <a:p>
            <a:r>
              <a:rPr lang="en-US" altLang="en-US" sz="3600" b="1" dirty="0">
                <a:effectLst>
                  <a:outerShdw blurRad="38100" dist="38100" dir="2700000" algn="tl">
                    <a:srgbClr val="000000">
                      <a:alpha val="43137"/>
                    </a:srgbClr>
                  </a:outerShdw>
                </a:effectLst>
                <a:latin typeface="Copperplate Gothic Light" panose="020E0507020206020404" pitchFamily="34" charset="0"/>
              </a:rPr>
              <a:t>The Self-Sacrifice of Christians</a:t>
            </a:r>
            <a:br>
              <a:rPr lang="en-US" altLang="en-US" sz="4000" dirty="0"/>
            </a:br>
            <a:r>
              <a:rPr lang="en-US" altLang="en-US" sz="3200" dirty="0">
                <a:latin typeface="Candara" panose="020E0502030303020204" pitchFamily="34" charset="0"/>
              </a:rPr>
              <a:t>Matthew 16:24-25; Romans 12:1 </a:t>
            </a:r>
          </a:p>
        </p:txBody>
      </p:sp>
      <p:sp>
        <p:nvSpPr>
          <p:cNvPr id="4099" name="Rectangle 3"/>
          <p:cNvSpPr>
            <a:spLocks noGrp="1" noChangeArrowheads="1"/>
          </p:cNvSpPr>
          <p:nvPr>
            <p:ph type="body" idx="1"/>
          </p:nvPr>
        </p:nvSpPr>
        <p:spPr>
          <a:xfrm>
            <a:off x="457200" y="1600200"/>
            <a:ext cx="8229600" cy="5029200"/>
          </a:xfrm>
        </p:spPr>
        <p:txBody>
          <a:bodyPr/>
          <a:lstStyle/>
          <a:p>
            <a:pPr>
              <a:lnSpc>
                <a:spcPct val="90000"/>
              </a:lnSpc>
              <a:buFontTx/>
              <a:buNone/>
            </a:pPr>
            <a:r>
              <a:rPr lang="en-US" altLang="en-US" sz="3600" b="1" i="1" dirty="0">
                <a:solidFill>
                  <a:schemeClr val="hlink"/>
                </a:solidFill>
                <a:latin typeface="Candara" panose="020E0502030303020204" pitchFamily="34" charset="0"/>
              </a:rPr>
              <a:t>How self sacrifice relates to…</a:t>
            </a:r>
          </a:p>
          <a:p>
            <a:pPr>
              <a:lnSpc>
                <a:spcPct val="90000"/>
              </a:lnSpc>
            </a:pPr>
            <a:r>
              <a:rPr lang="en-US" altLang="en-US" sz="3600" dirty="0">
                <a:solidFill>
                  <a:schemeClr val="hlink"/>
                </a:solidFill>
                <a:latin typeface="Candara" panose="020E0502030303020204" pitchFamily="34" charset="0"/>
              </a:rPr>
              <a:t>FREEDOM FROM SIN </a:t>
            </a:r>
            <a:r>
              <a:rPr lang="en-US" altLang="en-US" sz="3600" dirty="0">
                <a:latin typeface="Candara" panose="020E0502030303020204" pitchFamily="34" charset="0"/>
              </a:rPr>
              <a:t>(Romans 6:3-7)</a:t>
            </a:r>
          </a:p>
          <a:p>
            <a:pPr>
              <a:lnSpc>
                <a:spcPct val="90000"/>
              </a:lnSpc>
            </a:pPr>
            <a:r>
              <a:rPr lang="en-US" altLang="en-US" sz="3600" dirty="0">
                <a:solidFill>
                  <a:schemeClr val="hlink"/>
                </a:solidFill>
                <a:latin typeface="Candara" panose="020E0502030303020204" pitchFamily="34" charset="0"/>
              </a:rPr>
              <a:t>FIGHTING SIN and TEMPTATION</a:t>
            </a:r>
          </a:p>
          <a:p>
            <a:pPr lvl="1">
              <a:lnSpc>
                <a:spcPct val="90000"/>
              </a:lnSpc>
            </a:pPr>
            <a:r>
              <a:rPr lang="en-US" altLang="en-US" sz="3200" dirty="0">
                <a:latin typeface="Candara" panose="020E0502030303020204" pitchFamily="34" charset="0"/>
              </a:rPr>
              <a:t>Denying worldly lusts (Titus 2:11-12)</a:t>
            </a:r>
          </a:p>
          <a:p>
            <a:pPr lvl="1">
              <a:lnSpc>
                <a:spcPct val="90000"/>
              </a:lnSpc>
            </a:pPr>
            <a:r>
              <a:rPr lang="en-US" altLang="en-US" sz="3200" dirty="0">
                <a:latin typeface="Candara" panose="020E0502030303020204" pitchFamily="34" charset="0"/>
              </a:rPr>
              <a:t>Resisting to bloodshed (Hebrews 12:3-4)</a:t>
            </a:r>
          </a:p>
          <a:p>
            <a:pPr lvl="1">
              <a:lnSpc>
                <a:spcPct val="90000"/>
              </a:lnSpc>
            </a:pPr>
            <a:r>
              <a:rPr lang="en-US" altLang="en-US" sz="3200" dirty="0">
                <a:latin typeface="Candara" panose="020E0502030303020204" pitchFamily="34" charset="0"/>
              </a:rPr>
              <a:t>Not loving our lives (Revelation 12:11)</a:t>
            </a:r>
          </a:p>
          <a:p>
            <a:pPr lvl="1">
              <a:lnSpc>
                <a:spcPct val="90000"/>
              </a:lnSpc>
            </a:pPr>
            <a:r>
              <a:rPr lang="en-US" altLang="en-US" sz="3200" dirty="0">
                <a:latin typeface="Candara" panose="020E0502030303020204" pitchFamily="34" charset="0"/>
              </a:rPr>
              <a:t>Crucifying passions and desires   	  (Galatians 5:24)</a:t>
            </a:r>
          </a:p>
          <a:p>
            <a:pPr>
              <a:lnSpc>
                <a:spcPct val="90000"/>
              </a:lnSpc>
            </a:pPr>
            <a:r>
              <a:rPr lang="en-US" altLang="en-US" sz="3600" dirty="0">
                <a:solidFill>
                  <a:schemeClr val="hlink"/>
                </a:solidFill>
                <a:latin typeface="Candara" panose="020E0502030303020204" pitchFamily="34" charset="0"/>
              </a:rPr>
              <a:t>SERVING OTHERS</a:t>
            </a:r>
            <a:r>
              <a:rPr lang="en-US" altLang="en-US" sz="3600" dirty="0">
                <a:latin typeface="Candara" panose="020E0502030303020204" pitchFamily="34" charset="0"/>
              </a:rPr>
              <a:t> (Hebrews 13:15-16)</a:t>
            </a:r>
          </a:p>
        </p:txBody>
      </p:sp>
    </p:spTree>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dissolve">
                                      <p:cBhvr>
                                        <p:cTn id="7" dur="500"/>
                                        <p:tgtEl>
                                          <p:spTgt spid="40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dissolve">
                                      <p:cBhvr>
                                        <p:cTn id="12" dur="500"/>
                                        <p:tgtEl>
                                          <p:spTgt spid="40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dissolve">
                                      <p:cBhvr>
                                        <p:cTn id="17" dur="500"/>
                                        <p:tgtEl>
                                          <p:spTgt spid="40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dissolve">
                                      <p:cBhvr>
                                        <p:cTn id="22" dur="500"/>
                                        <p:tgtEl>
                                          <p:spTgt spid="409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4099">
                                            <p:txEl>
                                              <p:pRg st="4" end="4"/>
                                            </p:txEl>
                                          </p:spTgt>
                                        </p:tgtEl>
                                        <p:attrNameLst>
                                          <p:attrName>style.visibility</p:attrName>
                                        </p:attrNameLst>
                                      </p:cBhvr>
                                      <p:to>
                                        <p:strVal val="visible"/>
                                      </p:to>
                                    </p:set>
                                    <p:animEffect transition="in" filter="dissolve">
                                      <p:cBhvr>
                                        <p:cTn id="27" dur="500"/>
                                        <p:tgtEl>
                                          <p:spTgt spid="409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4099">
                                            <p:txEl>
                                              <p:pRg st="5" end="5"/>
                                            </p:txEl>
                                          </p:spTgt>
                                        </p:tgtEl>
                                        <p:attrNameLst>
                                          <p:attrName>style.visibility</p:attrName>
                                        </p:attrNameLst>
                                      </p:cBhvr>
                                      <p:to>
                                        <p:strVal val="visible"/>
                                      </p:to>
                                    </p:set>
                                    <p:animEffect transition="in" filter="dissolve">
                                      <p:cBhvr>
                                        <p:cTn id="32" dur="500"/>
                                        <p:tgtEl>
                                          <p:spTgt spid="4099">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nodeType="clickEffect">
                                  <p:stCondLst>
                                    <p:cond delay="0"/>
                                  </p:stCondLst>
                                  <p:childTnLst>
                                    <p:set>
                                      <p:cBhvr>
                                        <p:cTn id="36" dur="1" fill="hold">
                                          <p:stCondLst>
                                            <p:cond delay="0"/>
                                          </p:stCondLst>
                                        </p:cTn>
                                        <p:tgtEl>
                                          <p:spTgt spid="4099">
                                            <p:txEl>
                                              <p:pRg st="6" end="6"/>
                                            </p:txEl>
                                          </p:spTgt>
                                        </p:tgtEl>
                                        <p:attrNameLst>
                                          <p:attrName>style.visibility</p:attrName>
                                        </p:attrNameLst>
                                      </p:cBhvr>
                                      <p:to>
                                        <p:strVal val="visible"/>
                                      </p:to>
                                    </p:set>
                                    <p:animEffect transition="in" filter="dissolve">
                                      <p:cBhvr>
                                        <p:cTn id="37" dur="500"/>
                                        <p:tgtEl>
                                          <p:spTgt spid="4099">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0" presetClass="entr" presetSubtype="0" decel="100000" fill="hold" nodeType="clickEffect">
                                  <p:stCondLst>
                                    <p:cond delay="0"/>
                                  </p:stCondLst>
                                  <p:childTnLst>
                                    <p:set>
                                      <p:cBhvr>
                                        <p:cTn id="41" dur="1" fill="hold">
                                          <p:stCondLst>
                                            <p:cond delay="0"/>
                                          </p:stCondLst>
                                        </p:cTn>
                                        <p:tgtEl>
                                          <p:spTgt spid="4099">
                                            <p:txEl>
                                              <p:pRg st="7" end="7"/>
                                            </p:txEl>
                                          </p:spTgt>
                                        </p:tgtEl>
                                        <p:attrNameLst>
                                          <p:attrName>style.visibility</p:attrName>
                                        </p:attrNameLst>
                                      </p:cBhvr>
                                      <p:to>
                                        <p:strVal val="visible"/>
                                      </p:to>
                                    </p:set>
                                    <p:anim calcmode="lin" valueType="num">
                                      <p:cBhvr>
                                        <p:cTn id="42" dur="1000" fill="hold"/>
                                        <p:tgtEl>
                                          <p:spTgt spid="4099">
                                            <p:txEl>
                                              <p:pRg st="7" end="7"/>
                                            </p:txEl>
                                          </p:spTgt>
                                        </p:tgtEl>
                                        <p:attrNameLst>
                                          <p:attrName>ppt_w</p:attrName>
                                        </p:attrNameLst>
                                      </p:cBhvr>
                                      <p:tavLst>
                                        <p:tav tm="0">
                                          <p:val>
                                            <p:strVal val="#ppt_w+.3"/>
                                          </p:val>
                                        </p:tav>
                                        <p:tav tm="100000">
                                          <p:val>
                                            <p:strVal val="#ppt_w"/>
                                          </p:val>
                                        </p:tav>
                                      </p:tavLst>
                                    </p:anim>
                                    <p:anim calcmode="lin" valueType="num">
                                      <p:cBhvr>
                                        <p:cTn id="43" dur="1000" fill="hold"/>
                                        <p:tgtEl>
                                          <p:spTgt spid="4099">
                                            <p:txEl>
                                              <p:pRg st="7" end="7"/>
                                            </p:txEl>
                                          </p:spTgt>
                                        </p:tgtEl>
                                        <p:attrNameLst>
                                          <p:attrName>ppt_h</p:attrName>
                                        </p:attrNameLst>
                                      </p:cBhvr>
                                      <p:tavLst>
                                        <p:tav tm="0">
                                          <p:val>
                                            <p:strVal val="#ppt_h"/>
                                          </p:val>
                                        </p:tav>
                                        <p:tav tm="100000">
                                          <p:val>
                                            <p:strVal val="#ppt_h"/>
                                          </p:val>
                                        </p:tav>
                                      </p:tavLst>
                                    </p:anim>
                                    <p:animEffect transition="in" filter="fade">
                                      <p:cBhvr>
                                        <p:cTn id="44" dur="1000"/>
                                        <p:tgtEl>
                                          <p:spTgt spid="40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127" name="Picture 7" descr="Image result for standing at the cro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59288" cy="6858000"/>
          </a:xfrm>
          <a:prstGeom prst="rect">
            <a:avLst/>
          </a:prstGeom>
          <a:noFill/>
          <a:extLst>
            <a:ext uri="{909E8E84-426E-40DD-AFC4-6F175D3DCCD1}">
              <a14:hiddenFill xmlns:a14="http://schemas.microsoft.com/office/drawing/2010/main">
                <a:solidFill>
                  <a:srgbClr val="FFFFFF"/>
                </a:solidFill>
              </a14:hiddenFill>
            </a:ext>
          </a:extLst>
        </p:spPr>
      </p:pic>
      <p:sp>
        <p:nvSpPr>
          <p:cNvPr id="5123" name="Rectangle 3"/>
          <p:cNvSpPr>
            <a:spLocks noGrp="1" noChangeArrowheads="1"/>
          </p:cNvSpPr>
          <p:nvPr>
            <p:ph type="body" idx="1"/>
          </p:nvPr>
        </p:nvSpPr>
        <p:spPr>
          <a:xfrm>
            <a:off x="3200400" y="2209800"/>
            <a:ext cx="5791200" cy="4648200"/>
          </a:xfrm>
        </p:spPr>
        <p:txBody>
          <a:bodyPr/>
          <a:lstStyle/>
          <a:p>
            <a:pPr marL="0" indent="0" algn="ctr">
              <a:lnSpc>
                <a:spcPct val="90000"/>
              </a:lnSpc>
              <a:spcBef>
                <a:spcPts val="0"/>
              </a:spcBef>
              <a:buFontTx/>
              <a:buNone/>
            </a:pPr>
            <a:r>
              <a:rPr lang="en-US" altLang="en-US" sz="2800" dirty="0">
                <a:latin typeface="Candara" panose="020E0502030303020204" pitchFamily="34" charset="0"/>
              </a:rPr>
              <a:t>   </a:t>
            </a:r>
            <a:r>
              <a:rPr lang="en-US" altLang="en-US" sz="2800" i="1" dirty="0">
                <a:solidFill>
                  <a:schemeClr val="tx2"/>
                </a:solidFill>
                <a:effectLst>
                  <a:outerShdw blurRad="38100" dist="38100" dir="2700000" algn="tl">
                    <a:srgbClr val="000000">
                      <a:alpha val="43137"/>
                    </a:srgbClr>
                  </a:outerShdw>
                </a:effectLst>
                <a:latin typeface="Candara" panose="020E0502030303020204" pitchFamily="34" charset="0"/>
              </a:rPr>
              <a:t>Hill of Calvary!                                             I go to thy scenes of fear and woe</a:t>
            </a:r>
            <a:br>
              <a:rPr lang="en-US" altLang="en-US" sz="2800" i="1" dirty="0">
                <a:solidFill>
                  <a:schemeClr val="tx2"/>
                </a:solidFill>
                <a:effectLst>
                  <a:outerShdw blurRad="38100" dist="38100" dir="2700000" algn="tl">
                    <a:srgbClr val="000000">
                      <a:alpha val="43137"/>
                    </a:srgbClr>
                  </a:outerShdw>
                </a:effectLst>
                <a:latin typeface="Candara" panose="020E0502030303020204" pitchFamily="34" charset="0"/>
              </a:rPr>
            </a:br>
            <a:br>
              <a:rPr lang="en-US" altLang="en-US" sz="800" i="1" dirty="0">
                <a:solidFill>
                  <a:schemeClr val="tx2"/>
                </a:solidFill>
                <a:effectLst>
                  <a:outerShdw blurRad="38100" dist="38100" dir="2700000" algn="tl">
                    <a:srgbClr val="000000">
                      <a:alpha val="43137"/>
                    </a:srgbClr>
                  </a:outerShdw>
                </a:effectLst>
                <a:latin typeface="Candara" panose="020E0502030303020204" pitchFamily="34" charset="0"/>
              </a:rPr>
            </a:br>
            <a:r>
              <a:rPr lang="en-US" altLang="en-US" sz="2800" i="1" dirty="0">
                <a:solidFill>
                  <a:schemeClr val="tx2"/>
                </a:solidFill>
                <a:effectLst>
                  <a:outerShdw blurRad="38100" dist="38100" dir="2700000" algn="tl">
                    <a:srgbClr val="000000">
                      <a:alpha val="43137"/>
                    </a:srgbClr>
                  </a:outerShdw>
                </a:effectLst>
                <a:latin typeface="Candara" panose="020E0502030303020204" pitchFamily="34" charset="0"/>
              </a:rPr>
              <a:t>There behold His agony 	           	suffered on the bitter tree</a:t>
            </a:r>
            <a:br>
              <a:rPr lang="en-US" altLang="en-US" sz="2800" i="1" dirty="0">
                <a:solidFill>
                  <a:schemeClr val="tx2"/>
                </a:solidFill>
                <a:effectLst>
                  <a:outerShdw blurRad="38100" dist="38100" dir="2700000" algn="tl">
                    <a:srgbClr val="000000">
                      <a:alpha val="43137"/>
                    </a:srgbClr>
                  </a:outerShdw>
                </a:effectLst>
                <a:latin typeface="Candara" panose="020E0502030303020204" pitchFamily="34" charset="0"/>
              </a:rPr>
            </a:br>
            <a:r>
              <a:rPr lang="en-US" altLang="en-US" sz="2800" i="1" dirty="0">
                <a:solidFill>
                  <a:schemeClr val="tx2"/>
                </a:solidFill>
                <a:effectLst>
                  <a:outerShdw blurRad="38100" dist="38100" dir="2700000" algn="tl">
                    <a:srgbClr val="000000">
                      <a:alpha val="43137"/>
                    </a:srgbClr>
                  </a:outerShdw>
                </a:effectLst>
                <a:latin typeface="Candara" panose="020E0502030303020204" pitchFamily="34" charset="0"/>
              </a:rPr>
              <a:t>See His anguish, see His faith</a:t>
            </a:r>
            <a:br>
              <a:rPr lang="en-US" altLang="en-US" sz="2800" i="1" dirty="0">
                <a:solidFill>
                  <a:schemeClr val="tx2"/>
                </a:solidFill>
                <a:effectLst>
                  <a:outerShdw blurRad="38100" dist="38100" dir="2700000" algn="tl">
                    <a:srgbClr val="000000">
                      <a:alpha val="43137"/>
                    </a:srgbClr>
                  </a:outerShdw>
                </a:effectLst>
                <a:latin typeface="Candara" panose="020E0502030303020204" pitchFamily="34" charset="0"/>
              </a:rPr>
            </a:br>
            <a:r>
              <a:rPr lang="en-US" altLang="en-US" sz="2800" i="1" dirty="0">
                <a:solidFill>
                  <a:schemeClr val="tx2"/>
                </a:solidFill>
                <a:effectLst>
                  <a:outerShdw blurRad="38100" dist="38100" dir="2700000" algn="tl">
                    <a:srgbClr val="000000">
                      <a:alpha val="43137"/>
                    </a:srgbClr>
                  </a:outerShdw>
                </a:effectLst>
                <a:latin typeface="Candara" panose="020E0502030303020204" pitchFamily="34" charset="0"/>
              </a:rPr>
              <a:t>	Love triumphant still in death</a:t>
            </a:r>
            <a:br>
              <a:rPr lang="en-US" altLang="en-US" sz="2800" i="1" dirty="0">
                <a:solidFill>
                  <a:schemeClr val="tx2"/>
                </a:solidFill>
                <a:effectLst>
                  <a:outerShdw blurRad="38100" dist="38100" dir="2700000" algn="tl">
                    <a:srgbClr val="000000">
                      <a:alpha val="43137"/>
                    </a:srgbClr>
                  </a:outerShdw>
                </a:effectLst>
                <a:latin typeface="Candara" panose="020E0502030303020204" pitchFamily="34" charset="0"/>
              </a:rPr>
            </a:br>
            <a:br>
              <a:rPr lang="en-US" altLang="en-US" sz="800" i="1" dirty="0">
                <a:solidFill>
                  <a:schemeClr val="tx2"/>
                </a:solidFill>
                <a:effectLst>
                  <a:outerShdw blurRad="38100" dist="38100" dir="2700000" algn="tl">
                    <a:srgbClr val="000000">
                      <a:alpha val="43137"/>
                    </a:srgbClr>
                  </a:outerShdw>
                </a:effectLst>
                <a:latin typeface="Candara" panose="020E0502030303020204" pitchFamily="34" charset="0"/>
              </a:rPr>
            </a:br>
            <a:r>
              <a:rPr lang="en-US" altLang="en-US" i="1" dirty="0">
                <a:solidFill>
                  <a:schemeClr val="tx2"/>
                </a:solidFill>
                <a:effectLst>
                  <a:outerShdw blurRad="38100" dist="38100" dir="2700000" algn="tl">
                    <a:srgbClr val="000000">
                      <a:alpha val="43137"/>
                    </a:srgbClr>
                  </a:outerShdw>
                </a:effectLst>
                <a:latin typeface="Candara" panose="020E0502030303020204" pitchFamily="34" charset="0"/>
              </a:rPr>
              <a:t>Then to life I turn again</a:t>
            </a:r>
            <a:br>
              <a:rPr lang="en-US" altLang="en-US" i="1" dirty="0">
                <a:solidFill>
                  <a:schemeClr val="tx2"/>
                </a:solidFill>
                <a:effectLst>
                  <a:outerShdw blurRad="38100" dist="38100" dir="2700000" algn="tl">
                    <a:srgbClr val="000000">
                      <a:alpha val="43137"/>
                    </a:srgbClr>
                  </a:outerShdw>
                </a:effectLst>
                <a:latin typeface="Candara" panose="020E0502030303020204" pitchFamily="34" charset="0"/>
              </a:rPr>
            </a:br>
            <a:r>
              <a:rPr lang="en-US" altLang="en-US" i="1" dirty="0">
                <a:solidFill>
                  <a:schemeClr val="tx2"/>
                </a:solidFill>
                <a:effectLst>
                  <a:outerShdw blurRad="38100" dist="38100" dir="2700000" algn="tl">
                    <a:srgbClr val="000000">
                      <a:alpha val="43137"/>
                    </a:srgbClr>
                  </a:outerShdw>
                </a:effectLst>
                <a:latin typeface="Candara" panose="020E0502030303020204" pitchFamily="34" charset="0"/>
              </a:rPr>
              <a:t>Learning all the worth of pain</a:t>
            </a:r>
            <a:br>
              <a:rPr lang="en-US" altLang="en-US" sz="2800" i="1" dirty="0">
                <a:solidFill>
                  <a:schemeClr val="tx2"/>
                </a:solidFill>
                <a:effectLst>
                  <a:outerShdw blurRad="38100" dist="38100" dir="2700000" algn="tl">
                    <a:srgbClr val="000000">
                      <a:alpha val="43137"/>
                    </a:srgbClr>
                  </a:outerShdw>
                </a:effectLst>
                <a:latin typeface="Candara" panose="020E0502030303020204" pitchFamily="34" charset="0"/>
              </a:rPr>
            </a:br>
            <a:r>
              <a:rPr lang="en-US" altLang="en-US" i="1" dirty="0">
                <a:solidFill>
                  <a:schemeClr val="tx2"/>
                </a:solidFill>
                <a:effectLst>
                  <a:outerShdw blurRad="38100" dist="38100" dir="2700000" algn="tl">
                    <a:srgbClr val="000000">
                      <a:alpha val="43137"/>
                    </a:srgbClr>
                  </a:outerShdw>
                </a:effectLst>
                <a:latin typeface="Candara" panose="020E0502030303020204" pitchFamily="34" charset="0"/>
              </a:rPr>
              <a:t>Learning all the might that lies</a:t>
            </a:r>
            <a:br>
              <a:rPr lang="en-US" altLang="en-US" i="1" dirty="0">
                <a:solidFill>
                  <a:schemeClr val="tx2"/>
                </a:solidFill>
                <a:effectLst>
                  <a:outerShdw blurRad="38100" dist="38100" dir="2700000" algn="tl">
                    <a:srgbClr val="000000">
                      <a:alpha val="43137"/>
                    </a:srgbClr>
                  </a:outerShdw>
                </a:effectLst>
                <a:latin typeface="Candara" panose="020E0502030303020204" pitchFamily="34" charset="0"/>
              </a:rPr>
            </a:br>
            <a:r>
              <a:rPr lang="en-US" altLang="en-US" i="1" dirty="0">
                <a:solidFill>
                  <a:schemeClr val="tx2"/>
                </a:solidFill>
                <a:effectLst>
                  <a:outerShdw blurRad="38100" dist="38100" dir="2700000" algn="tl">
                    <a:srgbClr val="000000">
                      <a:alpha val="43137"/>
                    </a:srgbClr>
                  </a:outerShdw>
                </a:effectLst>
                <a:latin typeface="Candara" panose="020E0502030303020204" pitchFamily="34" charset="0"/>
              </a:rPr>
              <a:t>In a full self-sacrifice</a:t>
            </a:r>
            <a:br>
              <a:rPr lang="en-US" altLang="en-US" i="1" dirty="0">
                <a:solidFill>
                  <a:schemeClr val="tx2"/>
                </a:solidFill>
                <a:effectLst>
                  <a:outerShdw blurRad="38100" dist="38100" dir="2700000" algn="tl">
                    <a:srgbClr val="000000">
                      <a:alpha val="43137"/>
                    </a:srgbClr>
                  </a:outerShdw>
                </a:effectLst>
                <a:latin typeface="Candara" panose="020E0502030303020204" pitchFamily="34" charset="0"/>
              </a:rPr>
            </a:br>
            <a:endParaRPr lang="en-US" altLang="en-US" sz="2800" i="1" dirty="0">
              <a:solidFill>
                <a:schemeClr val="tx2"/>
              </a:solidFill>
              <a:effectLst>
                <a:outerShdw blurRad="38100" dist="38100" dir="2700000" algn="tl">
                  <a:srgbClr val="000000">
                    <a:alpha val="43137"/>
                  </a:srgbClr>
                </a:outerShdw>
              </a:effectLst>
              <a:latin typeface="Candara" panose="020E0502030303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fade">
                                      <p:cBhvr>
                                        <p:cTn id="7" dur="500"/>
                                        <p:tgtEl>
                                          <p:spTgt spid="5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utoUpdateAnimBg="0"/>
    </p:bldLst>
  </p:timing>
</p:sld>
</file>

<file path=ppt/theme/theme1.xml><?xml version="1.0" encoding="utf-8"?>
<a:theme xmlns:a="http://schemas.openxmlformats.org/drawingml/2006/main" name="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649</TotalTime>
  <Words>200</Words>
  <Application>Microsoft Office PowerPoint</Application>
  <PresentationFormat>On-screen Show (4:3)</PresentationFormat>
  <Paragraphs>27</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Candara</vt:lpstr>
      <vt:lpstr>Copperplate Gothic Light</vt:lpstr>
      <vt:lpstr>Times New Roman</vt:lpstr>
      <vt:lpstr>Default Design</vt:lpstr>
      <vt:lpstr>Self-Sacrifice The Core of Christianity     </vt:lpstr>
      <vt:lpstr>The Self-Sacrifice of Jesus Christ</vt:lpstr>
      <vt:lpstr>The Self-Sacrifice of Jesus Christ</vt:lpstr>
      <vt:lpstr>The Self-Sacrifice of Christians Matthew 16:24-25; Romans 12:1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Core of Christianity:     Self Sacrifice</dc:title>
  <dc:creator>Steve</dc:creator>
  <cp:lastModifiedBy>Eastside Enlightener</cp:lastModifiedBy>
  <cp:revision>24</cp:revision>
  <dcterms:created xsi:type="dcterms:W3CDTF">2008-03-28T16:28:48Z</dcterms:created>
  <dcterms:modified xsi:type="dcterms:W3CDTF">2017-04-29T21:39:41Z</dcterms:modified>
</cp:coreProperties>
</file>