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7" r:id="rId7"/>
    <p:sldId id="278" r:id="rId8"/>
    <p:sldId id="279" r:id="rId9"/>
    <p:sldId id="280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AE6"/>
    <a:srgbClr val="B3B3C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6" autoAdjust="0"/>
    <p:restoredTop sz="82255" autoAdjust="0"/>
  </p:normalViewPr>
  <p:slideViewPr>
    <p:cSldViewPr>
      <p:cViewPr varScale="1">
        <p:scale>
          <a:sx n="84" d="100"/>
          <a:sy n="84" d="100"/>
        </p:scale>
        <p:origin x="1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D5D1F41-E59B-47E4-9E98-7F04EEA116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5BC6674-A974-4FD1-9213-38192D40878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14F4FE3E-6D72-4713-B53B-32A994A73FC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BDB5E1A9-950B-41B1-AEC3-3E0FEE8707C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44045684-582E-43F9-8DEF-E4301AF024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69A0E455-4A89-4824-80CF-2200008628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AEAA586-6516-459B-820C-3B64D0A6D7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AD2F7B-FF22-43B4-8219-FD94A7C2F3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4A1E5E-4BBD-427C-A8CE-774031E79AF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A46EB4A6-0245-43D7-8522-7C22A971471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B3F4545-2181-46D3-8E45-E8E8C4F5F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An examination of Zechariah’s prophecies, particularly those concerning the coming King, build our faith in Jesus and encourage our allegiance to the King of kings.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7C98BF-E44F-434D-8006-98A9DBC99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3B0EF-88B6-40F0-87B3-5A1C0D1D865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9CD33CD9-4231-409D-BD51-D9BF6D76F2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8DD3E5D-25D3-4C9F-BA6E-241DA4C4D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6942ED-EB79-4B98-A59F-FA74CEAD4F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9D2FF0-C3EA-45D0-89E4-A312E0E10BB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79BF2C41-0918-4093-B0A0-4E5C49AD8B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D0904B90-2C27-4C99-A6CA-195BB0FBD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E0FFAD-56A2-48AC-8D63-F18BD74D8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5C553A-8634-4C0F-9DAB-05D7CABA5EA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9FA6A28B-A426-409A-BC05-F8B2F650E1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C0FA5A9-5329-4B70-975B-0EFA100A8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8220C6-C873-4ADC-8F9F-BEC62EDEB3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5B1A7D-E1D1-498A-AD52-524FC7A3CE0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860567EA-8CFB-4666-B795-DA69B48FEB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4F50D6E-A445-412A-B2FD-4CA7DEF4D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5873CE-D582-4544-A138-1D145C217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E21CE1-F994-4932-A0AB-33958863846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8C782E77-A4C3-4C7E-B7C7-92DC44E659C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7F60CF01-7519-4CD4-9CB9-A638CEAFF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FC0C3C-990F-4DC3-B195-67F915C070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ABBD3-ACE5-4E54-98BA-94D5680AD02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30628E3B-82D0-4B58-865A-6AD3E54AD6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61D88A19-E07C-4037-82B7-B87699447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967A78-D631-4E20-B0B3-8E6B59A356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25CB5-AEB3-49FF-987E-99A5B08B65E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0CFF207E-B3B6-4D54-8304-3039A1B3F0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15D07E06-1531-48FE-9A0D-24D4B2A7A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0F40A7-5C9A-4BC2-8511-FD37445E55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3063B1-D68B-4D29-8966-C0390BDC447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4AD5BE98-1F78-40D5-A7A5-2CCA381E26E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30455701-C83D-4866-B27E-997113760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F2A777-F735-490D-BA3B-1578A42436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6CCBB3-FB84-41BC-8A6C-3B526D5BC28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5C736BFA-F1F5-49DA-A962-3FAACD0159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3A25FC3C-74F5-4E95-A874-21B942717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C7132C5-7E50-42D2-90A4-824BD93D01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340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97E2-4A3E-4253-8046-A7A981AB54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801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CBF97E2-4A3E-4253-8046-A7A981AB54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064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CBF97E2-4A3E-4253-8046-A7A981AB54B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4236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CBF97E2-4A3E-4253-8046-A7A981AB54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241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97E2-4A3E-4253-8046-A7A981AB54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762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97E2-4A3E-4253-8046-A7A981AB54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84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FA4D-C97B-41F1-A9F9-A43FD5BA72F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157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E769080-3A1C-41BB-A481-A6641827B0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829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21F80-8097-4650-A193-6297F05F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1E42B8BF-A22C-4E47-807D-06D72B40F274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B13F9-1266-4F48-B845-DDEEB0CC6D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AF13A-89DC-4A6E-B3AD-E22FECB3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78F76-2D57-4FC2-ADFE-E8596D8C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7D7F00-F298-4C40-B2A2-002CA0799A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476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E2D7-A23C-40DC-8C54-F3B8509D461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099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A599BD46-BEF4-4089-ABC1-B2FC4043AA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298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31F0B-9D61-4185-8E5C-685F0F264F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215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45FF-AB43-4676-9156-B3BA03EC4D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922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9427-2558-43B9-8449-285FBD8C34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793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2C8F-4A94-42B0-ADD9-2D0562B135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659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68FC-9812-434D-93A2-4CBF364750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693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2A46-9DB3-44AA-B498-1988F802E32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378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F97E2-4A3E-4253-8046-A7A981AB54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0588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2AD5BD8-7E6C-421C-AEE2-9CAF18AB50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838200"/>
            <a:ext cx="7239000" cy="255905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altLang="en-US" b="1" cap="none" dirty="0">
                <a:ln/>
                <a:solidFill>
                  <a:schemeClr val="accent3"/>
                </a:solidFill>
              </a:rPr>
              <a:t>“It Shall Come To Pass…In That Day”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6C173D8-6EDB-4702-8BF3-6C591040ED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10000"/>
            <a:ext cx="7315200" cy="1295399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i="1" dirty="0"/>
              <a:t>Building Faith in our King from </a:t>
            </a:r>
          </a:p>
          <a:p>
            <a:pPr algn="ctr"/>
            <a:r>
              <a:rPr lang="en-US" altLang="en-US" sz="2800" i="1" dirty="0"/>
              <a:t>the Prophecies of Zechariah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88C2C47-014E-46BA-BC6B-601F05E55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64373"/>
            <a:ext cx="7406640" cy="1293028"/>
          </a:xfrm>
        </p:spPr>
        <p:txBody>
          <a:bodyPr>
            <a:normAutofit fontScale="90000"/>
          </a:bodyPr>
          <a:lstStyle/>
          <a:p>
            <a:r>
              <a:rPr lang="en-US" altLang="en-US" sz="4000" dirty="0"/>
              <a:t>When You Are a Part of the Church, You Are a Part</a:t>
            </a:r>
            <a:r>
              <a:rPr lang="en-US" altLang="en-US" dirty="0"/>
              <a:t> of…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83C8EC9-6A9F-408D-A98A-153A444F33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SzPct val="90000"/>
              <a:buFont typeface="Wingdings" panose="05000000000000000000" pitchFamily="2" charset="2"/>
              <a:buChar char="v"/>
            </a:pPr>
            <a:r>
              <a:rPr lang="en-US" altLang="en-US" sz="3200" dirty="0"/>
              <a:t>Something that was planned before the creation of the world and predicted hundreds of years before it was established.</a:t>
            </a:r>
          </a:p>
          <a:p>
            <a:pPr marL="457200" indent="-457200">
              <a:buSzPct val="90000"/>
              <a:buFont typeface="Wingdings" panose="05000000000000000000" pitchFamily="2" charset="2"/>
              <a:buChar char="v"/>
            </a:pPr>
            <a:r>
              <a:rPr lang="en-US" altLang="en-US" sz="3200" dirty="0"/>
              <a:t>A temple that was built by Christ and in which He is High Priest.</a:t>
            </a:r>
          </a:p>
          <a:p>
            <a:pPr marL="457200" indent="-457200">
              <a:buSzPct val="90000"/>
              <a:buFont typeface="Wingdings" panose="05000000000000000000" pitchFamily="2" charset="2"/>
              <a:buChar char="v"/>
            </a:pPr>
            <a:r>
              <a:rPr lang="en-US" altLang="en-US" sz="3200" dirty="0"/>
              <a:t>A Kingdom over which He reigns. </a:t>
            </a:r>
          </a:p>
          <a:p>
            <a:pPr marL="457200" indent="-457200">
              <a:buSzPct val="90000"/>
              <a:buFont typeface="Wingdings" panose="05000000000000000000" pitchFamily="2" charset="2"/>
              <a:buChar char="v"/>
            </a:pPr>
            <a:r>
              <a:rPr lang="en-US" altLang="en-US" sz="3200" dirty="0"/>
              <a:t>The saved.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16C5709-5828-4F73-AA52-43EBDEF3A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6377940" cy="1293028"/>
          </a:xfrm>
        </p:spPr>
        <p:txBody>
          <a:bodyPr/>
          <a:lstStyle/>
          <a:p>
            <a:r>
              <a:rPr lang="en-US" altLang="en-US" dirty="0"/>
              <a:t>Background to Zechariah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EE05EFF-733D-4552-96AB-CEB52EE78D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133600"/>
            <a:ext cx="8153400" cy="40690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b="1" dirty="0"/>
              <a:t>Date: 520-518 BC </a:t>
            </a:r>
            <a:r>
              <a:rPr lang="en-US" altLang="en-US" sz="2800" dirty="0"/>
              <a:t>(2</a:t>
            </a:r>
            <a:r>
              <a:rPr lang="en-US" altLang="en-US" sz="2800" baseline="30000" dirty="0"/>
              <a:t>nd</a:t>
            </a:r>
            <a:r>
              <a:rPr lang="en-US" altLang="en-US" sz="2800" dirty="0"/>
              <a:t> – 4</a:t>
            </a:r>
            <a:r>
              <a:rPr lang="en-US" altLang="en-US" sz="2800" baseline="30000" dirty="0"/>
              <a:t>th</a:t>
            </a:r>
            <a:r>
              <a:rPr lang="en-US" altLang="en-US" sz="2800" dirty="0"/>
              <a:t> yr. of Darius)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Contemporary with Haggai </a:t>
            </a:r>
            <a:r>
              <a:rPr lang="en-US" altLang="en-US" sz="2800" dirty="0"/>
              <a:t>(Haggai 1:1) 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Zechariah was a priest</a:t>
            </a:r>
          </a:p>
          <a:p>
            <a:pPr marL="514350" lvl="1" indent="-285750">
              <a:lnSpc>
                <a:spcPct val="90000"/>
              </a:lnSpc>
            </a:pPr>
            <a:r>
              <a:rPr lang="en-US" altLang="en-US" sz="2800" dirty="0"/>
              <a:t>His grandfather was </a:t>
            </a:r>
            <a:r>
              <a:rPr lang="en-US" altLang="en-US" sz="2800" dirty="0" err="1"/>
              <a:t>Iddo</a:t>
            </a:r>
            <a:r>
              <a:rPr lang="en-US" altLang="en-US" sz="2800" dirty="0"/>
              <a:t>, chief of a priestly family who returned to Jerusalem after Babylonian Captivity (Nehemiah 12:4, 16). Zechariah’s father was </a:t>
            </a:r>
            <a:r>
              <a:rPr lang="en-US" altLang="en-US" sz="2800" dirty="0" err="1"/>
              <a:t>Berechiah</a:t>
            </a:r>
            <a:r>
              <a:rPr lang="en-US" alt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Apocalyptic in nature</a:t>
            </a:r>
            <a:endParaRPr lang="en-US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E4B1F6B-2AA1-4A30-BF5E-EEF9E2C80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Major Messages in Zechariah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7FF8BB7-9021-4DFA-9D83-90D4113219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94560"/>
            <a:ext cx="8092440" cy="406908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The building and glory of Zerubbabel’s temple (1:16; 4:8-10; 8:9)</a:t>
            </a:r>
          </a:p>
          <a:p>
            <a:r>
              <a:rPr lang="en-US" altLang="en-US" sz="3200" dirty="0"/>
              <a:t>The coming of the Messiah – The Priestly King who would rule God’s people (9:9, 10)</a:t>
            </a:r>
          </a:p>
          <a:p>
            <a:pPr marL="457200" lvl="1" indent="0">
              <a:buNone/>
            </a:pPr>
            <a:r>
              <a:rPr lang="en-US" altLang="en-US" sz="30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Zechariah 6:13</a:t>
            </a:r>
            <a:r>
              <a:rPr lang="en-US" altLang="en-US" sz="30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 He “…shall sit and rule on His throne; So He shall be a priest on His throne”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26C95C7-3E09-4A7E-AAD3-B853B8F59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6644640" cy="1600200"/>
          </a:xfrm>
        </p:spPr>
        <p:txBody>
          <a:bodyPr>
            <a:normAutofit/>
          </a:bodyPr>
          <a:lstStyle/>
          <a:p>
            <a:r>
              <a:rPr lang="en-US" altLang="en-US" sz="4400" dirty="0"/>
              <a:t>It Shall Come to Pass…In that Day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5688C1A-F456-482F-A717-A5BD7FEFBE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4360" y="2194560"/>
            <a:ext cx="8244840" cy="451104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Phrases often used by Zechariah</a:t>
            </a:r>
          </a:p>
          <a:p>
            <a:pPr marL="571500" lvl="1" indent="-285750">
              <a:lnSpc>
                <a:spcPct val="90000"/>
              </a:lnSpc>
            </a:pPr>
            <a:r>
              <a:rPr lang="en-US" altLang="en-US" sz="3200" b="1" i="1" dirty="0">
                <a:solidFill>
                  <a:srgbClr val="DADAE6"/>
                </a:solidFill>
              </a:rPr>
              <a:t>“It shall come to pass” occurs 7 times.</a:t>
            </a:r>
            <a:r>
              <a:rPr lang="en-US" altLang="en-US" sz="2400" dirty="0"/>
              <a:t>   </a:t>
            </a:r>
            <a:r>
              <a:rPr lang="en-US" altLang="en-US" sz="2800" dirty="0"/>
              <a:t>(Zechariah 6:15; 8:13; 13:3, 8; 14:6, 13, </a:t>
            </a:r>
            <a:r>
              <a:rPr lang="en-US" altLang="en-US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16</a:t>
            </a:r>
            <a:r>
              <a:rPr lang="en-US" altLang="en-US" sz="2800" dirty="0"/>
              <a:t>)</a:t>
            </a:r>
          </a:p>
          <a:p>
            <a:pPr marL="571500" lvl="1" indent="-285750">
              <a:lnSpc>
                <a:spcPct val="90000"/>
              </a:lnSpc>
            </a:pPr>
            <a:r>
              <a:rPr lang="en-US" altLang="en-US" sz="3200" b="1" i="1" dirty="0">
                <a:solidFill>
                  <a:srgbClr val="DADAE6"/>
                </a:solidFill>
              </a:rPr>
              <a:t>“It shall be” occurs 8 times.</a:t>
            </a:r>
            <a:r>
              <a:rPr lang="en-US" altLang="en-US" sz="2400" dirty="0"/>
              <a:t>    </a:t>
            </a:r>
            <a:r>
              <a:rPr lang="en-US" altLang="en-US" sz="2800" dirty="0"/>
              <a:t>(Zechariah 12:9; 13:2, 4, 8; </a:t>
            </a:r>
            <a:r>
              <a:rPr lang="en-US" altLang="en-US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14:7, 8, 9, 17</a:t>
            </a:r>
            <a:r>
              <a:rPr lang="en-US" altLang="en-US" sz="2800" dirty="0"/>
              <a:t>)</a:t>
            </a:r>
          </a:p>
          <a:p>
            <a:pPr marL="571500" lvl="1" indent="-285750">
              <a:lnSpc>
                <a:spcPct val="90000"/>
              </a:lnSpc>
            </a:pPr>
            <a:r>
              <a:rPr lang="en-US" altLang="en-US" sz="3200" b="1" i="1" dirty="0">
                <a:solidFill>
                  <a:srgbClr val="DADAE6"/>
                </a:solidFill>
              </a:rPr>
              <a:t>“In that day” occurs 19 times</a:t>
            </a:r>
            <a:r>
              <a:rPr lang="en-US" altLang="en-US" sz="2400" dirty="0">
                <a:solidFill>
                  <a:srgbClr val="DADAE6"/>
                </a:solidFill>
              </a:rPr>
              <a:t>.</a:t>
            </a:r>
            <a:r>
              <a:rPr lang="en-US" altLang="en-US" sz="2400" dirty="0"/>
              <a:t> 	           </a:t>
            </a:r>
            <a:r>
              <a:rPr lang="en-US" altLang="en-US" sz="2800" dirty="0"/>
              <a:t>(Zechariah </a:t>
            </a:r>
            <a:r>
              <a:rPr lang="en-US" altLang="en-US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2:11</a:t>
            </a:r>
            <a:r>
              <a:rPr lang="en-US" altLang="en-US" sz="2800" dirty="0"/>
              <a:t>; 3:10; 9:16; 12:3, 4, 6, 8, 9, 11; 13:1, 2, 4; 14:4, 6, 8, </a:t>
            </a:r>
            <a:r>
              <a:rPr lang="en-US" altLang="en-US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9</a:t>
            </a:r>
            <a:r>
              <a:rPr lang="en-US" altLang="en-US" sz="2800" dirty="0"/>
              <a:t>, 13, 20, 21)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In </a:t>
            </a:r>
            <a:r>
              <a:rPr lang="en-US" altLang="en-US" sz="3200" i="1" dirty="0"/>
              <a:t>what</a:t>
            </a:r>
            <a:r>
              <a:rPr lang="en-US" altLang="en-US" sz="3200" dirty="0"/>
              <a:t> day?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600AB98-F1F2-43D9-A90A-CF99AA22C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822325"/>
          </a:xfrm>
        </p:spPr>
        <p:txBody>
          <a:bodyPr/>
          <a:lstStyle/>
          <a:p>
            <a:r>
              <a:rPr lang="en-US" altLang="en-US" dirty="0"/>
              <a:t>“IN THAT DAY”</a:t>
            </a:r>
          </a:p>
        </p:txBody>
      </p:sp>
      <p:graphicFrame>
        <p:nvGraphicFramePr>
          <p:cNvPr id="18475" name="Group 43">
            <a:extLst>
              <a:ext uri="{FF2B5EF4-FFF2-40B4-BE49-F238E27FC236}">
                <a16:creationId xmlns:a16="http://schemas.microsoft.com/office/drawing/2014/main" id="{3760F485-7A72-415B-8327-C5CBB4AAE226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85813372"/>
              </p:ext>
            </p:extLst>
          </p:nvPr>
        </p:nvGraphicFramePr>
        <p:xfrm>
          <a:off x="533400" y="1439862"/>
          <a:ext cx="8153400" cy="28346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130118174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93739686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604792357"/>
                    </a:ext>
                  </a:extLst>
                </a:gridCol>
              </a:tblGrid>
              <a:tr h="9424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2:11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Many nations shall be joined to the Lord.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99533"/>
                  </a:ext>
                </a:extLst>
              </a:tr>
              <a:tr h="9424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3:9,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Lord will remove the sin of the land; everyone will invite his neighbor.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428250"/>
                  </a:ext>
                </a:extLst>
              </a:tr>
              <a:tr h="9424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Lord will save the flock of his people.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62139"/>
                  </a:ext>
                </a:extLst>
              </a:tr>
            </a:tbl>
          </a:graphicData>
        </a:graphic>
      </p:graphicFrame>
      <p:sp>
        <p:nvSpPr>
          <p:cNvPr id="18469" name="Text Box 37">
            <a:extLst>
              <a:ext uri="{FF2B5EF4-FFF2-40B4-BE49-F238E27FC236}">
                <a16:creationId xmlns:a16="http://schemas.microsoft.com/office/drawing/2014/main" id="{6768AA2B-0B48-4EC6-BBAD-AAD713A7F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419600"/>
            <a:ext cx="8534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800" dirty="0"/>
              <a:t>When these passages are taken together, Zechariah is clearly describing a period of time that began with the first coming of the Messiah, NOT THE END OF THE WORLD!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6627BD3-5D76-4699-9543-2BBBA4C8B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27751"/>
            <a:ext cx="6377940" cy="1293028"/>
          </a:xfrm>
        </p:spPr>
        <p:txBody>
          <a:bodyPr/>
          <a:lstStyle/>
          <a:p>
            <a:r>
              <a:rPr lang="en-US" altLang="en-US" dirty="0"/>
              <a:t>“It Shall Come      </a:t>
            </a:r>
            <a:br>
              <a:rPr lang="en-US" altLang="en-US" dirty="0"/>
            </a:br>
            <a:r>
              <a:rPr lang="en-US" altLang="en-US" dirty="0"/>
              <a:t>To Pass”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D1206E5-1967-4F41-A354-B7CA5CD13C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dirty="0"/>
              <a:t>Zechariah is not speaking of things yet to come still today.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dirty="0"/>
              <a:t>Zechariah was prophesying of things that would occur 500 years after his time, when Jesus came the first time.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dirty="0"/>
              <a:t>THESE THINGS DID COME TO PASS!</a:t>
            </a:r>
          </a:p>
          <a:p>
            <a:pPr marL="457200" lvl="1" indent="-288925">
              <a:lnSpc>
                <a:spcPct val="100000"/>
              </a:lnSpc>
              <a:spcBef>
                <a:spcPts val="1200"/>
              </a:spcBef>
            </a:pPr>
            <a:r>
              <a:rPr lang="en-US" altLang="en-US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Fulfilled prophecy validates the INSPIRATION OF THE SCRIPTURES! (2 Peter 1:20-21), and the Kingship of Jesus Christ!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>
            <a:extLst>
              <a:ext uri="{FF2B5EF4-FFF2-40B4-BE49-F238E27FC236}">
                <a16:creationId xmlns:a16="http://schemas.microsoft.com/office/drawing/2014/main" id="{371E34B4-0CB7-4EBC-8449-217E556B4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905000"/>
          </a:xfrm>
        </p:spPr>
        <p:txBody>
          <a:bodyPr>
            <a:norm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4000" dirty="0"/>
              <a:t>It Shall Come to Pass…</a:t>
            </a:r>
            <a:br>
              <a:rPr lang="en-US" altLang="en-US" sz="4000" dirty="0"/>
            </a:br>
            <a:r>
              <a:rPr lang="en-US" altLang="en-US" sz="4000" dirty="0"/>
              <a:t>In That Day</a:t>
            </a:r>
            <a:br>
              <a:rPr lang="en-US" altLang="en-US" sz="4000" dirty="0"/>
            </a:br>
            <a:r>
              <a:rPr lang="en-US" altLang="en-US" sz="3600" b="1" i="1" dirty="0">
                <a:solidFill>
                  <a:schemeClr val="accent2"/>
                </a:solidFill>
              </a:rPr>
              <a:t>Prophecy			Fulfillment</a:t>
            </a:r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1C10A290-9F8B-44C0-B253-762B5B73F50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94360" y="2362200"/>
            <a:ext cx="3910579" cy="4343400"/>
          </a:xfrm>
        </p:spPr>
        <p:txBody>
          <a:bodyPr>
            <a:normAutofit fontScale="85000" lnSpcReduction="10000"/>
          </a:bodyPr>
          <a:lstStyle/>
          <a:p>
            <a:pPr marL="107950" indent="-10795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sz="3800" b="1" dirty="0"/>
              <a:t>Zechariah 6:12-13</a:t>
            </a:r>
          </a:p>
          <a:p>
            <a:pPr marL="342900" lvl="1">
              <a:lnSpc>
                <a:spcPct val="110000"/>
              </a:lnSpc>
              <a:spcBef>
                <a:spcPts val="600"/>
              </a:spcBef>
            </a:pPr>
            <a:r>
              <a:rPr lang="en-US" altLang="en-US" sz="3300" dirty="0"/>
              <a:t>“shall build temple”</a:t>
            </a:r>
          </a:p>
          <a:p>
            <a:pPr marL="342900" lvl="1">
              <a:lnSpc>
                <a:spcPct val="110000"/>
              </a:lnSpc>
              <a:spcBef>
                <a:spcPts val="600"/>
              </a:spcBef>
            </a:pPr>
            <a:r>
              <a:rPr lang="en-US" altLang="en-US" sz="3300" dirty="0"/>
              <a:t>“shall sit and rule”</a:t>
            </a:r>
          </a:p>
          <a:p>
            <a:pPr marL="342900" lvl="1">
              <a:lnSpc>
                <a:spcPct val="110000"/>
              </a:lnSpc>
              <a:spcBef>
                <a:spcPts val="600"/>
              </a:spcBef>
            </a:pPr>
            <a:r>
              <a:rPr lang="en-US" altLang="en-US" sz="3300" dirty="0"/>
              <a:t>“priest on His throne”</a:t>
            </a:r>
          </a:p>
          <a:p>
            <a:pPr marL="107950" indent="-10795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endParaRPr lang="en-US" altLang="en-US" sz="1300" dirty="0"/>
          </a:p>
          <a:p>
            <a:pPr marL="107950" indent="-10795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sz="3800" b="1" dirty="0"/>
              <a:t>Zechariah 9:9</a:t>
            </a:r>
          </a:p>
          <a:p>
            <a:pPr marL="465138" lvl="1" indent="-242888">
              <a:lnSpc>
                <a:spcPct val="110000"/>
              </a:lnSpc>
              <a:spcBef>
                <a:spcPts val="600"/>
              </a:spcBef>
            </a:pPr>
            <a:r>
              <a:rPr lang="en-US" altLang="en-US" sz="3300" dirty="0"/>
              <a:t>“your King is coming”</a:t>
            </a:r>
          </a:p>
          <a:p>
            <a:pPr marL="465138" lvl="1" indent="-242888"/>
            <a:endParaRPr lang="en-US" altLang="en-US" sz="2200" dirty="0"/>
          </a:p>
          <a:p>
            <a:pPr marL="465138" lvl="1" indent="-242888"/>
            <a:endParaRPr lang="en-US" altLang="en-US" sz="2200" dirty="0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75232DF1-C193-4C8A-9BE5-6E68F4109B3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928618" y="2514600"/>
            <a:ext cx="3910579" cy="4191000"/>
          </a:xfrm>
        </p:spPr>
        <p:txBody>
          <a:bodyPr>
            <a:normAutofit fontScale="85000" lnSpcReduction="10000"/>
          </a:bodyPr>
          <a:lstStyle/>
          <a:p>
            <a:pPr marL="341313" indent="-341313">
              <a:lnSpc>
                <a:spcPct val="110000"/>
              </a:lnSpc>
              <a:spcBef>
                <a:spcPts val="600"/>
              </a:spcBef>
            </a:pPr>
            <a:r>
              <a:rPr lang="en-US" altLang="en-US" sz="3200" dirty="0"/>
              <a:t>Temple Built (Ephesians 2:20-22;     1 Peter 2:5)</a:t>
            </a:r>
          </a:p>
          <a:p>
            <a:pPr marL="341313" indent="-341313">
              <a:lnSpc>
                <a:spcPct val="110000"/>
              </a:lnSpc>
              <a:spcBef>
                <a:spcPts val="600"/>
              </a:spcBef>
            </a:pPr>
            <a:r>
              <a:rPr lang="en-US" altLang="en-US" sz="3200" dirty="0"/>
              <a:t>Sits and rules (Hebrews 1:8; 8:1)</a:t>
            </a:r>
          </a:p>
          <a:p>
            <a:pPr marL="341313" indent="-341313">
              <a:lnSpc>
                <a:spcPct val="110000"/>
              </a:lnSpc>
              <a:spcBef>
                <a:spcPts val="600"/>
              </a:spcBef>
            </a:pPr>
            <a:endParaRPr lang="en-US" altLang="en-US" sz="3200" dirty="0"/>
          </a:p>
          <a:p>
            <a:pPr marL="341313" indent="-341313">
              <a:lnSpc>
                <a:spcPct val="110000"/>
              </a:lnSpc>
              <a:spcBef>
                <a:spcPts val="600"/>
              </a:spcBef>
            </a:pPr>
            <a:r>
              <a:rPr lang="en-US" altLang="en-US" sz="3200" dirty="0"/>
              <a:t>The King has come (Matt. 2:2-3; 21:4-5)</a:t>
            </a:r>
          </a:p>
        </p:txBody>
      </p:sp>
      <p:sp>
        <p:nvSpPr>
          <p:cNvPr id="50183" name="Line 7">
            <a:extLst>
              <a:ext uri="{FF2B5EF4-FFF2-40B4-BE49-F238E27FC236}">
                <a16:creationId xmlns:a16="http://schemas.microsoft.com/office/drawing/2014/main" id="{AF4B1B29-D539-442F-88F3-89745AF9AD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4938" y="2362200"/>
            <a:ext cx="67061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2C803F08-F7C9-4621-BA85-84AAD1957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905000"/>
          </a:xfrm>
        </p:spPr>
        <p:txBody>
          <a:bodyPr>
            <a:norm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4000" dirty="0"/>
              <a:t>It Shall Come to Pass…              </a:t>
            </a:r>
            <a:br>
              <a:rPr lang="en-US" altLang="en-US" sz="4000" dirty="0"/>
            </a:br>
            <a:r>
              <a:rPr lang="en-US" altLang="en-US" sz="4000" dirty="0"/>
              <a:t>In That Day</a:t>
            </a:r>
            <a:br>
              <a:rPr lang="en-US" altLang="en-US" sz="4000" dirty="0"/>
            </a:br>
            <a:r>
              <a:rPr lang="en-US" altLang="en-US" sz="3600" b="1" i="1" dirty="0">
                <a:solidFill>
                  <a:schemeClr val="accent2"/>
                </a:solidFill>
              </a:rPr>
              <a:t>Prophecy			Fulfillment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89BF316-9BE6-4D16-BE9A-EDB9F524C059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107950" indent="-107950">
              <a:buFont typeface="Wingdings" panose="05000000000000000000" pitchFamily="2" charset="2"/>
              <a:buNone/>
            </a:pPr>
            <a:r>
              <a:rPr lang="en-US" altLang="en-US" sz="2800" b="1" dirty="0"/>
              <a:t>Zechariah 11:12</a:t>
            </a:r>
          </a:p>
          <a:p>
            <a:pPr marL="465138" lvl="1" indent="-242888"/>
            <a:r>
              <a:rPr lang="en-US" altLang="en-US" sz="2800" i="1" dirty="0"/>
              <a:t>“they weighed out for my wages thirty pieces of silver”</a:t>
            </a:r>
          </a:p>
          <a:p>
            <a:pPr marL="107950" indent="-107950"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marL="107950" indent="-107950">
              <a:buFont typeface="Wingdings" panose="05000000000000000000" pitchFamily="2" charset="2"/>
              <a:buNone/>
            </a:pPr>
            <a:r>
              <a:rPr lang="en-US" altLang="en-US" sz="2800" b="1" dirty="0"/>
              <a:t>Zechariah 12:10</a:t>
            </a:r>
          </a:p>
          <a:p>
            <a:pPr marL="465138" lvl="1" indent="-242888"/>
            <a:r>
              <a:rPr lang="en-US" altLang="en-US" sz="2800" i="1" dirty="0"/>
              <a:t>“they will look on Me whom they pierced</a:t>
            </a:r>
            <a:r>
              <a:rPr lang="en-US" altLang="en-US" sz="2800" dirty="0"/>
              <a:t>”</a:t>
            </a:r>
          </a:p>
          <a:p>
            <a:pPr marL="465138" lvl="1" indent="-242888"/>
            <a:endParaRPr lang="en-US" altLang="en-US" sz="2200" dirty="0"/>
          </a:p>
          <a:p>
            <a:pPr marL="465138" lvl="1" indent="-242888"/>
            <a:endParaRPr lang="en-US" altLang="en-US" sz="2200" dirty="0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9448CC54-E012-4B0D-A197-96B5816E6A5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2099" y="2286000"/>
            <a:ext cx="3907540" cy="3977640"/>
          </a:xfrm>
        </p:spPr>
        <p:txBody>
          <a:bodyPr/>
          <a:lstStyle/>
          <a:p>
            <a:pPr marL="341313" indent="-341313"/>
            <a:r>
              <a:rPr lang="en-US" altLang="en-US" sz="2800" dirty="0"/>
              <a:t>Money paid Judas to betray Christ</a:t>
            </a:r>
            <a:r>
              <a:rPr lang="en-US" altLang="en-US" sz="2700" dirty="0"/>
              <a:t> (Matthew 26:14-16; 27:3-5)</a:t>
            </a:r>
          </a:p>
          <a:p>
            <a:pPr marL="341313" indent="-341313">
              <a:buFont typeface="Wingdings" panose="05000000000000000000" pitchFamily="2" charset="2"/>
              <a:buNone/>
            </a:pPr>
            <a:endParaRPr lang="en-US" altLang="en-US" sz="2700" dirty="0"/>
          </a:p>
          <a:p>
            <a:pPr marL="341313" indent="-341313"/>
            <a:r>
              <a:rPr lang="en-US" altLang="en-US" sz="2800" dirty="0"/>
              <a:t>Christ crucified and made a spectacle</a:t>
            </a:r>
            <a:r>
              <a:rPr lang="en-US" altLang="en-US" sz="2700" dirty="0"/>
              <a:t> (John 19:17-37; Revelation 1:7)</a:t>
            </a:r>
          </a:p>
        </p:txBody>
      </p:sp>
      <p:sp>
        <p:nvSpPr>
          <p:cNvPr id="52229" name="Line 5">
            <a:extLst>
              <a:ext uri="{FF2B5EF4-FFF2-40B4-BE49-F238E27FC236}">
                <a16:creationId xmlns:a16="http://schemas.microsoft.com/office/drawing/2014/main" id="{DDD67E88-19A7-4E82-825A-BA1C61664C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4939" y="2438400"/>
            <a:ext cx="0" cy="403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8A54E791-5771-408C-8EF7-8709427D11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2026920"/>
          </a:xfrm>
        </p:spPr>
        <p:txBody>
          <a:bodyPr>
            <a:norm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4000" dirty="0"/>
              <a:t>It Shall Come to Pass…</a:t>
            </a:r>
            <a:br>
              <a:rPr lang="en-US" altLang="en-US" sz="4000" dirty="0"/>
            </a:br>
            <a:r>
              <a:rPr lang="en-US" altLang="en-US" sz="4000" dirty="0"/>
              <a:t>In That Day</a:t>
            </a:r>
            <a:br>
              <a:rPr lang="en-US" altLang="en-US" sz="4000" dirty="0"/>
            </a:br>
            <a:r>
              <a:rPr lang="en-US" altLang="en-US" sz="3600" b="1" i="1" dirty="0">
                <a:solidFill>
                  <a:schemeClr val="accent2"/>
                </a:solidFill>
              </a:rPr>
              <a:t>Prophecy			Fulfillment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7655E42-F67A-4B69-B707-3CBA1152C21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69896" y="2407920"/>
            <a:ext cx="3910579" cy="4069080"/>
          </a:xfrm>
        </p:spPr>
        <p:txBody>
          <a:bodyPr>
            <a:normAutofit lnSpcReduction="10000"/>
          </a:bodyPr>
          <a:lstStyle/>
          <a:p>
            <a:pPr marL="107950" indent="-10795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dirty="0"/>
              <a:t>Zechariah 13:1</a:t>
            </a:r>
          </a:p>
          <a:p>
            <a:pPr marL="465138" lvl="1" indent="-242888">
              <a:lnSpc>
                <a:spcPct val="90000"/>
              </a:lnSpc>
            </a:pPr>
            <a:r>
              <a:rPr lang="en-US" altLang="en-US" sz="2500" i="1" dirty="0"/>
              <a:t>“a fountain shall be opened for sin”</a:t>
            </a:r>
          </a:p>
          <a:p>
            <a:pPr marL="107950" indent="-10795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/>
          </a:p>
          <a:p>
            <a:pPr marL="107950" indent="-10795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dirty="0"/>
              <a:t>Zechariah 13:2-3</a:t>
            </a:r>
          </a:p>
          <a:p>
            <a:pPr marL="465138" lvl="1" indent="-242888">
              <a:lnSpc>
                <a:spcPct val="90000"/>
              </a:lnSpc>
            </a:pPr>
            <a:r>
              <a:rPr lang="en-US" altLang="en-US" sz="2500" i="1" dirty="0"/>
              <a:t>“cut off names of idols”</a:t>
            </a:r>
          </a:p>
          <a:p>
            <a:pPr marL="465138" lvl="1" indent="-242888">
              <a:lnSpc>
                <a:spcPct val="90000"/>
              </a:lnSpc>
            </a:pPr>
            <a:r>
              <a:rPr lang="en-US" altLang="en-US" sz="2500" i="1" dirty="0"/>
              <a:t>“cause the prophet and the unclean spirit to depart from the land”</a:t>
            </a:r>
            <a:endParaRPr lang="en-US" altLang="en-US" sz="2000" dirty="0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E62ECCAE-80BD-4513-A62C-01CA70DE6B8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86300" y="2491339"/>
            <a:ext cx="4000500" cy="4191000"/>
          </a:xfrm>
        </p:spPr>
        <p:txBody>
          <a:bodyPr>
            <a:normAutofit lnSpcReduction="10000"/>
          </a:bodyPr>
          <a:lstStyle/>
          <a:p>
            <a:pPr marL="341313" indent="-341313">
              <a:lnSpc>
                <a:spcPct val="90000"/>
              </a:lnSpc>
            </a:pPr>
            <a:r>
              <a:rPr lang="en-US" altLang="en-US" sz="2800" dirty="0"/>
              <a:t>Fountain opened</a:t>
            </a:r>
            <a:r>
              <a:rPr lang="en-US" altLang="en-US" sz="2500" dirty="0"/>
              <a:t> (John 4:14; Revelation 21:6;  Acts 2:38; 10:43)</a:t>
            </a:r>
            <a:endParaRPr lang="en-US" altLang="en-US" sz="2300" dirty="0"/>
          </a:p>
          <a:p>
            <a:pPr marL="341313" indent="-341313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/>
          </a:p>
          <a:p>
            <a:pPr marL="341313" indent="-341313">
              <a:lnSpc>
                <a:spcPct val="90000"/>
              </a:lnSpc>
            </a:pPr>
            <a:r>
              <a:rPr lang="en-US" altLang="en-US" sz="2800" dirty="0"/>
              <a:t>Know one God</a:t>
            </a:r>
            <a:r>
              <a:rPr lang="en-US" altLang="en-US" sz="2500" dirty="0"/>
              <a:t> 	         (1 Corinthians 8:4-6)</a:t>
            </a:r>
          </a:p>
          <a:p>
            <a:pPr marL="341313" indent="-341313">
              <a:lnSpc>
                <a:spcPct val="90000"/>
              </a:lnSpc>
            </a:pPr>
            <a:r>
              <a:rPr lang="en-US" altLang="en-US" sz="2800" dirty="0"/>
              <a:t>Prophecies fail</a:t>
            </a:r>
            <a:r>
              <a:rPr lang="en-US" altLang="en-US" sz="2500" dirty="0"/>
              <a:t>          (1 Corinthians 13:8-10)</a:t>
            </a:r>
          </a:p>
          <a:p>
            <a:pPr marL="341313" indent="-341313">
              <a:lnSpc>
                <a:spcPct val="90000"/>
              </a:lnSpc>
            </a:pPr>
            <a:r>
              <a:rPr lang="en-US" altLang="en-US" sz="2800" dirty="0"/>
              <a:t>Demons depart</a:t>
            </a:r>
            <a:r>
              <a:rPr lang="en-US" altLang="en-US" sz="2500" dirty="0"/>
              <a:t> (Matthew 10:1; 	      Luke 11:20)</a:t>
            </a:r>
            <a:endParaRPr lang="en-US" altLang="en-US" sz="2300" dirty="0"/>
          </a:p>
        </p:txBody>
      </p:sp>
      <p:sp>
        <p:nvSpPr>
          <p:cNvPr id="53253" name="Line 5">
            <a:extLst>
              <a:ext uri="{FF2B5EF4-FFF2-40B4-BE49-F238E27FC236}">
                <a16:creationId xmlns:a16="http://schemas.microsoft.com/office/drawing/2014/main" id="{3A65F2CE-D73D-40F9-B2A7-57BB3ED7EF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6971" y="2667000"/>
            <a:ext cx="0" cy="396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4397</TotalTime>
  <Words>639</Words>
  <Application>Microsoft Office PowerPoint</Application>
  <PresentationFormat>On-screen Show 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Vapor Trail</vt:lpstr>
      <vt:lpstr>“It Shall Come To Pass…In That Day”</vt:lpstr>
      <vt:lpstr>Background to Zechariah</vt:lpstr>
      <vt:lpstr>Major Messages in Zechariah</vt:lpstr>
      <vt:lpstr>It Shall Come to Pass…In that Day</vt:lpstr>
      <vt:lpstr>“IN THAT DAY”</vt:lpstr>
      <vt:lpstr>“It Shall Come       To Pass”</vt:lpstr>
      <vt:lpstr>It Shall Come to Pass… In That Day Prophecy   Fulfillment</vt:lpstr>
      <vt:lpstr>It Shall Come to Pass…               In That Day Prophecy   Fulfillment</vt:lpstr>
      <vt:lpstr>It Shall Come to Pass… In That Day Prophecy   Fulfillment</vt:lpstr>
      <vt:lpstr>When You Are a Part of the Church, You Are a Part of…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“Is Shall Come To Pass. . .In That Day”</dc:title>
  <dc:creator>Steven J. Wallace</dc:creator>
  <cp:lastModifiedBy>Eastside Enlightener</cp:lastModifiedBy>
  <cp:revision>32</cp:revision>
  <dcterms:created xsi:type="dcterms:W3CDTF">2007-03-28T22:53:30Z</dcterms:created>
  <dcterms:modified xsi:type="dcterms:W3CDTF">2018-05-04T21:24:57Z</dcterms:modified>
</cp:coreProperties>
</file>