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7" r:id="rId1"/>
    <p:sldMasterId id="2147483770" r:id="rId2"/>
  </p:sldMasterIdLst>
  <p:notesMasterIdLst>
    <p:notesMasterId r:id="rId7"/>
  </p:notesMasterIdLst>
  <p:sldIdLst>
    <p:sldId id="256" r:id="rId3"/>
    <p:sldId id="258" r:id="rId4"/>
    <p:sldId id="257"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2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0D5347-7831-41B9-B691-353BD7895E3A}" type="datetimeFigureOut">
              <a:rPr lang="en-US" smtClean="0"/>
              <a:t>5/15/2020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B65FF7-349B-46E5-AF18-B59A29DBFBC5}" type="slidenum">
              <a:rPr lang="en-US" smtClean="0"/>
              <a:t>‹#›</a:t>
            </a:fld>
            <a:endParaRPr lang="en-US"/>
          </a:p>
        </p:txBody>
      </p:sp>
    </p:spTree>
    <p:extLst>
      <p:ext uri="{BB962C8B-B14F-4D97-AF65-F5344CB8AC3E}">
        <p14:creationId xmlns:p14="http://schemas.microsoft.com/office/powerpoint/2010/main" val="22100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has designed the local church to come together for the better as we engage in worship like the Lord’s supper with the proper Spirit.  We come together for the worse if we come with selfish interests, a spirit of divisiveness, or a lack of concern for others. </a:t>
            </a:r>
          </a:p>
        </p:txBody>
      </p:sp>
      <p:sp>
        <p:nvSpPr>
          <p:cNvPr id="4" name="Slide Number Placeholder 3"/>
          <p:cNvSpPr>
            <a:spLocks noGrp="1"/>
          </p:cNvSpPr>
          <p:nvPr>
            <p:ph type="sldNum" sz="quarter" idx="5"/>
          </p:nvPr>
        </p:nvSpPr>
        <p:spPr/>
        <p:txBody>
          <a:bodyPr/>
          <a:lstStyle/>
          <a:p>
            <a:fld id="{C0B65FF7-349B-46E5-AF18-B59A29DBFBC5}" type="slidenum">
              <a:rPr lang="en-US" smtClean="0"/>
              <a:t>1</a:t>
            </a:fld>
            <a:endParaRPr lang="en-US"/>
          </a:p>
        </p:txBody>
      </p:sp>
    </p:spTree>
    <p:extLst>
      <p:ext uri="{BB962C8B-B14F-4D97-AF65-F5344CB8AC3E}">
        <p14:creationId xmlns:p14="http://schemas.microsoft.com/office/powerpoint/2010/main" val="220335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6394006"/>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213927"/>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4708777"/>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625183245"/>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076751745"/>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60183487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940687623"/>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234666846"/>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80403990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67205523"/>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160805771"/>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548792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60644645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57229031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676179382"/>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5/15/2020</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717477948"/>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24902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435537"/>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9686446"/>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8619764"/>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6070229"/>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956171"/>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5/15/2020</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366573"/>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5/15/2020</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865073858"/>
      </p:ext>
    </p:extLst>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0" r:id="rId6"/>
    <p:sldLayoutId id="2147483976" r:id="rId7"/>
    <p:sldLayoutId id="2147483977" r:id="rId8"/>
    <p:sldLayoutId id="2147483978" r:id="rId9"/>
    <p:sldLayoutId id="2147483979" r:id="rId10"/>
    <p:sldLayoutId id="2147483981" r:id="rId11"/>
  </p:sldLayoutIdLst>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5/15/2020</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66130280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63" r:id="rId6"/>
    <p:sldLayoutId id="2147483758" r:id="rId7"/>
    <p:sldLayoutId id="2147483759" r:id="rId8"/>
    <p:sldLayoutId id="2147483760" r:id="rId9"/>
    <p:sldLayoutId id="2147483761" r:id="rId10"/>
    <p:sldLayoutId id="2147483762" r:id="rId11"/>
    <p:sldLayoutId id="2147483764" r:id="rId12"/>
  </p:sldLayoutIdLst>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28" name="Rectangle 191">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brown wooden church chair">
            <a:extLst>
              <a:ext uri="{FF2B5EF4-FFF2-40B4-BE49-F238E27FC236}">
                <a16:creationId xmlns:a16="http://schemas.microsoft.com/office/drawing/2014/main" id="{B71C96C8-006D-4BB9-8DC4-A254CC900F1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338" t="9091" r="12754"/>
          <a:stretch/>
        </p:blipFill>
        <p:spPr bwMode="auto">
          <a:xfrm>
            <a:off x="20" y="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29" name="Rectangle 192">
            <a:extLst>
              <a:ext uri="{FF2B5EF4-FFF2-40B4-BE49-F238E27FC236}">
                <a16:creationId xmlns:a16="http://schemas.microsoft.com/office/drawing/2014/main" id="{A44CD100-6267-4E62-AA64-2182A3A6A1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7004404" cy="6858000"/>
          </a:xfrm>
          <a:prstGeom prst="rect">
            <a:avLst/>
          </a:prstGeom>
          <a:gradFill>
            <a:gsLst>
              <a:gs pos="58000">
                <a:schemeClr val="bg1">
                  <a:alpha val="30000"/>
                </a:schemeClr>
              </a:gs>
              <a:gs pos="33000">
                <a:schemeClr val="bg1">
                  <a:alpha val="20000"/>
                </a:schemeClr>
              </a:gs>
              <a:gs pos="0">
                <a:schemeClr val="bg1">
                  <a:alpha val="0"/>
                </a:schemeClr>
              </a:gs>
              <a:gs pos="100000">
                <a:schemeClr val="bg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E02F6E1-8E22-44A8-9E33-6B54D2EF66EA}"/>
              </a:ext>
            </a:extLst>
          </p:cNvPr>
          <p:cNvSpPr>
            <a:spLocks noGrp="1"/>
          </p:cNvSpPr>
          <p:nvPr>
            <p:ph type="ctrTitle"/>
          </p:nvPr>
        </p:nvSpPr>
        <p:spPr>
          <a:xfrm>
            <a:off x="358484" y="886408"/>
            <a:ext cx="3149825" cy="3038173"/>
          </a:xfrm>
        </p:spPr>
        <p:txBody>
          <a:bodyPr anchor="b">
            <a:normAutofit fontScale="90000"/>
          </a:bodyPr>
          <a:lstStyle/>
          <a:p>
            <a:r>
              <a:rPr lang="en-US" b="0" i="0" cap="none" dirty="0">
                <a:solidFill>
                  <a:schemeClr val="bg1"/>
                </a:solidFill>
                <a:latin typeface="Agency FB" panose="020B0503020202020204" pitchFamily="34" charset="0"/>
                <a:cs typeface="Aharoni" panose="020B0604020202020204" pitchFamily="2" charset="-79"/>
              </a:rPr>
              <a:t>Coming Together for the Better</a:t>
            </a:r>
          </a:p>
        </p:txBody>
      </p:sp>
      <p:sp>
        <p:nvSpPr>
          <p:cNvPr id="3" name="Subtitle 2">
            <a:extLst>
              <a:ext uri="{FF2B5EF4-FFF2-40B4-BE49-F238E27FC236}">
                <a16:creationId xmlns:a16="http://schemas.microsoft.com/office/drawing/2014/main" id="{472CAF95-FD0D-4E9A-BD61-BEA948771D5A}"/>
              </a:ext>
            </a:extLst>
          </p:cNvPr>
          <p:cNvSpPr>
            <a:spLocks noGrp="1"/>
          </p:cNvSpPr>
          <p:nvPr>
            <p:ph type="subTitle" idx="1"/>
          </p:nvPr>
        </p:nvSpPr>
        <p:spPr>
          <a:xfrm>
            <a:off x="358484" y="4254927"/>
            <a:ext cx="3420413" cy="1208141"/>
          </a:xfrm>
        </p:spPr>
        <p:txBody>
          <a:bodyPr>
            <a:normAutofit/>
          </a:bodyPr>
          <a:lstStyle/>
          <a:p>
            <a:r>
              <a:rPr lang="en-US" dirty="0">
                <a:solidFill>
                  <a:schemeClr val="accent3">
                    <a:lumMod val="40000"/>
                    <a:lumOff val="60000"/>
                  </a:schemeClr>
                </a:solidFill>
              </a:rPr>
              <a:t>1 Corinthians 11:17-22</a:t>
            </a:r>
          </a:p>
        </p:txBody>
      </p:sp>
      <p:cxnSp>
        <p:nvCxnSpPr>
          <p:cNvPr id="6" name="Straight Connector 5">
            <a:extLst>
              <a:ext uri="{FF2B5EF4-FFF2-40B4-BE49-F238E27FC236}">
                <a16:creationId xmlns:a16="http://schemas.microsoft.com/office/drawing/2014/main" id="{87416B1D-0F3C-46F2-86E4-3807B2C10D9A}"/>
              </a:ext>
            </a:extLst>
          </p:cNvPr>
          <p:cNvCxnSpPr/>
          <p:nvPr/>
        </p:nvCxnSpPr>
        <p:spPr>
          <a:xfrm>
            <a:off x="522514" y="4068147"/>
            <a:ext cx="3135086" cy="0"/>
          </a:xfrm>
          <a:prstGeom prst="line">
            <a:avLst/>
          </a:prstGeom>
          <a:ln w="22225" cmpd="sng">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7232386"/>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C4B3-F30A-4C15-94AD-1DC0620B2792}"/>
              </a:ext>
            </a:extLst>
          </p:cNvPr>
          <p:cNvSpPr>
            <a:spLocks noGrp="1"/>
          </p:cNvSpPr>
          <p:nvPr>
            <p:ph type="title"/>
          </p:nvPr>
        </p:nvSpPr>
        <p:spPr>
          <a:xfrm>
            <a:off x="838200" y="365125"/>
            <a:ext cx="7745963" cy="1325563"/>
          </a:xfrm>
        </p:spPr>
        <p:txBody>
          <a:bodyPr>
            <a:normAutofit fontScale="90000"/>
            <a:scene3d>
              <a:camera prst="orthographicFront"/>
              <a:lightRig rig="soft" dir="t">
                <a:rot lat="0" lon="0" rev="15600000"/>
              </a:lightRig>
            </a:scene3d>
            <a:sp3d extrusionH="57150" prstMaterial="softEdge">
              <a:bevelT w="25400" h="38100"/>
            </a:sp3d>
          </a:bodyPr>
          <a:lstStyle/>
          <a:p>
            <a:r>
              <a:rPr lang="en-US" sz="5300" b="1" dirty="0">
                <a:ln/>
                <a:solidFill>
                  <a:schemeClr val="accent4"/>
                </a:solidFill>
                <a:latin typeface="Agency FB" panose="020B0503020202020204" pitchFamily="34" charset="0"/>
              </a:rPr>
              <a:t>The Lord’s Supper and Unity</a:t>
            </a:r>
            <a:br>
              <a:rPr lang="en-US" sz="4800" b="1" dirty="0">
                <a:ln/>
                <a:solidFill>
                  <a:schemeClr val="accent4"/>
                </a:solidFill>
                <a:latin typeface="Agency FB" panose="020B0503020202020204" pitchFamily="34" charset="0"/>
              </a:rPr>
            </a:br>
            <a:r>
              <a:rPr lang="en-US" sz="4000" b="1" dirty="0">
                <a:ln/>
                <a:solidFill>
                  <a:schemeClr val="accent4"/>
                </a:solidFill>
                <a:latin typeface="Agency FB" panose="020B0503020202020204" pitchFamily="34" charset="0"/>
              </a:rPr>
              <a:t>(1 Corinthians 10:16-17)</a:t>
            </a:r>
            <a:endParaRPr lang="en-US" sz="4800" b="1" dirty="0">
              <a:ln/>
              <a:solidFill>
                <a:schemeClr val="accent4"/>
              </a:solidFill>
              <a:latin typeface="Agency FB" panose="020B0503020202020204" pitchFamily="34" charset="0"/>
            </a:endParaRPr>
          </a:p>
        </p:txBody>
      </p:sp>
      <p:sp>
        <p:nvSpPr>
          <p:cNvPr id="3" name="Content Placeholder 2">
            <a:extLst>
              <a:ext uri="{FF2B5EF4-FFF2-40B4-BE49-F238E27FC236}">
                <a16:creationId xmlns:a16="http://schemas.microsoft.com/office/drawing/2014/main" id="{71E6F8B7-1343-4DFC-948E-8050D0AA5205}"/>
              </a:ext>
            </a:extLst>
          </p:cNvPr>
          <p:cNvSpPr>
            <a:spLocks noGrp="1"/>
          </p:cNvSpPr>
          <p:nvPr>
            <p:ph idx="1"/>
          </p:nvPr>
        </p:nvSpPr>
        <p:spPr>
          <a:xfrm>
            <a:off x="838200" y="1825625"/>
            <a:ext cx="7745963" cy="4351338"/>
          </a:xfrm>
        </p:spPr>
        <p:txBody>
          <a:bodyPr>
            <a:normAutofit/>
          </a:bodyPr>
          <a:lstStyle/>
          <a:p>
            <a:pPr marL="0" indent="0" algn="ctr">
              <a:buNone/>
            </a:pPr>
            <a:r>
              <a:rPr lang="en-US" sz="4000" dirty="0">
                <a:latin typeface="Gabriola" panose="04040605051002020D02" pitchFamily="82" charset="0"/>
              </a:rPr>
              <a:t>“The cup of blessing which we bless, is it not the communion of the blood of Christ?			The bread which we break, is it not the </a:t>
            </a:r>
            <a:r>
              <a:rPr lang="en-US" sz="4000" b="1" dirty="0">
                <a:latin typeface="Gabriola" panose="04040605051002020D02" pitchFamily="82" charset="0"/>
              </a:rPr>
              <a:t>communion</a:t>
            </a:r>
            <a:r>
              <a:rPr lang="en-US" sz="4000" dirty="0">
                <a:latin typeface="Gabriola" panose="04040605051002020D02" pitchFamily="82" charset="0"/>
              </a:rPr>
              <a:t> </a:t>
            </a:r>
            <a:r>
              <a:rPr lang="en-US" sz="4000" b="1" dirty="0">
                <a:latin typeface="Gabriola" panose="04040605051002020D02" pitchFamily="82" charset="0"/>
              </a:rPr>
              <a:t>of the body </a:t>
            </a:r>
            <a:r>
              <a:rPr lang="en-US" sz="4000" dirty="0">
                <a:latin typeface="Gabriola" panose="04040605051002020D02" pitchFamily="82" charset="0"/>
              </a:rPr>
              <a:t>of Christ?  		        For we, though many, are one bread and </a:t>
            </a:r>
            <a:r>
              <a:rPr lang="en-US" sz="4000" b="1" dirty="0">
                <a:latin typeface="Gabriola" panose="04040605051002020D02" pitchFamily="82" charset="0"/>
              </a:rPr>
              <a:t>one body</a:t>
            </a:r>
            <a:r>
              <a:rPr lang="en-US" sz="4000" dirty="0">
                <a:latin typeface="Gabriola" panose="04040605051002020D02" pitchFamily="82" charset="0"/>
              </a:rPr>
              <a:t>; for we </a:t>
            </a:r>
            <a:r>
              <a:rPr lang="en-US" sz="4000" b="1" dirty="0">
                <a:latin typeface="Gabriola" panose="04040605051002020D02" pitchFamily="82" charset="0"/>
              </a:rPr>
              <a:t>all partake </a:t>
            </a:r>
            <a:r>
              <a:rPr lang="en-US" sz="4000" dirty="0">
                <a:latin typeface="Gabriola" panose="04040605051002020D02" pitchFamily="82" charset="0"/>
              </a:rPr>
              <a:t>of that one bread.”</a:t>
            </a:r>
          </a:p>
        </p:txBody>
      </p:sp>
      <p:cxnSp>
        <p:nvCxnSpPr>
          <p:cNvPr id="5" name="Straight Connector 4">
            <a:extLst>
              <a:ext uri="{FF2B5EF4-FFF2-40B4-BE49-F238E27FC236}">
                <a16:creationId xmlns:a16="http://schemas.microsoft.com/office/drawing/2014/main" id="{09EEF84E-42CF-40C6-B17A-CAFA62ABB5B7}"/>
              </a:ext>
            </a:extLst>
          </p:cNvPr>
          <p:cNvCxnSpPr>
            <a:cxnSpLocks/>
          </p:cNvCxnSpPr>
          <p:nvPr/>
        </p:nvCxnSpPr>
        <p:spPr>
          <a:xfrm>
            <a:off x="298580" y="1765336"/>
            <a:ext cx="8845420" cy="0"/>
          </a:xfrm>
          <a:prstGeom prst="line">
            <a:avLst/>
          </a:prstGeom>
          <a:ln w="2857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0883462"/>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C4B3-F30A-4C15-94AD-1DC0620B2792}"/>
              </a:ext>
            </a:extLst>
          </p:cNvPr>
          <p:cNvSpPr>
            <a:spLocks noGrp="1"/>
          </p:cNvSpPr>
          <p:nvPr>
            <p:ph type="title"/>
          </p:nvPr>
        </p:nvSpPr>
        <p:spPr>
          <a:xfrm>
            <a:off x="838200" y="365125"/>
            <a:ext cx="7745963" cy="1325563"/>
          </a:xfrm>
        </p:spPr>
        <p:txBody>
          <a:bodyPr>
            <a:normAutofit fontScale="90000"/>
            <a:scene3d>
              <a:camera prst="orthographicFront"/>
              <a:lightRig rig="soft" dir="t">
                <a:rot lat="0" lon="0" rev="15600000"/>
              </a:lightRig>
            </a:scene3d>
            <a:sp3d extrusionH="57150" prstMaterial="softEdge">
              <a:bevelT w="25400" h="38100"/>
            </a:sp3d>
          </a:bodyPr>
          <a:lstStyle/>
          <a:p>
            <a:r>
              <a:rPr lang="en-US" sz="5300" b="1" dirty="0">
                <a:ln/>
                <a:solidFill>
                  <a:schemeClr val="accent4"/>
                </a:solidFill>
                <a:latin typeface="Agency FB" panose="020B0503020202020204" pitchFamily="34" charset="0"/>
              </a:rPr>
              <a:t>Coming Together for the Worse</a:t>
            </a:r>
            <a:br>
              <a:rPr lang="en-US" sz="4800" b="1" dirty="0">
                <a:ln/>
                <a:solidFill>
                  <a:schemeClr val="accent4"/>
                </a:solidFill>
                <a:latin typeface="Agency FB" panose="020B0503020202020204" pitchFamily="34" charset="0"/>
              </a:rPr>
            </a:br>
            <a:r>
              <a:rPr lang="en-US" sz="4000" b="1" dirty="0">
                <a:ln/>
                <a:solidFill>
                  <a:schemeClr val="accent4"/>
                </a:solidFill>
                <a:latin typeface="Agency FB" panose="020B0503020202020204" pitchFamily="34" charset="0"/>
              </a:rPr>
              <a:t>(1 Corinthians 11:17-22)</a:t>
            </a:r>
            <a:endParaRPr lang="en-US" sz="4800" b="1" dirty="0">
              <a:ln/>
              <a:solidFill>
                <a:schemeClr val="accent4"/>
              </a:solidFill>
              <a:latin typeface="Agency FB" panose="020B0503020202020204" pitchFamily="34" charset="0"/>
            </a:endParaRPr>
          </a:p>
        </p:txBody>
      </p:sp>
      <p:sp>
        <p:nvSpPr>
          <p:cNvPr id="3" name="Content Placeholder 2">
            <a:extLst>
              <a:ext uri="{FF2B5EF4-FFF2-40B4-BE49-F238E27FC236}">
                <a16:creationId xmlns:a16="http://schemas.microsoft.com/office/drawing/2014/main" id="{71E6F8B7-1343-4DFC-948E-8050D0AA5205}"/>
              </a:ext>
            </a:extLst>
          </p:cNvPr>
          <p:cNvSpPr>
            <a:spLocks noGrp="1"/>
          </p:cNvSpPr>
          <p:nvPr>
            <p:ph idx="1"/>
          </p:nvPr>
        </p:nvSpPr>
        <p:spPr>
          <a:xfrm>
            <a:off x="903514" y="2049559"/>
            <a:ext cx="8053874" cy="4351338"/>
          </a:xfrm>
        </p:spPr>
        <p:txBody>
          <a:bodyPr>
            <a:normAutofit/>
          </a:bodyPr>
          <a:lstStyle/>
          <a:p>
            <a:pPr marL="0" indent="0">
              <a:buNone/>
            </a:pPr>
            <a:r>
              <a:rPr lang="en-US" sz="4000" dirty="0">
                <a:latin typeface="Agency FB" panose="020B0503020202020204" pitchFamily="34" charset="0"/>
              </a:rPr>
              <a:t>What causes coming together “for the worse?”</a:t>
            </a:r>
          </a:p>
          <a:p>
            <a:r>
              <a:rPr lang="en-US" sz="3600" b="1" dirty="0">
                <a:latin typeface="Agency FB" panose="020B0503020202020204" pitchFamily="34" charset="0"/>
              </a:rPr>
              <a:t>Selfish interests </a:t>
            </a:r>
            <a:r>
              <a:rPr lang="en-US" sz="3600" dirty="0">
                <a:latin typeface="Agency FB" panose="020B0503020202020204" pitchFamily="34" charset="0"/>
              </a:rPr>
              <a:t>(James 3:16-17; Phil. 2:3-4).</a:t>
            </a:r>
          </a:p>
          <a:p>
            <a:r>
              <a:rPr lang="en-US" sz="3600" b="1" dirty="0">
                <a:latin typeface="Agency FB" panose="020B0503020202020204" pitchFamily="34" charset="0"/>
              </a:rPr>
              <a:t>Divisiveness </a:t>
            </a:r>
            <a:r>
              <a:rPr lang="en-US" sz="3600" dirty="0">
                <a:latin typeface="Agency FB" panose="020B0503020202020204" pitchFamily="34" charset="0"/>
              </a:rPr>
              <a:t>(1 Corinthians 12:25; Galatians 5:20).</a:t>
            </a:r>
          </a:p>
          <a:p>
            <a:r>
              <a:rPr lang="en-US" sz="3600" b="1" dirty="0">
                <a:latin typeface="Agency FB" panose="020B0503020202020204" pitchFamily="34" charset="0"/>
              </a:rPr>
              <a:t>Lack of concern for others </a:t>
            </a:r>
            <a:r>
              <a:rPr lang="en-US" sz="3600" dirty="0">
                <a:latin typeface="Agency FB" panose="020B0503020202020204" pitchFamily="34" charset="0"/>
              </a:rPr>
              <a:t>(1 Corinthians 11:27-34).</a:t>
            </a:r>
          </a:p>
        </p:txBody>
      </p:sp>
      <p:cxnSp>
        <p:nvCxnSpPr>
          <p:cNvPr id="4" name="Straight Connector 3">
            <a:extLst>
              <a:ext uri="{FF2B5EF4-FFF2-40B4-BE49-F238E27FC236}">
                <a16:creationId xmlns:a16="http://schemas.microsoft.com/office/drawing/2014/main" id="{BA68C91E-6BE9-408C-9747-D5B43E59E54F}"/>
              </a:ext>
            </a:extLst>
          </p:cNvPr>
          <p:cNvCxnSpPr>
            <a:cxnSpLocks/>
          </p:cNvCxnSpPr>
          <p:nvPr/>
        </p:nvCxnSpPr>
        <p:spPr>
          <a:xfrm>
            <a:off x="298580" y="1765336"/>
            <a:ext cx="8845420" cy="0"/>
          </a:xfrm>
          <a:prstGeom prst="line">
            <a:avLst/>
          </a:prstGeom>
          <a:ln w="2857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0734208"/>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C4B3-F30A-4C15-94AD-1DC0620B2792}"/>
              </a:ext>
            </a:extLst>
          </p:cNvPr>
          <p:cNvSpPr>
            <a:spLocks noGrp="1"/>
          </p:cNvSpPr>
          <p:nvPr>
            <p:ph type="title"/>
          </p:nvPr>
        </p:nvSpPr>
        <p:spPr>
          <a:xfrm>
            <a:off x="838200" y="365125"/>
            <a:ext cx="7745963" cy="1325563"/>
          </a:xfrm>
        </p:spPr>
        <p:txBody>
          <a:bodyPr>
            <a:normAutofit fontScale="90000"/>
            <a:scene3d>
              <a:camera prst="orthographicFront"/>
              <a:lightRig rig="soft" dir="t">
                <a:rot lat="0" lon="0" rev="15600000"/>
              </a:lightRig>
            </a:scene3d>
            <a:sp3d extrusionH="57150" prstMaterial="softEdge">
              <a:bevelT w="25400" h="38100"/>
            </a:sp3d>
          </a:bodyPr>
          <a:lstStyle/>
          <a:p>
            <a:r>
              <a:rPr lang="en-US" sz="5300" b="1" dirty="0">
                <a:ln/>
                <a:solidFill>
                  <a:schemeClr val="accent4"/>
                </a:solidFill>
                <a:latin typeface="Agency FB" panose="020B0503020202020204" pitchFamily="34" charset="0"/>
              </a:rPr>
              <a:t>Coming Together for the Better</a:t>
            </a:r>
            <a:br>
              <a:rPr lang="en-US" sz="4800" b="1" dirty="0">
                <a:ln/>
                <a:solidFill>
                  <a:schemeClr val="accent4"/>
                </a:solidFill>
                <a:latin typeface="Agency FB" panose="020B0503020202020204" pitchFamily="34" charset="0"/>
              </a:rPr>
            </a:br>
            <a:r>
              <a:rPr lang="en-US" sz="4000" b="1" dirty="0">
                <a:ln/>
                <a:solidFill>
                  <a:schemeClr val="accent4"/>
                </a:solidFill>
                <a:latin typeface="Agency FB" panose="020B0503020202020204" pitchFamily="34" charset="0"/>
              </a:rPr>
              <a:t>(1 Corinthians 11:23-26)</a:t>
            </a:r>
            <a:endParaRPr lang="en-US" sz="4800" b="1" dirty="0">
              <a:ln/>
              <a:solidFill>
                <a:schemeClr val="accent4"/>
              </a:solidFill>
              <a:latin typeface="Agency FB" panose="020B0503020202020204" pitchFamily="34" charset="0"/>
            </a:endParaRPr>
          </a:p>
        </p:txBody>
      </p:sp>
      <p:sp>
        <p:nvSpPr>
          <p:cNvPr id="3" name="Content Placeholder 2">
            <a:extLst>
              <a:ext uri="{FF2B5EF4-FFF2-40B4-BE49-F238E27FC236}">
                <a16:creationId xmlns:a16="http://schemas.microsoft.com/office/drawing/2014/main" id="{71E6F8B7-1343-4DFC-948E-8050D0AA5205}"/>
              </a:ext>
            </a:extLst>
          </p:cNvPr>
          <p:cNvSpPr>
            <a:spLocks noGrp="1"/>
          </p:cNvSpPr>
          <p:nvPr>
            <p:ph idx="1"/>
          </p:nvPr>
        </p:nvSpPr>
        <p:spPr>
          <a:xfrm>
            <a:off x="903514" y="2049558"/>
            <a:ext cx="7951237" cy="4808439"/>
          </a:xfrm>
        </p:spPr>
        <p:txBody>
          <a:bodyPr>
            <a:normAutofit lnSpcReduction="10000"/>
          </a:bodyPr>
          <a:lstStyle/>
          <a:p>
            <a:pPr marL="0" indent="0">
              <a:buNone/>
            </a:pPr>
            <a:r>
              <a:rPr lang="en-US" sz="3900" dirty="0">
                <a:latin typeface="Agency FB" panose="020B0503020202020204" pitchFamily="34" charset="0"/>
              </a:rPr>
              <a:t>Coming together for the better involves…</a:t>
            </a:r>
          </a:p>
          <a:p>
            <a:r>
              <a:rPr lang="en-US" sz="3600" b="1" dirty="0">
                <a:latin typeface="Agency FB" panose="020B0503020202020204" pitchFamily="34" charset="0"/>
              </a:rPr>
              <a:t>Remembering the Lord </a:t>
            </a:r>
            <a:r>
              <a:rPr lang="en-US" sz="3600" dirty="0">
                <a:latin typeface="Agency FB" panose="020B0503020202020204" pitchFamily="34" charset="0"/>
              </a:rPr>
              <a:t>and proclaiming His death in untarnished fellowship with members of His body!</a:t>
            </a:r>
          </a:p>
          <a:p>
            <a:r>
              <a:rPr lang="en-US" sz="3600" b="1" dirty="0">
                <a:latin typeface="Agency FB" panose="020B0503020202020204" pitchFamily="34" charset="0"/>
              </a:rPr>
              <a:t>Worshiping God together is a privilege!                  </a:t>
            </a:r>
            <a:r>
              <a:rPr lang="en-US" sz="3600" dirty="0">
                <a:latin typeface="Agency FB" panose="020B0503020202020204" pitchFamily="34" charset="0"/>
              </a:rPr>
              <a:t>(cf. Ezra 6:15-22; 1 Kings 8:62-63)</a:t>
            </a:r>
          </a:p>
          <a:p>
            <a:pPr marL="0" indent="0">
              <a:buNone/>
            </a:pPr>
            <a:endParaRPr lang="en-US" sz="1600" dirty="0">
              <a:latin typeface="Agency FB" panose="020B0503020202020204" pitchFamily="34" charset="0"/>
            </a:endParaRPr>
          </a:p>
          <a:p>
            <a:pPr marL="0" indent="0" algn="ctr">
              <a:buNone/>
            </a:pPr>
            <a:r>
              <a:rPr lang="en-US" sz="4400" dirty="0">
                <a:latin typeface="Gabriola" panose="04040605051002020D02" pitchFamily="82" charset="0"/>
              </a:rPr>
              <a:t>“I was glad when they said to me, 			‘Let us go into the house of the LORD’” </a:t>
            </a:r>
            <a:r>
              <a:rPr lang="en-US" sz="4000" dirty="0">
                <a:latin typeface="Gabriola" panose="04040605051002020D02" pitchFamily="82" charset="0"/>
              </a:rPr>
              <a:t>					(Psalm 122:1) </a:t>
            </a:r>
          </a:p>
        </p:txBody>
      </p:sp>
      <p:cxnSp>
        <p:nvCxnSpPr>
          <p:cNvPr id="4" name="Straight Connector 3">
            <a:extLst>
              <a:ext uri="{FF2B5EF4-FFF2-40B4-BE49-F238E27FC236}">
                <a16:creationId xmlns:a16="http://schemas.microsoft.com/office/drawing/2014/main" id="{BA68C91E-6BE9-408C-9747-D5B43E59E54F}"/>
              </a:ext>
            </a:extLst>
          </p:cNvPr>
          <p:cNvCxnSpPr>
            <a:cxnSpLocks/>
          </p:cNvCxnSpPr>
          <p:nvPr/>
        </p:nvCxnSpPr>
        <p:spPr>
          <a:xfrm>
            <a:off x="298580" y="1765336"/>
            <a:ext cx="8845420" cy="0"/>
          </a:xfrm>
          <a:prstGeom prst="line">
            <a:avLst/>
          </a:prstGeom>
          <a:ln w="2857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019211"/>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Gradient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BrushVTI">
  <a:themeElements>
    <a:clrScheme name="AnalogousFromDarkSeedLeftStep">
      <a:dk1>
        <a:srgbClr val="000000"/>
      </a:dk1>
      <a:lt1>
        <a:srgbClr val="FFFFFF"/>
      </a:lt1>
      <a:dk2>
        <a:srgbClr val="243041"/>
      </a:dk2>
      <a:lt2>
        <a:srgbClr val="E2E5E8"/>
      </a:lt2>
      <a:accent1>
        <a:srgbClr val="C5864B"/>
      </a:accent1>
      <a:accent2>
        <a:srgbClr val="B34239"/>
      </a:accent2>
      <a:accent3>
        <a:srgbClr val="C54B75"/>
      </a:accent3>
      <a:accent4>
        <a:srgbClr val="B33996"/>
      </a:accent4>
      <a:accent5>
        <a:srgbClr val="AF4BC5"/>
      </a:accent5>
      <a:accent6>
        <a:srgbClr val="7244B7"/>
      </a:accent6>
      <a:hlink>
        <a:srgbClr val="BE42C0"/>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250</TotalTime>
  <Words>270</Words>
  <Application>Microsoft Office PowerPoint</Application>
  <PresentationFormat>On-screen Show (4:3)</PresentationFormat>
  <Paragraphs>17</Paragraphs>
  <Slides>4</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vt:i4>
      </vt:variant>
    </vt:vector>
  </HeadingPairs>
  <TitlesOfParts>
    <vt:vector size="13" baseType="lpstr">
      <vt:lpstr>Agency FB</vt:lpstr>
      <vt:lpstr>Arial</vt:lpstr>
      <vt:lpstr>Calibri</vt:lpstr>
      <vt:lpstr>Century Gothic</vt:lpstr>
      <vt:lpstr>Elephant</vt:lpstr>
      <vt:lpstr>Gabriola</vt:lpstr>
      <vt:lpstr>Univers</vt:lpstr>
      <vt:lpstr>GradientVTI</vt:lpstr>
      <vt:lpstr>BrushVTI</vt:lpstr>
      <vt:lpstr>Coming Together for the Better</vt:lpstr>
      <vt:lpstr>The Lord’s Supper and Unity (1 Corinthians 10:16-17)</vt:lpstr>
      <vt:lpstr>Coming Together for the Worse (1 Corinthians 11:17-22)</vt:lpstr>
      <vt:lpstr>Coming Together for the Better (1 Corinthians 11:23-26)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Coming Together for the Better</dc:title>
  <dc:creator>Steve</dc:creator>
  <cp:lastModifiedBy>Steve</cp:lastModifiedBy>
  <cp:revision>11</cp:revision>
  <dcterms:created xsi:type="dcterms:W3CDTF">2020-05-15T16:17:00Z</dcterms:created>
  <dcterms:modified xsi:type="dcterms:W3CDTF">2020-05-15T20:27:39Z</dcterms:modified>
</cp:coreProperties>
</file>