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2FA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A0409-56FB-4AF7-8B88-1EF27CE138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1E467-B010-4DCB-98DC-FA6A57FC5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Good law enforcement</a:t>
            </a:r>
            <a:r>
              <a:rPr lang="en-US" baseline="0" dirty="0" smtClean="0"/>
              <a:t> enables citizens to enjoy peace and maintain productivity.  The same is true in the spiritual realm.  </a:t>
            </a:r>
            <a:r>
              <a:rPr lang="en-US" dirty="0" smtClean="0"/>
              <a:t>Citizens of the Kingdom of Christ have</a:t>
            </a:r>
            <a:r>
              <a:rPr lang="en-US" baseline="0" dirty="0" smtClean="0"/>
              <a:t> an obligation to keep its laws and to discipline fellow-citizens who do not.  God wants His laws to be enforced for our good and </a:t>
            </a:r>
            <a:r>
              <a:rPr lang="en-US" baseline="0" smtClean="0"/>
              <a:t>His glory!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1E467-B010-4DCB-98DC-FA6A57FC59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6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1E467-B010-4DCB-98DC-FA6A57FC59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96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15960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64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12316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70453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19708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3993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68793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02233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30350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4458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57390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CF232-70D6-4436-A795-39212E8A8601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70A37-3AE9-4CC8-A412-789ABCB9E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9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4000">
              <a:schemeClr val="bg1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938104"/>
            <a:ext cx="7772400" cy="2387600"/>
          </a:xfrm>
        </p:spPr>
        <p:txBody>
          <a:bodyPr anchor="ctr"/>
          <a:lstStyle/>
          <a:p>
            <a:r>
              <a:rPr 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Law Enforcement </a:t>
            </a:r>
            <a:br>
              <a:rPr 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 the Church</a:t>
            </a:r>
            <a:endParaRPr 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2900" y="5580572"/>
            <a:ext cx="3468304" cy="1023428"/>
          </a:xfrm>
        </p:spPr>
        <p:txBody>
          <a:bodyPr>
            <a:noAutofit/>
          </a:bodyPr>
          <a:lstStyle/>
          <a:p>
            <a:pPr algn="r"/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905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13:3-4</a:t>
            </a:r>
          </a:p>
          <a:p>
            <a:pPr algn="r"/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90500">
                    <a:schemeClr val="accent1">
                      <a:lumMod val="5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Judges 17:6; 21:25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90500">
                  <a:schemeClr val="accent1">
                    <a:lumMod val="5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m.rgbimg.com/cache1nuqtV/users/k/ka/katagaci/600/meSL7R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49783">
            <a:off x="155575" y="442762"/>
            <a:ext cx="2407161" cy="18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0379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5000">
              <a:schemeClr val="bg1"/>
            </a:gs>
            <a:gs pos="72000">
              <a:schemeClr val="accent1">
                <a:lumMod val="5000"/>
                <a:lumOff val="95000"/>
              </a:schemeClr>
            </a:gs>
            <a:gs pos="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rgbClr val="EAF2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65126"/>
            <a:ext cx="7994650" cy="1325563"/>
          </a:xfrm>
          <a:gradFill flip="none" rotWithShape="1">
            <a:gsLst>
              <a:gs pos="18000">
                <a:schemeClr val="accent1">
                  <a:lumMod val="5000"/>
                  <a:lumOff val="95000"/>
                </a:schemeClr>
              </a:gs>
              <a:gs pos="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94000">
                <a:srgbClr val="EAF2FA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Citizens of the Kingdom have an obligation to the law of Christ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675" y="1955799"/>
            <a:ext cx="7994650" cy="3721101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en-US" sz="3600" dirty="0" smtClean="0">
                <a:latin typeface="Berlin Sans FB" panose="020E0602020502020306" pitchFamily="34" charset="0"/>
              </a:rPr>
              <a:t>We are “under law” to Christ                         </a:t>
            </a:r>
            <a:r>
              <a:rPr lang="en-US" sz="3200" dirty="0" smtClean="0">
                <a:latin typeface="Berlin Sans FB" panose="020E0602020502020306" pitchFamily="34" charset="0"/>
              </a:rPr>
              <a:t>(1 Corinthians 9:19-21)</a:t>
            </a:r>
          </a:p>
          <a:p>
            <a:r>
              <a:rPr lang="en-US" sz="3600" dirty="0" smtClean="0">
                <a:latin typeface="Berlin Sans FB" panose="020E0602020502020306" pitchFamily="34" charset="0"/>
              </a:rPr>
              <a:t>Those who have no regard for </a:t>
            </a:r>
            <a:r>
              <a:rPr lang="en-US" sz="3600" smtClean="0">
                <a:latin typeface="Berlin Sans FB" panose="020E0602020502020306" pitchFamily="34" charset="0"/>
              </a:rPr>
              <a:t>the law </a:t>
            </a:r>
            <a:r>
              <a:rPr lang="en-US" sz="3600" dirty="0" smtClean="0">
                <a:latin typeface="Berlin Sans FB" panose="020E0602020502020306" pitchFamily="34" charset="0"/>
              </a:rPr>
              <a:t>of the Kingdom will be cast out of it </a:t>
            </a:r>
            <a:r>
              <a:rPr lang="en-US" sz="3200" dirty="0" smtClean="0">
                <a:latin typeface="Berlin Sans FB" panose="020E0602020502020306" pitchFamily="34" charset="0"/>
              </a:rPr>
              <a:t>(Matthew 13:41)</a:t>
            </a:r>
            <a:endParaRPr lang="en-US" sz="32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6248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5000">
              <a:schemeClr val="bg1"/>
            </a:gs>
            <a:gs pos="72000">
              <a:schemeClr val="accent1">
                <a:lumMod val="5000"/>
                <a:lumOff val="95000"/>
              </a:schemeClr>
            </a:gs>
            <a:gs pos="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rgbClr val="EAF2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65126"/>
            <a:ext cx="7994650" cy="1325563"/>
          </a:xfrm>
          <a:gradFill flip="none" rotWithShape="1">
            <a:gsLst>
              <a:gs pos="18000">
                <a:schemeClr val="accent1">
                  <a:lumMod val="5000"/>
                  <a:lumOff val="95000"/>
                </a:schemeClr>
              </a:gs>
              <a:gs pos="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94000">
                <a:srgbClr val="EAF2FA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Law Enforcement in the Kingdom: </a:t>
            </a:r>
            <a:r>
              <a:rPr lang="en-US" sz="36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Issuing </a:t>
            </a:r>
            <a:r>
              <a:rPr lang="en-US" sz="3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W</a:t>
            </a:r>
            <a:r>
              <a:rPr lang="en-US" sz="36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arnings &amp; Citations</a:t>
            </a:r>
            <a:endParaRPr lang="en-US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675" y="1955799"/>
            <a:ext cx="7994650" cy="3721101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en-US" sz="3600" dirty="0" smtClean="0">
                <a:latin typeface="Berlin Sans FB" panose="020E0602020502020306" pitchFamily="34" charset="0"/>
              </a:rPr>
              <a:t>The Lord as made every Christian responsible to admonish and rebuke     </a:t>
            </a:r>
            <a:r>
              <a:rPr lang="en-US" sz="3200" dirty="0" smtClean="0">
                <a:latin typeface="Berlin Sans FB" panose="020E0602020502020306" pitchFamily="34" charset="0"/>
              </a:rPr>
              <a:t>(1 Thessalonians 5:14; Luke 17:3; Rev. 3:19)</a:t>
            </a:r>
          </a:p>
          <a:p>
            <a:r>
              <a:rPr lang="en-US" sz="3600" dirty="0" smtClean="0">
                <a:latin typeface="Berlin Sans FB" panose="020E0602020502020306" pitchFamily="34" charset="0"/>
              </a:rPr>
              <a:t>Evangelists &amp; elders are given special instructions </a:t>
            </a:r>
            <a:r>
              <a:rPr lang="en-US" sz="3200" dirty="0" smtClean="0">
                <a:latin typeface="Berlin Sans FB" panose="020E0602020502020306" pitchFamily="34" charset="0"/>
              </a:rPr>
              <a:t>(Titus 2:15; 1:13; 1 Timothy 5:20; Hebrews 13:17) </a:t>
            </a:r>
            <a:endParaRPr lang="en-US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82920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5000">
              <a:schemeClr val="bg1"/>
            </a:gs>
            <a:gs pos="72000">
              <a:schemeClr val="accent1">
                <a:lumMod val="5000"/>
                <a:lumOff val="95000"/>
              </a:schemeClr>
            </a:gs>
            <a:gs pos="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rgbClr val="EAF2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65126"/>
            <a:ext cx="7994650" cy="1325563"/>
          </a:xfrm>
          <a:gradFill flip="none" rotWithShape="1">
            <a:gsLst>
              <a:gs pos="18000">
                <a:schemeClr val="accent1">
                  <a:lumMod val="5000"/>
                  <a:lumOff val="95000"/>
                </a:schemeClr>
              </a:gs>
              <a:gs pos="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94000">
                <a:srgbClr val="EAF2FA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Authority to Discipline Lawbreakers</a:t>
            </a:r>
            <a:endParaRPr lang="en-US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675" y="1955799"/>
            <a:ext cx="7994650" cy="4356101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 fontScale="92500" lnSpcReduction="20000"/>
          </a:bodyPr>
          <a:lstStyle/>
          <a:p>
            <a:r>
              <a:rPr lang="en-US" sz="3900" dirty="0" smtClean="0">
                <a:latin typeface="Berlin Sans FB" panose="020E0602020502020306" pitchFamily="34" charset="0"/>
              </a:rPr>
              <a:t>The </a:t>
            </a:r>
            <a:r>
              <a:rPr lang="en-US" sz="3900" dirty="0">
                <a:latin typeface="Berlin Sans FB" panose="020E0602020502020306" pitchFamily="34" charset="0"/>
              </a:rPr>
              <a:t>Lord has also ordained that the church </a:t>
            </a:r>
            <a:r>
              <a:rPr lang="en-US" sz="3900" dirty="0" smtClean="0">
                <a:latin typeface="Berlin Sans FB" panose="020E0602020502020306" pitchFamily="34" charset="0"/>
              </a:rPr>
              <a:t>withdraw </a:t>
            </a:r>
            <a:r>
              <a:rPr lang="en-US" sz="3900" dirty="0">
                <a:latin typeface="Berlin Sans FB" panose="020E0602020502020306" pitchFamily="34" charset="0"/>
              </a:rPr>
              <a:t>from </a:t>
            </a:r>
            <a:r>
              <a:rPr lang="en-US" sz="3900" dirty="0" smtClean="0">
                <a:latin typeface="Berlin Sans FB" panose="020E0602020502020306" pitchFamily="34" charset="0"/>
              </a:rPr>
              <a:t>unrepentant lawbreakers </a:t>
            </a:r>
            <a:endParaRPr lang="en-US" sz="3900" dirty="0">
              <a:latin typeface="Berlin Sans FB" panose="020E0602020502020306" pitchFamily="34" charset="0"/>
            </a:endParaRPr>
          </a:p>
          <a:p>
            <a:r>
              <a:rPr lang="en-US" sz="3900" dirty="0" smtClean="0">
                <a:latin typeface="Berlin Sans FB" panose="020E0602020502020306" pitchFamily="34" charset="0"/>
              </a:rPr>
              <a:t>This </a:t>
            </a:r>
            <a:r>
              <a:rPr lang="en-US" sz="3900" dirty="0">
                <a:latin typeface="Berlin Sans FB" panose="020E0602020502020306" pitchFamily="34" charset="0"/>
              </a:rPr>
              <a:t>solemn responsibility is </a:t>
            </a:r>
            <a:r>
              <a:rPr lang="en-US" sz="3900" dirty="0" smtClean="0">
                <a:latin typeface="Berlin Sans FB" panose="020E0602020502020306" pitchFamily="34" charset="0"/>
              </a:rPr>
              <a:t>set </a:t>
            </a:r>
            <a:r>
              <a:rPr lang="en-US" sz="3900" dirty="0">
                <a:latin typeface="Berlin Sans FB" panose="020E0602020502020306" pitchFamily="34" charset="0"/>
              </a:rPr>
              <a:t>forth </a:t>
            </a:r>
            <a:r>
              <a:rPr lang="en-US" sz="3900" dirty="0" smtClean="0">
                <a:latin typeface="Berlin Sans FB" panose="020E0602020502020306" pitchFamily="34" charset="0"/>
              </a:rPr>
              <a:t>in   </a:t>
            </a:r>
            <a:r>
              <a:rPr lang="en-US" sz="3900" dirty="0">
                <a:latin typeface="Berlin Sans FB" panose="020E0602020502020306" pitchFamily="34" charset="0"/>
              </a:rPr>
              <a:t>1 Corinthians 5 and 2 </a:t>
            </a:r>
            <a:r>
              <a:rPr lang="en-US" sz="3900" dirty="0" smtClean="0">
                <a:latin typeface="Berlin Sans FB" panose="020E0602020502020306" pitchFamily="34" charset="0"/>
              </a:rPr>
              <a:t>Thess. </a:t>
            </a:r>
            <a:r>
              <a:rPr lang="en-US" sz="3900" dirty="0">
                <a:latin typeface="Berlin Sans FB" panose="020E0602020502020306" pitchFamily="34" charset="0"/>
              </a:rPr>
              <a:t>3:6-15.</a:t>
            </a:r>
          </a:p>
          <a:p>
            <a:pPr marL="457200" lvl="1"/>
            <a:r>
              <a:rPr lang="en-US" sz="3200" dirty="0" smtClean="0">
                <a:latin typeface="Berlin Sans FB" panose="020E0602020502020306" pitchFamily="34" charset="0"/>
              </a:rPr>
              <a:t>It </a:t>
            </a:r>
            <a:r>
              <a:rPr lang="en-US" sz="3200" dirty="0">
                <a:latin typeface="Berlin Sans FB" panose="020E0602020502020306" pitchFamily="34" charset="0"/>
              </a:rPr>
              <a:t>is referred to as “punishment which was inflicted by the majority” in 2 Corinthians 2:6. </a:t>
            </a:r>
          </a:p>
          <a:p>
            <a:pPr marL="457200" lvl="1"/>
            <a:r>
              <a:rPr lang="en-US" sz="3200" dirty="0" smtClean="0">
                <a:latin typeface="Berlin Sans FB" panose="020E0602020502020306" pitchFamily="34" charset="0"/>
              </a:rPr>
              <a:t>Its </a:t>
            </a:r>
            <a:r>
              <a:rPr lang="en-US" sz="3200" dirty="0">
                <a:latin typeface="Berlin Sans FB" panose="020E0602020502020306" pitchFamily="34" charset="0"/>
              </a:rPr>
              <a:t>purpose is to bring about the repentance and rehabilitation of the lawbreaker </a:t>
            </a:r>
            <a:r>
              <a:rPr lang="en-US" sz="3200" dirty="0" smtClean="0">
                <a:latin typeface="Berlin Sans FB" panose="020E0602020502020306" pitchFamily="34" charset="0"/>
              </a:rPr>
              <a:t>                       (</a:t>
            </a:r>
            <a:r>
              <a:rPr lang="en-US" sz="3200" dirty="0">
                <a:latin typeface="Berlin Sans FB" panose="020E0602020502020306" pitchFamily="34" charset="0"/>
              </a:rPr>
              <a:t>cf. 2 Corinthians 2:6-8).</a:t>
            </a:r>
          </a:p>
        </p:txBody>
      </p:sp>
    </p:spTree>
    <p:extLst>
      <p:ext uri="{BB962C8B-B14F-4D97-AF65-F5344CB8AC3E}">
        <p14:creationId xmlns:p14="http://schemas.microsoft.com/office/powerpoint/2010/main" val="231678539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236</Words>
  <Application>Microsoft Office PowerPoint</Application>
  <PresentationFormat>On-screen Show (4:3)</PresentationFormat>
  <Paragraphs>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Berlin Sans FB</vt:lpstr>
      <vt:lpstr>Calibri</vt:lpstr>
      <vt:lpstr>Calibri Light</vt:lpstr>
      <vt:lpstr>Office Theme</vt:lpstr>
      <vt:lpstr>Law Enforcement  in the Church</vt:lpstr>
      <vt:lpstr>Citizens of the Kingdom have an obligation to the law of Christ</vt:lpstr>
      <vt:lpstr>Law Enforcement in the Kingdom: Issuing Warnings &amp; Citations</vt:lpstr>
      <vt:lpstr>Authority to Discipline Lawbreakers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Enforcement  in the Church</dc:title>
  <dc:creator>user</dc:creator>
  <cp:lastModifiedBy>user</cp:lastModifiedBy>
  <cp:revision>10</cp:revision>
  <dcterms:created xsi:type="dcterms:W3CDTF">2015-05-22T14:08:03Z</dcterms:created>
  <dcterms:modified xsi:type="dcterms:W3CDTF">2015-05-24T20:52:12Z</dcterms:modified>
</cp:coreProperties>
</file>