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41E5C-450C-4DA3-9ECA-ADA8C1C05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191C-992E-42E6-A0ED-B79F052B3B76}">
      <dgm:prSet custT="1"/>
      <dgm:spPr/>
      <dgm:t>
        <a:bodyPr/>
        <a:lstStyle/>
        <a:p>
          <a:r>
            <a:rPr lang="en-US" sz="4800" dirty="0">
              <a:latin typeface="Rockwell Condensed" panose="02060603050405020104" pitchFamily="18" charset="0"/>
            </a:rPr>
            <a:t>We are perfected through trial!             </a:t>
          </a:r>
          <a:r>
            <a:rPr lang="en-US" sz="39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(James 1:2-4; 2 Corinthians 2:9)</a:t>
          </a:r>
        </a:p>
      </dgm:t>
    </dgm:pt>
    <dgm:pt modelId="{EEB1FE71-A1CD-4008-9320-24A51547F6CB}" type="parTrans" cxnId="{C7AD97FC-21B0-4A37-A0F7-02C48A63BBD4}">
      <dgm:prSet/>
      <dgm:spPr/>
      <dgm:t>
        <a:bodyPr/>
        <a:lstStyle/>
        <a:p>
          <a:endParaRPr lang="en-US"/>
        </a:p>
      </dgm:t>
    </dgm:pt>
    <dgm:pt modelId="{8E33C738-BD28-4532-A1FC-3071AF03B541}" type="sibTrans" cxnId="{C7AD97FC-21B0-4A37-A0F7-02C48A63BBD4}">
      <dgm:prSet/>
      <dgm:spPr/>
      <dgm:t>
        <a:bodyPr/>
        <a:lstStyle/>
        <a:p>
          <a:endParaRPr lang="en-US"/>
        </a:p>
      </dgm:t>
    </dgm:pt>
    <dgm:pt modelId="{0E79C2FF-1BAA-472E-AC00-BC90CE4045A0}">
      <dgm:prSet custT="1"/>
      <dgm:spPr/>
      <dgm:t>
        <a:bodyPr/>
        <a:lstStyle/>
        <a:p>
          <a:r>
            <a:rPr lang="en-US" sz="4800" dirty="0">
              <a:latin typeface="Rockwell Condensed" panose="02060603050405020104" pitchFamily="18" charset="0"/>
            </a:rPr>
            <a:t>True character does the right thing no matter the form of the test! </a:t>
          </a:r>
          <a:r>
            <a:rPr lang="en-US" sz="39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(Hebrews 11:25-26; Romans 12:19; Prov. 30:8-9)</a:t>
          </a:r>
        </a:p>
      </dgm:t>
    </dgm:pt>
    <dgm:pt modelId="{B73F1B01-4AC3-4F8A-94C0-9A7644D6A173}" type="parTrans" cxnId="{C1432037-F42E-4B44-A9CD-8BA4B98C690B}">
      <dgm:prSet/>
      <dgm:spPr/>
      <dgm:t>
        <a:bodyPr/>
        <a:lstStyle/>
        <a:p>
          <a:endParaRPr lang="en-US"/>
        </a:p>
      </dgm:t>
    </dgm:pt>
    <dgm:pt modelId="{B64CF1DE-4690-481F-A4F3-3D45F6AC9053}" type="sibTrans" cxnId="{C1432037-F42E-4B44-A9CD-8BA4B98C690B}">
      <dgm:prSet/>
      <dgm:spPr/>
      <dgm:t>
        <a:bodyPr/>
        <a:lstStyle/>
        <a:p>
          <a:endParaRPr lang="en-US"/>
        </a:p>
      </dgm:t>
    </dgm:pt>
    <dgm:pt modelId="{48B78702-E857-430F-9A0F-572790BE8D05}" type="pres">
      <dgm:prSet presAssocID="{8DC41E5C-450C-4DA3-9ECA-ADA8C1C05B1C}" presName="linear" presStyleCnt="0">
        <dgm:presLayoutVars>
          <dgm:animLvl val="lvl"/>
          <dgm:resizeHandles val="exact"/>
        </dgm:presLayoutVars>
      </dgm:prSet>
      <dgm:spPr/>
    </dgm:pt>
    <dgm:pt modelId="{E96CD1B6-6381-437C-88DF-11F1ACC8FC8D}" type="pres">
      <dgm:prSet presAssocID="{AE3B191C-992E-42E6-A0ED-B79F052B3B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365CEC-97D5-41BF-B8B1-B57A5F6CD151}" type="pres">
      <dgm:prSet presAssocID="{8E33C738-BD28-4532-A1FC-3071AF03B541}" presName="spacer" presStyleCnt="0"/>
      <dgm:spPr/>
    </dgm:pt>
    <dgm:pt modelId="{9DF6F2EE-C0C8-4595-BBE5-BE8540CD9D0C}" type="pres">
      <dgm:prSet presAssocID="{0E79C2FF-1BAA-472E-AC00-BC90CE4045A0}" presName="parentText" presStyleLbl="node1" presStyleIdx="1" presStyleCnt="2" custScaleY="99328">
        <dgm:presLayoutVars>
          <dgm:chMax val="0"/>
          <dgm:bulletEnabled val="1"/>
        </dgm:presLayoutVars>
      </dgm:prSet>
      <dgm:spPr/>
    </dgm:pt>
  </dgm:ptLst>
  <dgm:cxnLst>
    <dgm:cxn modelId="{7267130F-E953-46BA-B378-3DCB28ADA65B}" type="presOf" srcId="{8DC41E5C-450C-4DA3-9ECA-ADA8C1C05B1C}" destId="{48B78702-E857-430F-9A0F-572790BE8D05}" srcOrd="0" destOrd="0" presId="urn:microsoft.com/office/officeart/2005/8/layout/vList2"/>
    <dgm:cxn modelId="{C1432037-F42E-4B44-A9CD-8BA4B98C690B}" srcId="{8DC41E5C-450C-4DA3-9ECA-ADA8C1C05B1C}" destId="{0E79C2FF-1BAA-472E-AC00-BC90CE4045A0}" srcOrd="1" destOrd="0" parTransId="{B73F1B01-4AC3-4F8A-94C0-9A7644D6A173}" sibTransId="{B64CF1DE-4690-481F-A4F3-3D45F6AC9053}"/>
    <dgm:cxn modelId="{45832565-1053-406A-8266-2F386FFA0AE3}" type="presOf" srcId="{AE3B191C-992E-42E6-A0ED-B79F052B3B76}" destId="{E96CD1B6-6381-437C-88DF-11F1ACC8FC8D}" srcOrd="0" destOrd="0" presId="urn:microsoft.com/office/officeart/2005/8/layout/vList2"/>
    <dgm:cxn modelId="{D5548294-8440-46C8-8BDE-81A874A693F4}" type="presOf" srcId="{0E79C2FF-1BAA-472E-AC00-BC90CE4045A0}" destId="{9DF6F2EE-C0C8-4595-BBE5-BE8540CD9D0C}" srcOrd="0" destOrd="0" presId="urn:microsoft.com/office/officeart/2005/8/layout/vList2"/>
    <dgm:cxn modelId="{C7AD97FC-21B0-4A37-A0F7-02C48A63BBD4}" srcId="{8DC41E5C-450C-4DA3-9ECA-ADA8C1C05B1C}" destId="{AE3B191C-992E-42E6-A0ED-B79F052B3B76}" srcOrd="0" destOrd="0" parTransId="{EEB1FE71-A1CD-4008-9320-24A51547F6CB}" sibTransId="{8E33C738-BD28-4532-A1FC-3071AF03B541}"/>
    <dgm:cxn modelId="{1B03F720-3D54-4C9D-B05B-EC44100E51F2}" type="presParOf" srcId="{48B78702-E857-430F-9A0F-572790BE8D05}" destId="{E96CD1B6-6381-437C-88DF-11F1ACC8FC8D}" srcOrd="0" destOrd="0" presId="urn:microsoft.com/office/officeart/2005/8/layout/vList2"/>
    <dgm:cxn modelId="{141F1872-D211-4716-977D-BDFC2B238C36}" type="presParOf" srcId="{48B78702-E857-430F-9A0F-572790BE8D05}" destId="{A8365CEC-97D5-41BF-B8B1-B57A5F6CD151}" srcOrd="1" destOrd="0" presId="urn:microsoft.com/office/officeart/2005/8/layout/vList2"/>
    <dgm:cxn modelId="{BFE10DEC-5DAD-41B0-AED0-76D660057B93}" type="presParOf" srcId="{48B78702-E857-430F-9A0F-572790BE8D05}" destId="{9DF6F2EE-C0C8-4595-BBE5-BE8540CD9D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41E5C-450C-4DA3-9ECA-ADA8C1C05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191C-992E-42E6-A0ED-B79F052B3B76}">
      <dgm:prSet custT="1"/>
      <dgm:spPr/>
      <dgm:t>
        <a:bodyPr/>
        <a:lstStyle/>
        <a:p>
          <a:r>
            <a:rPr lang="en-US" sz="4800" dirty="0">
              <a:latin typeface="Rockwell Condensed" panose="02060603050405020104" pitchFamily="18" charset="0"/>
            </a:rPr>
            <a:t>In Compassion                     </a:t>
          </a:r>
          <a:r>
            <a: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(Philippians 2:19-22; 2:1-4; 1 Corinthians 13:5)</a:t>
          </a:r>
          <a:endParaRPr lang="en-US" sz="4800" dirty="0">
            <a:solidFill>
              <a:schemeClr val="accent1">
                <a:lumMod val="20000"/>
                <a:lumOff val="80000"/>
              </a:schemeClr>
            </a:solidFill>
            <a:latin typeface="Rockwell Condensed" panose="02060603050405020104" pitchFamily="18" charset="0"/>
          </a:endParaRPr>
        </a:p>
      </dgm:t>
    </dgm:pt>
    <dgm:pt modelId="{EEB1FE71-A1CD-4008-9320-24A51547F6CB}" type="parTrans" cxnId="{C7AD97FC-21B0-4A37-A0F7-02C48A63BBD4}">
      <dgm:prSet/>
      <dgm:spPr/>
      <dgm:t>
        <a:bodyPr/>
        <a:lstStyle/>
        <a:p>
          <a:endParaRPr lang="en-US"/>
        </a:p>
      </dgm:t>
    </dgm:pt>
    <dgm:pt modelId="{8E33C738-BD28-4532-A1FC-3071AF03B541}" type="sibTrans" cxnId="{C7AD97FC-21B0-4A37-A0F7-02C48A63BBD4}">
      <dgm:prSet/>
      <dgm:spPr/>
      <dgm:t>
        <a:bodyPr/>
        <a:lstStyle/>
        <a:p>
          <a:endParaRPr lang="en-US"/>
        </a:p>
      </dgm:t>
    </dgm:pt>
    <dgm:pt modelId="{0E79C2FF-1BAA-472E-AC00-BC90CE4045A0}">
      <dgm:prSet custT="1"/>
      <dgm:spPr/>
      <dgm:t>
        <a:bodyPr/>
        <a:lstStyle/>
        <a:p>
          <a:r>
            <a:rPr lang="en-US" sz="4800" dirty="0">
              <a:latin typeface="Rockwell Condensed" panose="02060603050405020104" pitchFamily="18" charset="0"/>
            </a:rPr>
            <a:t>In Consistent Service                 </a:t>
          </a:r>
          <a:r>
            <a: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(2 Timothy 1:8; James 2:18; Proverbs 20:11; Titus 2:7-8; Romans 12:17)</a:t>
          </a:r>
          <a:endParaRPr lang="en-US" sz="4800" dirty="0">
            <a:solidFill>
              <a:schemeClr val="accent1">
                <a:lumMod val="20000"/>
                <a:lumOff val="80000"/>
              </a:schemeClr>
            </a:solidFill>
            <a:latin typeface="Rockwell Condensed" panose="02060603050405020104" pitchFamily="18" charset="0"/>
          </a:endParaRPr>
        </a:p>
      </dgm:t>
    </dgm:pt>
    <dgm:pt modelId="{B73F1B01-4AC3-4F8A-94C0-9A7644D6A173}" type="parTrans" cxnId="{C1432037-F42E-4B44-A9CD-8BA4B98C690B}">
      <dgm:prSet/>
      <dgm:spPr/>
      <dgm:t>
        <a:bodyPr/>
        <a:lstStyle/>
        <a:p>
          <a:endParaRPr lang="en-US"/>
        </a:p>
      </dgm:t>
    </dgm:pt>
    <dgm:pt modelId="{B64CF1DE-4690-481F-A4F3-3D45F6AC9053}" type="sibTrans" cxnId="{C1432037-F42E-4B44-A9CD-8BA4B98C690B}">
      <dgm:prSet/>
      <dgm:spPr/>
      <dgm:t>
        <a:bodyPr/>
        <a:lstStyle/>
        <a:p>
          <a:endParaRPr lang="en-US"/>
        </a:p>
      </dgm:t>
    </dgm:pt>
    <dgm:pt modelId="{48B78702-E857-430F-9A0F-572790BE8D05}" type="pres">
      <dgm:prSet presAssocID="{8DC41E5C-450C-4DA3-9ECA-ADA8C1C05B1C}" presName="linear" presStyleCnt="0">
        <dgm:presLayoutVars>
          <dgm:animLvl val="lvl"/>
          <dgm:resizeHandles val="exact"/>
        </dgm:presLayoutVars>
      </dgm:prSet>
      <dgm:spPr/>
    </dgm:pt>
    <dgm:pt modelId="{E96CD1B6-6381-437C-88DF-11F1ACC8FC8D}" type="pres">
      <dgm:prSet presAssocID="{AE3B191C-992E-42E6-A0ED-B79F052B3B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365CEC-97D5-41BF-B8B1-B57A5F6CD151}" type="pres">
      <dgm:prSet presAssocID="{8E33C738-BD28-4532-A1FC-3071AF03B541}" presName="spacer" presStyleCnt="0"/>
      <dgm:spPr/>
    </dgm:pt>
    <dgm:pt modelId="{9DF6F2EE-C0C8-4595-BBE5-BE8540CD9D0C}" type="pres">
      <dgm:prSet presAssocID="{0E79C2FF-1BAA-472E-AC00-BC90CE4045A0}" presName="parentText" presStyleLbl="node1" presStyleIdx="1" presStyleCnt="2" custScaleY="99328" custLinFactNeighborX="-1498">
        <dgm:presLayoutVars>
          <dgm:chMax val="0"/>
          <dgm:bulletEnabled val="1"/>
        </dgm:presLayoutVars>
      </dgm:prSet>
      <dgm:spPr/>
    </dgm:pt>
  </dgm:ptLst>
  <dgm:cxnLst>
    <dgm:cxn modelId="{7267130F-E953-46BA-B378-3DCB28ADA65B}" type="presOf" srcId="{8DC41E5C-450C-4DA3-9ECA-ADA8C1C05B1C}" destId="{48B78702-E857-430F-9A0F-572790BE8D05}" srcOrd="0" destOrd="0" presId="urn:microsoft.com/office/officeart/2005/8/layout/vList2"/>
    <dgm:cxn modelId="{C1432037-F42E-4B44-A9CD-8BA4B98C690B}" srcId="{8DC41E5C-450C-4DA3-9ECA-ADA8C1C05B1C}" destId="{0E79C2FF-1BAA-472E-AC00-BC90CE4045A0}" srcOrd="1" destOrd="0" parTransId="{B73F1B01-4AC3-4F8A-94C0-9A7644D6A173}" sibTransId="{B64CF1DE-4690-481F-A4F3-3D45F6AC9053}"/>
    <dgm:cxn modelId="{45832565-1053-406A-8266-2F386FFA0AE3}" type="presOf" srcId="{AE3B191C-992E-42E6-A0ED-B79F052B3B76}" destId="{E96CD1B6-6381-437C-88DF-11F1ACC8FC8D}" srcOrd="0" destOrd="0" presId="urn:microsoft.com/office/officeart/2005/8/layout/vList2"/>
    <dgm:cxn modelId="{D5548294-8440-46C8-8BDE-81A874A693F4}" type="presOf" srcId="{0E79C2FF-1BAA-472E-AC00-BC90CE4045A0}" destId="{9DF6F2EE-C0C8-4595-BBE5-BE8540CD9D0C}" srcOrd="0" destOrd="0" presId="urn:microsoft.com/office/officeart/2005/8/layout/vList2"/>
    <dgm:cxn modelId="{C7AD97FC-21B0-4A37-A0F7-02C48A63BBD4}" srcId="{8DC41E5C-450C-4DA3-9ECA-ADA8C1C05B1C}" destId="{AE3B191C-992E-42E6-A0ED-B79F052B3B76}" srcOrd="0" destOrd="0" parTransId="{EEB1FE71-A1CD-4008-9320-24A51547F6CB}" sibTransId="{8E33C738-BD28-4532-A1FC-3071AF03B541}"/>
    <dgm:cxn modelId="{1B03F720-3D54-4C9D-B05B-EC44100E51F2}" type="presParOf" srcId="{48B78702-E857-430F-9A0F-572790BE8D05}" destId="{E96CD1B6-6381-437C-88DF-11F1ACC8FC8D}" srcOrd="0" destOrd="0" presId="urn:microsoft.com/office/officeart/2005/8/layout/vList2"/>
    <dgm:cxn modelId="{141F1872-D211-4716-977D-BDFC2B238C36}" type="presParOf" srcId="{48B78702-E857-430F-9A0F-572790BE8D05}" destId="{A8365CEC-97D5-41BF-B8B1-B57A5F6CD151}" srcOrd="1" destOrd="0" presId="urn:microsoft.com/office/officeart/2005/8/layout/vList2"/>
    <dgm:cxn modelId="{BFE10DEC-5DAD-41B0-AED0-76D660057B93}" type="presParOf" srcId="{48B78702-E857-430F-9A0F-572790BE8D05}" destId="{9DF6F2EE-C0C8-4595-BBE5-BE8540CD9D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D1B6-6381-437C-88DF-11F1ACC8FC8D}">
      <dsp:nvSpPr>
        <dsp:cNvPr id="0" name=""/>
        <dsp:cNvSpPr/>
      </dsp:nvSpPr>
      <dsp:spPr>
        <a:xfrm>
          <a:off x="0" y="2126"/>
          <a:ext cx="8130339" cy="220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We are perfected through trial!             </a:t>
          </a:r>
          <a:r>
            <a:rPr lang="en-US" sz="3900" kern="12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(James 1:2-4; 2 Corinthians 2:9)</a:t>
          </a:r>
        </a:p>
      </dsp:txBody>
      <dsp:txXfrm>
        <a:off x="107481" y="109607"/>
        <a:ext cx="7915377" cy="1986800"/>
      </dsp:txXfrm>
    </dsp:sp>
    <dsp:sp modelId="{9DF6F2EE-C0C8-4595-BBE5-BE8540CD9D0C}">
      <dsp:nvSpPr>
        <dsp:cNvPr id="0" name=""/>
        <dsp:cNvSpPr/>
      </dsp:nvSpPr>
      <dsp:spPr>
        <a:xfrm>
          <a:off x="0" y="2216821"/>
          <a:ext cx="8130339" cy="2186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True character does the right thing no matter the form of the test! </a:t>
          </a:r>
          <a:r>
            <a:rPr lang="en-US" sz="3900" kern="12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(Hebrews 11:25-26; Romans 12:19; Prov. 30:8-9)</a:t>
          </a:r>
        </a:p>
      </dsp:txBody>
      <dsp:txXfrm>
        <a:off x="106759" y="2323580"/>
        <a:ext cx="7916821" cy="1973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D1B6-6381-437C-88DF-11F1ACC8FC8D}">
      <dsp:nvSpPr>
        <dsp:cNvPr id="0" name=""/>
        <dsp:cNvSpPr/>
      </dsp:nvSpPr>
      <dsp:spPr>
        <a:xfrm>
          <a:off x="0" y="1984"/>
          <a:ext cx="8130339" cy="2201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In Compassion                     </a:t>
          </a:r>
          <a:r>
            <a:rPr lang="en-US" sz="4000" kern="12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(Philippians 2:19-22; 2:1-4; 1 Corinthians 13:5)</a:t>
          </a:r>
          <a:endParaRPr lang="en-US" sz="4800" kern="1200" dirty="0">
            <a:solidFill>
              <a:schemeClr val="accent1">
                <a:lumMod val="20000"/>
                <a:lumOff val="80000"/>
              </a:schemeClr>
            </a:solidFill>
            <a:latin typeface="Rockwell Condensed" panose="02060603050405020104" pitchFamily="18" charset="0"/>
          </a:endParaRPr>
        </a:p>
      </dsp:txBody>
      <dsp:txXfrm>
        <a:off x="107473" y="109457"/>
        <a:ext cx="7915393" cy="1986657"/>
      </dsp:txXfrm>
    </dsp:sp>
    <dsp:sp modelId="{9DF6F2EE-C0C8-4595-BBE5-BE8540CD9D0C}">
      <dsp:nvSpPr>
        <dsp:cNvPr id="0" name=""/>
        <dsp:cNvSpPr/>
      </dsp:nvSpPr>
      <dsp:spPr>
        <a:xfrm>
          <a:off x="0" y="2217121"/>
          <a:ext cx="8130339" cy="2186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In Consistent Service                 </a:t>
          </a:r>
          <a:r>
            <a:rPr lang="en-US" sz="4000" kern="1200" dirty="0">
              <a:solidFill>
                <a:schemeClr val="accent1">
                  <a:lumMod val="20000"/>
                  <a:lumOff val="80000"/>
                </a:schemeClr>
              </a:solidFill>
              <a:latin typeface="Rockwell Condensed" panose="02060603050405020104" pitchFamily="18" charset="0"/>
            </a:rPr>
            <a:t>(2 Timothy 1:8; James 2:18; Proverbs 20:11; Titus 2:7-8; Romans 12:17)</a:t>
          </a:r>
          <a:endParaRPr lang="en-US" sz="4800" kern="1200" dirty="0">
            <a:solidFill>
              <a:schemeClr val="accent1">
                <a:lumMod val="20000"/>
                <a:lumOff val="80000"/>
              </a:schemeClr>
            </a:solidFill>
            <a:latin typeface="Rockwell Condensed" panose="02060603050405020104" pitchFamily="18" charset="0"/>
          </a:endParaRPr>
        </a:p>
      </dsp:txBody>
      <dsp:txXfrm>
        <a:off x="106751" y="2323872"/>
        <a:ext cx="7916837" cy="197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78F5-52BE-41BB-AC66-146B20FB295E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F464E-E6A9-4A43-9D5D-91487941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 that has been proven through trial is genuine and powerful.  It unites God’s people in true compassion and consistent service.  It provides powerful testimony to those outside of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F464E-E6A9-4A43-9D5D-91487941A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1EC7-3447-43B7-BE39-AA7D0EA285B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46AF-0EE8-4A12-AF34-1E4EA6FC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A72B-5DB2-49E2-9E53-1EBE444A0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385066"/>
            <a:ext cx="8021177" cy="1317643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atin typeface="Rockwell Extra Bold" panose="02060903040505020403" pitchFamily="18" charset="0"/>
              </a:rPr>
              <a:t>The Power of </a:t>
            </a:r>
            <a:br>
              <a:rPr lang="en-US" sz="4200" dirty="0">
                <a:latin typeface="Rockwell Extra Bold" panose="02060903040505020403" pitchFamily="18" charset="0"/>
              </a:rPr>
            </a:br>
            <a:r>
              <a:rPr lang="en-US" sz="4200" dirty="0">
                <a:latin typeface="Rockwell Extra Bold" panose="02060903040505020403" pitchFamily="18" charset="0"/>
              </a:rPr>
              <a:t>Proven 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2097B-833E-4C7F-A213-75228B1B3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5702709"/>
            <a:ext cx="8021177" cy="52110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Romans 5:3-4 </a:t>
            </a:r>
            <a:r>
              <a:rPr lang="en-US" dirty="0">
                <a:sym typeface="Wingdings" panose="05000000000000000000" pitchFamily="2" charset="2"/>
              </a:rPr>
              <a:t></a:t>
            </a:r>
            <a:r>
              <a:rPr lang="en-US" dirty="0"/>
              <a:t> Philippians 2:19-22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DFFD2-570B-44AA-A8CC-8535E6D3F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6" b="27451"/>
          <a:stretch/>
        </p:blipFill>
        <p:spPr>
          <a:xfrm>
            <a:off x="20" y="10"/>
            <a:ext cx="9143980" cy="424212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2E4E-D8A7-402F-91D9-E8B6510A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62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ckwell Extra Bold" panose="02060903040505020403" pitchFamily="18" charset="0"/>
              </a:rPr>
              <a:t>Proven Character has been tested in trial!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40DDF30-11CF-4BCE-A772-C4EBFBF95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48075"/>
              </p:ext>
            </p:extLst>
          </p:nvPr>
        </p:nvGraphicFramePr>
        <p:xfrm>
          <a:off x="628649" y="1771048"/>
          <a:ext cx="8130339" cy="440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1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2E4E-D8A7-402F-91D9-E8B6510A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239997"/>
            <a:ext cx="88454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Rockwell Extra Bold" panose="02060903040505020403" pitchFamily="18" charset="0"/>
              </a:rPr>
              <a:t>Timothy’s Proven Character Demonstrated Itself…	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40DDF30-11CF-4BCE-A772-C4EBFBF95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69292"/>
              </p:ext>
            </p:extLst>
          </p:nvPr>
        </p:nvGraphicFramePr>
        <p:xfrm>
          <a:off x="628649" y="1771048"/>
          <a:ext cx="8130339" cy="440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0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E738-2C67-46DA-8531-C37BD861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" y="215900"/>
            <a:ext cx="6973534" cy="14657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Rockwell Extra Bold" panose="02060903040505020403" pitchFamily="18" charset="0"/>
              </a:rPr>
              <a:t>The proven character of Christians can sway even the most antagonistic unbelievers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73DAC8-2930-4CD7-8E1F-82920C22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6" y="1592826"/>
            <a:ext cx="6115664" cy="51635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ckwell Condensed" panose="02060603050405020104" pitchFamily="18" charset="0"/>
              </a:rPr>
              <a:t>“Keep your conduct among the Gentiles honorable, so that…they may see your good deeds and glorify God on the day of visitation.” (1 Peter 2:12)</a:t>
            </a:r>
          </a:p>
          <a:p>
            <a:pPr marL="0" indent="0">
              <a:buNone/>
            </a:pPr>
            <a:endParaRPr lang="en-US" sz="800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 Condensed" panose="02060603050405020104" pitchFamily="18" charset="0"/>
              </a:rPr>
              <a:t>“Let your light so shine before men, that they  may see your good works and glorify your   Father in heaven.”  (Matthew 5:16).</a:t>
            </a:r>
          </a:p>
          <a:p>
            <a:pPr marL="0" indent="0">
              <a:buNone/>
            </a:pPr>
            <a:endParaRPr lang="en-US" sz="800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 Condensed" panose="02060603050405020104" pitchFamily="18" charset="0"/>
              </a:rPr>
              <a:t>“God is more concerned with your character than He is with your comfort.” </a:t>
            </a:r>
          </a:p>
          <a:p>
            <a:pPr marL="0" indent="0">
              <a:buNone/>
            </a:pPr>
            <a:endParaRPr lang="en-US" sz="800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Rockwell Condensed" panose="02060603050405020104" pitchFamily="18" charset="0"/>
              </a:rPr>
              <a:t>We must be more concerned about what glorifies Him than what gratifies us.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36D64334-0C4A-45D3-BB4E-27C88BC30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227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Rockwell Condensed</vt:lpstr>
      <vt:lpstr>Rockwell Extra Bold</vt:lpstr>
      <vt:lpstr>Office Theme</vt:lpstr>
      <vt:lpstr>The Power of  Proven Character</vt:lpstr>
      <vt:lpstr>Proven Character has been tested in trial!</vt:lpstr>
      <vt:lpstr>Timothy’s Proven Character Demonstrated Itself… </vt:lpstr>
      <vt:lpstr>The proven character of Christians can sway even the most antagonistic unbelievers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 Proven Character</dc:title>
  <dc:creator>Eastside Enlightener</dc:creator>
  <cp:lastModifiedBy>Eastside Enlightener</cp:lastModifiedBy>
  <cp:revision>8</cp:revision>
  <dcterms:created xsi:type="dcterms:W3CDTF">2019-05-24T21:02:45Z</dcterms:created>
  <dcterms:modified xsi:type="dcterms:W3CDTF">2019-05-25T14:25:29Z</dcterms:modified>
</cp:coreProperties>
</file>