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A3C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97" d="100"/>
          <a:sy n="97" d="100"/>
        </p:scale>
        <p:origin x="13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CBF4E4-394B-46B5-9325-8AD7D2333D04}" type="datetimeFigureOut">
              <a:rPr lang="en-US" smtClean="0"/>
              <a:t>6/1/2018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7878F6-925E-4AD2-A98A-EEDE584CB676}" type="slidenum">
              <a:rPr lang="en-US" smtClean="0"/>
              <a:t>‹#›</a:t>
            </a:fld>
            <a:endParaRPr lang="en-US"/>
          </a:p>
        </p:txBody>
      </p:sp>
    </p:spTree>
    <p:extLst>
      <p:ext uri="{BB962C8B-B14F-4D97-AF65-F5344CB8AC3E}">
        <p14:creationId xmlns:p14="http://schemas.microsoft.com/office/powerpoint/2010/main" val="770098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Deacons are of vital importance to the functioning of Scripturally organized church.  Their qualifications, work, and appointment should be of interest to every Christian who wants God’s will to be done in </a:t>
            </a:r>
            <a:r>
              <a:rPr lang="en-US"/>
              <a:t>His church.</a:t>
            </a:r>
            <a:endParaRPr lang="en-US" dirty="0"/>
          </a:p>
        </p:txBody>
      </p:sp>
      <p:sp>
        <p:nvSpPr>
          <p:cNvPr id="4" name="Slide Number Placeholder 3"/>
          <p:cNvSpPr>
            <a:spLocks noGrp="1"/>
          </p:cNvSpPr>
          <p:nvPr>
            <p:ph type="sldNum" sz="quarter" idx="10"/>
          </p:nvPr>
        </p:nvSpPr>
        <p:spPr/>
        <p:txBody>
          <a:bodyPr/>
          <a:lstStyle/>
          <a:p>
            <a:fld id="{897878F6-925E-4AD2-A98A-EEDE584CB676}" type="slidenum">
              <a:rPr lang="en-US" smtClean="0"/>
              <a:t>1</a:t>
            </a:fld>
            <a:endParaRPr lang="en-US"/>
          </a:p>
        </p:txBody>
      </p:sp>
    </p:spTree>
    <p:extLst>
      <p:ext uri="{BB962C8B-B14F-4D97-AF65-F5344CB8AC3E}">
        <p14:creationId xmlns:p14="http://schemas.microsoft.com/office/powerpoint/2010/main" val="3488506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3A7445-6972-482A-BA87-3670A82BA4E6}"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FEDB1-C765-4581-8E20-319CF63BD4BD}" type="slidenum">
              <a:rPr lang="en-US" smtClean="0"/>
              <a:t>‹#›</a:t>
            </a:fld>
            <a:endParaRPr lang="en-US"/>
          </a:p>
        </p:txBody>
      </p:sp>
    </p:spTree>
    <p:extLst>
      <p:ext uri="{BB962C8B-B14F-4D97-AF65-F5344CB8AC3E}">
        <p14:creationId xmlns:p14="http://schemas.microsoft.com/office/powerpoint/2010/main" val="58386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3A7445-6972-482A-BA87-3670A82BA4E6}"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FEDB1-C765-4581-8E20-319CF63BD4BD}" type="slidenum">
              <a:rPr lang="en-US" smtClean="0"/>
              <a:t>‹#›</a:t>
            </a:fld>
            <a:endParaRPr lang="en-US"/>
          </a:p>
        </p:txBody>
      </p:sp>
    </p:spTree>
    <p:extLst>
      <p:ext uri="{BB962C8B-B14F-4D97-AF65-F5344CB8AC3E}">
        <p14:creationId xmlns:p14="http://schemas.microsoft.com/office/powerpoint/2010/main" val="2298932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3A7445-6972-482A-BA87-3670A82BA4E6}"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FEDB1-C765-4581-8E20-319CF63BD4BD}" type="slidenum">
              <a:rPr lang="en-US" smtClean="0"/>
              <a:t>‹#›</a:t>
            </a:fld>
            <a:endParaRPr lang="en-US"/>
          </a:p>
        </p:txBody>
      </p:sp>
    </p:spTree>
    <p:extLst>
      <p:ext uri="{BB962C8B-B14F-4D97-AF65-F5344CB8AC3E}">
        <p14:creationId xmlns:p14="http://schemas.microsoft.com/office/powerpoint/2010/main" val="3642246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3A7445-6972-482A-BA87-3670A82BA4E6}"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FEDB1-C765-4581-8E20-319CF63BD4BD}" type="slidenum">
              <a:rPr lang="en-US" smtClean="0"/>
              <a:t>‹#›</a:t>
            </a:fld>
            <a:endParaRPr lang="en-US"/>
          </a:p>
        </p:txBody>
      </p:sp>
    </p:spTree>
    <p:extLst>
      <p:ext uri="{BB962C8B-B14F-4D97-AF65-F5344CB8AC3E}">
        <p14:creationId xmlns:p14="http://schemas.microsoft.com/office/powerpoint/2010/main" val="65515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F3A7445-6972-482A-BA87-3670A82BA4E6}"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FEDB1-C765-4581-8E20-319CF63BD4BD}" type="slidenum">
              <a:rPr lang="en-US" smtClean="0"/>
              <a:t>‹#›</a:t>
            </a:fld>
            <a:endParaRPr lang="en-US"/>
          </a:p>
        </p:txBody>
      </p:sp>
    </p:spTree>
    <p:extLst>
      <p:ext uri="{BB962C8B-B14F-4D97-AF65-F5344CB8AC3E}">
        <p14:creationId xmlns:p14="http://schemas.microsoft.com/office/powerpoint/2010/main" val="988957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3A7445-6972-482A-BA87-3670A82BA4E6}"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7FEDB1-C765-4581-8E20-319CF63BD4BD}" type="slidenum">
              <a:rPr lang="en-US" smtClean="0"/>
              <a:t>‹#›</a:t>
            </a:fld>
            <a:endParaRPr lang="en-US"/>
          </a:p>
        </p:txBody>
      </p:sp>
    </p:spTree>
    <p:extLst>
      <p:ext uri="{BB962C8B-B14F-4D97-AF65-F5344CB8AC3E}">
        <p14:creationId xmlns:p14="http://schemas.microsoft.com/office/powerpoint/2010/main" val="145788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3A7445-6972-482A-BA87-3670A82BA4E6}" type="datetimeFigureOut">
              <a:rPr lang="en-US" smtClean="0"/>
              <a:t>6/1/2018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7FEDB1-C765-4581-8E20-319CF63BD4BD}" type="slidenum">
              <a:rPr lang="en-US" smtClean="0"/>
              <a:t>‹#›</a:t>
            </a:fld>
            <a:endParaRPr lang="en-US"/>
          </a:p>
        </p:txBody>
      </p:sp>
    </p:spTree>
    <p:extLst>
      <p:ext uri="{BB962C8B-B14F-4D97-AF65-F5344CB8AC3E}">
        <p14:creationId xmlns:p14="http://schemas.microsoft.com/office/powerpoint/2010/main" val="3637194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3A7445-6972-482A-BA87-3670A82BA4E6}" type="datetimeFigureOut">
              <a:rPr lang="en-US" smtClean="0"/>
              <a:t>6/1/2018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7FEDB1-C765-4581-8E20-319CF63BD4BD}" type="slidenum">
              <a:rPr lang="en-US" smtClean="0"/>
              <a:t>‹#›</a:t>
            </a:fld>
            <a:endParaRPr lang="en-US"/>
          </a:p>
        </p:txBody>
      </p:sp>
    </p:spTree>
    <p:extLst>
      <p:ext uri="{BB962C8B-B14F-4D97-AF65-F5344CB8AC3E}">
        <p14:creationId xmlns:p14="http://schemas.microsoft.com/office/powerpoint/2010/main" val="1944729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3A7445-6972-482A-BA87-3670A82BA4E6}" type="datetimeFigureOut">
              <a:rPr lang="en-US" smtClean="0"/>
              <a:t>6/1/2018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7FEDB1-C765-4581-8E20-319CF63BD4BD}" type="slidenum">
              <a:rPr lang="en-US" smtClean="0"/>
              <a:t>‹#›</a:t>
            </a:fld>
            <a:endParaRPr lang="en-US"/>
          </a:p>
        </p:txBody>
      </p:sp>
    </p:spTree>
    <p:extLst>
      <p:ext uri="{BB962C8B-B14F-4D97-AF65-F5344CB8AC3E}">
        <p14:creationId xmlns:p14="http://schemas.microsoft.com/office/powerpoint/2010/main" val="3130961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F3A7445-6972-482A-BA87-3670A82BA4E6}"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7FEDB1-C765-4581-8E20-319CF63BD4BD}" type="slidenum">
              <a:rPr lang="en-US" smtClean="0"/>
              <a:t>‹#›</a:t>
            </a:fld>
            <a:endParaRPr lang="en-US"/>
          </a:p>
        </p:txBody>
      </p:sp>
    </p:spTree>
    <p:extLst>
      <p:ext uri="{BB962C8B-B14F-4D97-AF65-F5344CB8AC3E}">
        <p14:creationId xmlns:p14="http://schemas.microsoft.com/office/powerpoint/2010/main" val="160404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F3A7445-6972-482A-BA87-3670A82BA4E6}"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7FEDB1-C765-4581-8E20-319CF63BD4BD}" type="slidenum">
              <a:rPr lang="en-US" smtClean="0"/>
              <a:t>‹#›</a:t>
            </a:fld>
            <a:endParaRPr lang="en-US"/>
          </a:p>
        </p:txBody>
      </p:sp>
    </p:spTree>
    <p:extLst>
      <p:ext uri="{BB962C8B-B14F-4D97-AF65-F5344CB8AC3E}">
        <p14:creationId xmlns:p14="http://schemas.microsoft.com/office/powerpoint/2010/main" val="3860226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A3C3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3A7445-6972-482A-BA87-3670A82BA4E6}" type="datetimeFigureOut">
              <a:rPr lang="en-US" smtClean="0"/>
              <a:t>6/1/2018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7FEDB1-C765-4581-8E20-319CF63BD4BD}" type="slidenum">
              <a:rPr lang="en-US" smtClean="0"/>
              <a:t>‹#›</a:t>
            </a:fld>
            <a:endParaRPr lang="en-US"/>
          </a:p>
        </p:txBody>
      </p:sp>
    </p:spTree>
    <p:extLst>
      <p:ext uri="{BB962C8B-B14F-4D97-AF65-F5344CB8AC3E}">
        <p14:creationId xmlns:p14="http://schemas.microsoft.com/office/powerpoint/2010/main" val="4959882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21E5081-59AB-46C9-BC49-5C0EA53781C5}"/>
              </a:ext>
            </a:extLst>
          </p:cNvPr>
          <p:cNvPicPr>
            <a:picLocks noChangeAspect="1"/>
          </p:cNvPicPr>
          <p:nvPr/>
        </p:nvPicPr>
        <p:blipFill rotWithShape="1">
          <a:blip r:embed="rId3">
            <a:alphaModFix amt="50000"/>
            <a:extLst/>
          </a:blip>
          <a:srcRect l="14850" r="9817"/>
          <a:stretch/>
        </p:blipFill>
        <p:spPr>
          <a:xfrm>
            <a:off x="20" y="1"/>
            <a:ext cx="9143980" cy="6857999"/>
          </a:xfrm>
          <a:prstGeom prst="rect">
            <a:avLst/>
          </a:prstGeom>
        </p:spPr>
      </p:pic>
      <p:sp>
        <p:nvSpPr>
          <p:cNvPr id="2" name="Title 1">
            <a:extLst>
              <a:ext uri="{FF2B5EF4-FFF2-40B4-BE49-F238E27FC236}">
                <a16:creationId xmlns:a16="http://schemas.microsoft.com/office/drawing/2014/main" id="{C4068406-F044-4172-9B49-1C88705DC51A}"/>
              </a:ext>
            </a:extLst>
          </p:cNvPr>
          <p:cNvSpPr>
            <a:spLocks noGrp="1"/>
          </p:cNvSpPr>
          <p:nvPr>
            <p:ph type="ctrTitle"/>
          </p:nvPr>
        </p:nvSpPr>
        <p:spPr>
          <a:xfrm>
            <a:off x="1143000" y="1578542"/>
            <a:ext cx="6858000" cy="2598341"/>
          </a:xfrm>
        </p:spPr>
        <p:txBody>
          <a:bodyPr>
            <a:normAutofit fontScale="90000"/>
          </a:bodyPr>
          <a:lstStyle/>
          <a:p>
            <a:r>
              <a:rPr lang="en-US" sz="7200" dirty="0">
                <a:solidFill>
                  <a:srgbClr val="FFFFFF"/>
                </a:solidFill>
                <a:latin typeface="Agency FB" panose="020B0503020202020204" pitchFamily="34" charset="0"/>
              </a:rPr>
              <a:t>“Those who serve well  as deacons”</a:t>
            </a:r>
            <a:br>
              <a:rPr lang="en-US" dirty="0">
                <a:solidFill>
                  <a:srgbClr val="FFFFFF"/>
                </a:solidFill>
              </a:rPr>
            </a:br>
            <a:endParaRPr lang="en-US" dirty="0">
              <a:solidFill>
                <a:srgbClr val="FFFFFF"/>
              </a:solidFill>
            </a:endParaRPr>
          </a:p>
        </p:txBody>
      </p:sp>
      <p:sp>
        <p:nvSpPr>
          <p:cNvPr id="3" name="Subtitle 2">
            <a:extLst>
              <a:ext uri="{FF2B5EF4-FFF2-40B4-BE49-F238E27FC236}">
                <a16:creationId xmlns:a16="http://schemas.microsoft.com/office/drawing/2014/main" id="{7E2EE6EE-7CC4-40D8-885E-C22C86F31BE6}"/>
              </a:ext>
            </a:extLst>
          </p:cNvPr>
          <p:cNvSpPr>
            <a:spLocks noGrp="1"/>
          </p:cNvSpPr>
          <p:nvPr>
            <p:ph type="subTitle" idx="1"/>
          </p:nvPr>
        </p:nvSpPr>
        <p:spPr>
          <a:xfrm>
            <a:off x="1143000" y="3428999"/>
            <a:ext cx="6858000" cy="1098395"/>
          </a:xfrm>
        </p:spPr>
        <p:txBody>
          <a:bodyPr>
            <a:normAutofit/>
          </a:bodyPr>
          <a:lstStyle/>
          <a:p>
            <a:r>
              <a:rPr lang="en-US" sz="2800" dirty="0">
                <a:solidFill>
                  <a:srgbClr val="FFFFFF"/>
                </a:solidFill>
              </a:rPr>
              <a:t>1 Timothy 3:8-13</a:t>
            </a:r>
          </a:p>
        </p:txBody>
      </p:sp>
    </p:spTree>
    <p:extLst>
      <p:ext uri="{BB962C8B-B14F-4D97-AF65-F5344CB8AC3E}">
        <p14:creationId xmlns:p14="http://schemas.microsoft.com/office/powerpoint/2010/main" val="225826240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39483-1FFA-48DD-B02F-B8D779E3EFBC}"/>
              </a:ext>
            </a:extLst>
          </p:cNvPr>
          <p:cNvSpPr>
            <a:spLocks noGrp="1"/>
          </p:cNvSpPr>
          <p:nvPr>
            <p:ph type="title"/>
          </p:nvPr>
        </p:nvSpPr>
        <p:spPr>
          <a:xfrm>
            <a:off x="628650" y="281783"/>
            <a:ext cx="7886700" cy="1181258"/>
          </a:xfrm>
        </p:spPr>
        <p:txBody>
          <a:bodyPr>
            <a:normAutofit/>
          </a:bodyPr>
          <a:lstStyle/>
          <a:p>
            <a:pPr algn="ctr"/>
            <a:r>
              <a:rPr lang="en-US" sz="5400" dirty="0">
                <a:solidFill>
                  <a:schemeClr val="accent2">
                    <a:lumMod val="60000"/>
                    <a:lumOff val="40000"/>
                  </a:schemeClr>
                </a:solidFill>
                <a:effectLst>
                  <a:glow rad="101600">
                    <a:schemeClr val="accent3">
                      <a:satMod val="175000"/>
                      <a:alpha val="40000"/>
                    </a:schemeClr>
                  </a:glow>
                </a:effectLst>
                <a:latin typeface="Agency FB" panose="020B0503020202020204" pitchFamily="34" charset="0"/>
              </a:rPr>
              <a:t>God’s Pattern for Local Churches</a:t>
            </a:r>
          </a:p>
        </p:txBody>
      </p:sp>
      <p:sp>
        <p:nvSpPr>
          <p:cNvPr id="3" name="Content Placeholder 2">
            <a:extLst>
              <a:ext uri="{FF2B5EF4-FFF2-40B4-BE49-F238E27FC236}">
                <a16:creationId xmlns:a16="http://schemas.microsoft.com/office/drawing/2014/main" id="{C938B761-648A-4FEA-A8F8-E8FABB1138E0}"/>
              </a:ext>
            </a:extLst>
          </p:cNvPr>
          <p:cNvSpPr>
            <a:spLocks noGrp="1"/>
          </p:cNvSpPr>
          <p:nvPr>
            <p:ph idx="1"/>
          </p:nvPr>
        </p:nvSpPr>
        <p:spPr>
          <a:xfrm>
            <a:off x="628650" y="1463041"/>
            <a:ext cx="7886700" cy="4713922"/>
          </a:xfrm>
        </p:spPr>
        <p:txBody>
          <a:bodyPr>
            <a:normAutofit/>
          </a:bodyPr>
          <a:lstStyle/>
          <a:p>
            <a:r>
              <a:rPr lang="en-US" sz="3200" dirty="0">
                <a:solidFill>
                  <a:schemeClr val="bg1"/>
                </a:solidFill>
              </a:rPr>
              <a:t>The same things are taught (1 Cor. 4:17)</a:t>
            </a:r>
          </a:p>
          <a:p>
            <a:r>
              <a:rPr lang="en-US" sz="3200" dirty="0">
                <a:solidFill>
                  <a:schemeClr val="bg1"/>
                </a:solidFill>
              </a:rPr>
              <a:t>The same acceptance of people from every walk of life (1 Corinthians 7:17)</a:t>
            </a:r>
          </a:p>
          <a:p>
            <a:r>
              <a:rPr lang="en-US" sz="3200" dirty="0">
                <a:solidFill>
                  <a:schemeClr val="bg1"/>
                </a:solidFill>
              </a:rPr>
              <a:t>The same rules for worship (1 Cor. 14:33-34)</a:t>
            </a:r>
          </a:p>
          <a:p>
            <a:r>
              <a:rPr lang="en-US" sz="3200" dirty="0">
                <a:solidFill>
                  <a:schemeClr val="bg1"/>
                </a:solidFill>
              </a:rPr>
              <a:t>The same organization (Acts 14:23; Titus 1:5; 1 Timothy 3:10-15)</a:t>
            </a:r>
          </a:p>
        </p:txBody>
      </p:sp>
      <p:pic>
        <p:nvPicPr>
          <p:cNvPr id="4" name="Picture 3">
            <a:extLst>
              <a:ext uri="{FF2B5EF4-FFF2-40B4-BE49-F238E27FC236}">
                <a16:creationId xmlns:a16="http://schemas.microsoft.com/office/drawing/2014/main" id="{5EA08F7A-D66B-461B-8DEE-1580029D47B2}"/>
              </a:ext>
            </a:extLst>
          </p:cNvPr>
          <p:cNvPicPr>
            <a:picLocks noChangeAspect="1"/>
          </p:cNvPicPr>
          <p:nvPr/>
        </p:nvPicPr>
        <p:blipFill>
          <a:blip r:embed="rId2"/>
          <a:stretch>
            <a:fillRect/>
          </a:stretch>
        </p:blipFill>
        <p:spPr>
          <a:xfrm>
            <a:off x="4858373" y="4301334"/>
            <a:ext cx="3326239" cy="187562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4003610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39483-1FFA-48DD-B02F-B8D779E3EFBC}"/>
              </a:ext>
            </a:extLst>
          </p:cNvPr>
          <p:cNvSpPr>
            <a:spLocks noGrp="1"/>
          </p:cNvSpPr>
          <p:nvPr>
            <p:ph type="title"/>
          </p:nvPr>
        </p:nvSpPr>
        <p:spPr>
          <a:xfrm>
            <a:off x="628650" y="166281"/>
            <a:ext cx="7886700" cy="1364136"/>
          </a:xfrm>
        </p:spPr>
        <p:txBody>
          <a:bodyPr>
            <a:normAutofit/>
          </a:bodyPr>
          <a:lstStyle/>
          <a:p>
            <a:pPr algn="ctr"/>
            <a:r>
              <a:rPr lang="en-US" dirty="0">
                <a:solidFill>
                  <a:schemeClr val="accent2">
                    <a:lumMod val="60000"/>
                    <a:lumOff val="40000"/>
                  </a:schemeClr>
                </a:solidFill>
                <a:effectLst>
                  <a:glow rad="101600">
                    <a:schemeClr val="accent3">
                      <a:satMod val="175000"/>
                      <a:alpha val="40000"/>
                    </a:schemeClr>
                  </a:glow>
                </a:effectLst>
                <a:latin typeface="Agency FB" panose="020B0503020202020204" pitchFamily="34" charset="0"/>
              </a:rPr>
              <a:t>Deacons are a vital part of a             Scripturally Organized Church</a:t>
            </a:r>
          </a:p>
        </p:txBody>
      </p:sp>
      <p:sp>
        <p:nvSpPr>
          <p:cNvPr id="3" name="Content Placeholder 2">
            <a:extLst>
              <a:ext uri="{FF2B5EF4-FFF2-40B4-BE49-F238E27FC236}">
                <a16:creationId xmlns:a16="http://schemas.microsoft.com/office/drawing/2014/main" id="{C938B761-648A-4FEA-A8F8-E8FABB1138E0}"/>
              </a:ext>
            </a:extLst>
          </p:cNvPr>
          <p:cNvSpPr>
            <a:spLocks noGrp="1"/>
          </p:cNvSpPr>
          <p:nvPr>
            <p:ph idx="1"/>
          </p:nvPr>
        </p:nvSpPr>
        <p:spPr>
          <a:xfrm>
            <a:off x="327259" y="1443789"/>
            <a:ext cx="8489482" cy="5414210"/>
          </a:xfrm>
        </p:spPr>
        <p:txBody>
          <a:bodyPr>
            <a:normAutofit fontScale="92500" lnSpcReduction="10000"/>
          </a:bodyPr>
          <a:lstStyle/>
          <a:p>
            <a:r>
              <a:rPr lang="en-US" sz="3200" dirty="0">
                <a:solidFill>
                  <a:schemeClr val="bg1"/>
                </a:solidFill>
              </a:rPr>
              <a:t>They serve a different function than elders (Philippians 1:1)</a:t>
            </a:r>
          </a:p>
          <a:p>
            <a:r>
              <a:rPr lang="en-US" sz="3200" dirty="0">
                <a:solidFill>
                  <a:schemeClr val="bg1"/>
                </a:solidFill>
              </a:rPr>
              <a:t>They serve in an official capacity (1 Tim. 3:10, 13)</a:t>
            </a:r>
          </a:p>
          <a:p>
            <a:pPr marL="509588" lvl="1" indent="-220663"/>
            <a:r>
              <a:rPr lang="en-US" sz="2800" dirty="0">
                <a:solidFill>
                  <a:schemeClr val="bg1"/>
                </a:solidFill>
              </a:rPr>
              <a:t>Like the term “Elder,” “Deacon” is used in a special sense. </a:t>
            </a:r>
          </a:p>
          <a:p>
            <a:pPr marL="509588" lvl="1" indent="-220663"/>
            <a:r>
              <a:rPr lang="en-US" sz="2800" dirty="0">
                <a:solidFill>
                  <a:schemeClr val="bg1"/>
                </a:solidFill>
              </a:rPr>
              <a:t>“Deacon” (Gr. </a:t>
            </a:r>
            <a:r>
              <a:rPr lang="en-US" sz="2800" dirty="0" err="1">
                <a:solidFill>
                  <a:schemeClr val="bg1"/>
                </a:solidFill>
              </a:rPr>
              <a:t>Diakonos</a:t>
            </a:r>
            <a:r>
              <a:rPr lang="en-US" sz="2800" dirty="0">
                <a:solidFill>
                  <a:schemeClr val="bg1"/>
                </a:solidFill>
              </a:rPr>
              <a:t>) generally denotes a servant or minister; the word is used for other kinds of servants:</a:t>
            </a:r>
          </a:p>
          <a:p>
            <a:pPr marL="741363" lvl="2" indent="-231775"/>
            <a:r>
              <a:rPr lang="en-US" sz="2600" i="1" dirty="0">
                <a:solidFill>
                  <a:schemeClr val="accent2">
                    <a:lumMod val="20000"/>
                    <a:lumOff val="80000"/>
                  </a:schemeClr>
                </a:solidFill>
                <a:effectLst>
                  <a:outerShdw blurRad="38100" dist="38100" dir="2700000" algn="tl">
                    <a:srgbClr val="000000">
                      <a:alpha val="43137"/>
                    </a:srgbClr>
                  </a:outerShdw>
                </a:effectLst>
              </a:rPr>
              <a:t>Christ (Romans 15:8)</a:t>
            </a:r>
          </a:p>
          <a:p>
            <a:pPr marL="741363" lvl="2" indent="-231775"/>
            <a:r>
              <a:rPr lang="en-US" sz="2600" i="1" dirty="0">
                <a:solidFill>
                  <a:schemeClr val="accent2">
                    <a:lumMod val="20000"/>
                    <a:lumOff val="80000"/>
                  </a:schemeClr>
                </a:solidFill>
                <a:effectLst>
                  <a:outerShdw blurRad="38100" dist="38100" dir="2700000" algn="tl">
                    <a:srgbClr val="000000">
                      <a:alpha val="43137"/>
                    </a:srgbClr>
                  </a:outerShdw>
                </a:effectLst>
              </a:rPr>
              <a:t>The apostles (2 Corinthians 3:6)</a:t>
            </a:r>
          </a:p>
          <a:p>
            <a:pPr marL="741363" lvl="2" indent="-231775"/>
            <a:r>
              <a:rPr lang="en-US" sz="2600" i="1" dirty="0">
                <a:solidFill>
                  <a:schemeClr val="accent2">
                    <a:lumMod val="20000"/>
                    <a:lumOff val="80000"/>
                  </a:schemeClr>
                </a:solidFill>
                <a:effectLst>
                  <a:outerShdw blurRad="38100" dist="38100" dir="2700000" algn="tl">
                    <a:srgbClr val="000000">
                      <a:alpha val="43137"/>
                    </a:srgbClr>
                  </a:outerShdw>
                </a:effectLst>
              </a:rPr>
              <a:t>Evangelists (1 Timothy 4:6)</a:t>
            </a:r>
          </a:p>
          <a:p>
            <a:pPr marL="741363" lvl="2" indent="-231775"/>
            <a:r>
              <a:rPr lang="en-US" sz="2600" i="1" dirty="0">
                <a:solidFill>
                  <a:schemeClr val="accent2">
                    <a:lumMod val="20000"/>
                    <a:lumOff val="80000"/>
                  </a:schemeClr>
                </a:solidFill>
                <a:effectLst>
                  <a:outerShdw blurRad="38100" dist="38100" dir="2700000" algn="tl">
                    <a:srgbClr val="000000">
                      <a:alpha val="43137"/>
                    </a:srgbClr>
                  </a:outerShdw>
                </a:effectLst>
              </a:rPr>
              <a:t>Followers of Christ (John 12:26)</a:t>
            </a:r>
          </a:p>
          <a:p>
            <a:pPr marL="741363" lvl="2" indent="-231775"/>
            <a:r>
              <a:rPr lang="en-US" sz="2600" i="1" dirty="0">
                <a:solidFill>
                  <a:schemeClr val="accent2">
                    <a:lumMod val="20000"/>
                    <a:lumOff val="80000"/>
                  </a:schemeClr>
                </a:solidFill>
                <a:effectLst>
                  <a:outerShdw blurRad="38100" dist="38100" dir="2700000" algn="tl">
                    <a:srgbClr val="000000">
                      <a:alpha val="43137"/>
                    </a:srgbClr>
                  </a:outerShdw>
                </a:effectLst>
              </a:rPr>
              <a:t>Civil authorities (Romans 13:4)</a:t>
            </a:r>
          </a:p>
          <a:p>
            <a:pPr marL="741363" lvl="2" indent="-231775"/>
            <a:r>
              <a:rPr lang="en-US" sz="2600" i="1" dirty="0">
                <a:solidFill>
                  <a:schemeClr val="accent2">
                    <a:lumMod val="20000"/>
                    <a:lumOff val="80000"/>
                  </a:schemeClr>
                </a:solidFill>
                <a:effectLst>
                  <a:outerShdw blurRad="38100" dist="38100" dir="2700000" algn="tl">
                    <a:srgbClr val="000000">
                      <a:alpha val="43137"/>
                    </a:srgbClr>
                  </a:outerShdw>
                </a:effectLst>
              </a:rPr>
              <a:t>Satan’s servants (2 Corinthians 11:15)</a:t>
            </a:r>
          </a:p>
          <a:p>
            <a:pPr marL="741363" lvl="2" indent="-231775"/>
            <a:r>
              <a:rPr lang="en-US" sz="2600" i="1" dirty="0">
                <a:solidFill>
                  <a:schemeClr val="accent2">
                    <a:lumMod val="20000"/>
                    <a:lumOff val="80000"/>
                  </a:schemeClr>
                </a:solidFill>
                <a:effectLst>
                  <a:outerShdw blurRad="38100" dist="38100" dir="2700000" algn="tl">
                    <a:srgbClr val="000000">
                      <a:alpha val="43137"/>
                    </a:srgbClr>
                  </a:outerShdw>
                </a:effectLst>
              </a:rPr>
              <a:t>Women who served the church (Romans 16:1)</a:t>
            </a:r>
          </a:p>
          <a:p>
            <a:pPr marL="741363" lvl="2" indent="-231775"/>
            <a:r>
              <a:rPr lang="en-US" sz="2600" i="1" dirty="0">
                <a:solidFill>
                  <a:schemeClr val="accent2">
                    <a:lumMod val="20000"/>
                    <a:lumOff val="80000"/>
                  </a:schemeClr>
                </a:solidFill>
                <a:effectLst>
                  <a:outerShdw blurRad="38100" dist="38100" dir="2700000" algn="tl">
                    <a:srgbClr val="000000">
                      <a:alpha val="43137"/>
                    </a:srgbClr>
                  </a:outerShdw>
                </a:effectLst>
              </a:rPr>
              <a:t>Waiters at feasts (John 2:5; Matthew 22:13)</a:t>
            </a:r>
          </a:p>
          <a:p>
            <a:pPr lvl="1"/>
            <a:endParaRPr lang="en-US" sz="2800" dirty="0">
              <a:solidFill>
                <a:schemeClr val="bg1"/>
              </a:solidFill>
            </a:endParaRPr>
          </a:p>
          <a:p>
            <a:pPr lvl="1"/>
            <a:endParaRPr lang="en-US" sz="2800" dirty="0">
              <a:solidFill>
                <a:schemeClr val="bg1"/>
              </a:solidFill>
            </a:endParaRPr>
          </a:p>
          <a:p>
            <a:endParaRPr lang="en-US" sz="3200" dirty="0">
              <a:solidFill>
                <a:schemeClr val="bg1"/>
              </a:solidFill>
            </a:endParaRPr>
          </a:p>
        </p:txBody>
      </p:sp>
      <p:pic>
        <p:nvPicPr>
          <p:cNvPr id="4" name="Picture 3">
            <a:extLst>
              <a:ext uri="{FF2B5EF4-FFF2-40B4-BE49-F238E27FC236}">
                <a16:creationId xmlns:a16="http://schemas.microsoft.com/office/drawing/2014/main" id="{5EA08F7A-D66B-461B-8DEE-1580029D47B2}"/>
              </a:ext>
            </a:extLst>
          </p:cNvPr>
          <p:cNvPicPr>
            <a:picLocks noChangeAspect="1"/>
          </p:cNvPicPr>
          <p:nvPr/>
        </p:nvPicPr>
        <p:blipFill>
          <a:blip r:embed="rId2"/>
          <a:stretch>
            <a:fillRect/>
          </a:stretch>
        </p:blipFill>
        <p:spPr>
          <a:xfrm>
            <a:off x="5329257" y="3937836"/>
            <a:ext cx="2618202" cy="1476375"/>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3613685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Effect transition="in" filter="fade">
                                      <p:cBhvr>
                                        <p:cTn id="61" dur="1000"/>
                                        <p:tgtEl>
                                          <p:spTgt spid="3">
                                            <p:txEl>
                                              <p:pRg st="10" end="10"/>
                                            </p:txEl>
                                          </p:spTgt>
                                        </p:tgtEl>
                                      </p:cBhvr>
                                    </p:animEffect>
                                    <p:anim calcmode="lin" valueType="num">
                                      <p:cBhvr>
                                        <p:cTn id="6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3">
                                            <p:txEl>
                                              <p:pRg st="11" end="11"/>
                                            </p:txEl>
                                          </p:spTgt>
                                        </p:tgtEl>
                                        <p:attrNameLst>
                                          <p:attrName>style.visibility</p:attrName>
                                        </p:attrNameLst>
                                      </p:cBhvr>
                                      <p:to>
                                        <p:strVal val="visible"/>
                                      </p:to>
                                    </p:set>
                                    <p:animEffect transition="in" filter="fade">
                                      <p:cBhvr>
                                        <p:cTn id="66" dur="1000"/>
                                        <p:tgtEl>
                                          <p:spTgt spid="3">
                                            <p:txEl>
                                              <p:pRg st="11" end="11"/>
                                            </p:txEl>
                                          </p:spTgt>
                                        </p:tgtEl>
                                      </p:cBhvr>
                                    </p:animEffect>
                                    <p:anim calcmode="lin" valueType="num">
                                      <p:cBhvr>
                                        <p:cTn id="67"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69" presetID="10" presetClass="entr" presetSubtype="0" fill="hold" nodeType="withEffect">
                                  <p:stCondLst>
                                    <p:cond delay="0"/>
                                  </p:stCondLst>
                                  <p:childTnLst>
                                    <p:set>
                                      <p:cBhvr>
                                        <p:cTn id="70" dur="1" fill="hold">
                                          <p:stCondLst>
                                            <p:cond delay="0"/>
                                          </p:stCondLst>
                                        </p:cTn>
                                        <p:tgtEl>
                                          <p:spTgt spid="4"/>
                                        </p:tgtEl>
                                        <p:attrNameLst>
                                          <p:attrName>style.visibility</p:attrName>
                                        </p:attrNameLst>
                                      </p:cBhvr>
                                      <p:to>
                                        <p:strVal val="visible"/>
                                      </p:to>
                                    </p:set>
                                    <p:animEffect transition="in" filter="fade">
                                      <p:cBhvr>
                                        <p:cTn id="7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39483-1FFA-48DD-B02F-B8D779E3EFBC}"/>
              </a:ext>
            </a:extLst>
          </p:cNvPr>
          <p:cNvSpPr>
            <a:spLocks noGrp="1"/>
          </p:cNvSpPr>
          <p:nvPr>
            <p:ph type="title"/>
          </p:nvPr>
        </p:nvSpPr>
        <p:spPr>
          <a:xfrm>
            <a:off x="385011" y="281783"/>
            <a:ext cx="8373978" cy="1181258"/>
          </a:xfrm>
        </p:spPr>
        <p:txBody>
          <a:bodyPr>
            <a:normAutofit/>
          </a:bodyPr>
          <a:lstStyle/>
          <a:p>
            <a:pPr algn="ctr"/>
            <a:r>
              <a:rPr lang="en-US" sz="5400" dirty="0">
                <a:solidFill>
                  <a:schemeClr val="accent2">
                    <a:lumMod val="60000"/>
                    <a:lumOff val="40000"/>
                  </a:schemeClr>
                </a:solidFill>
                <a:effectLst>
                  <a:glow rad="101600">
                    <a:schemeClr val="accent3">
                      <a:satMod val="175000"/>
                      <a:alpha val="40000"/>
                    </a:schemeClr>
                  </a:glow>
                </a:effectLst>
                <a:latin typeface="Agency FB" panose="020B0503020202020204" pitchFamily="34" charset="0"/>
              </a:rPr>
              <a:t>The Work of Deacons</a:t>
            </a:r>
          </a:p>
        </p:txBody>
      </p:sp>
      <p:sp>
        <p:nvSpPr>
          <p:cNvPr id="3" name="Content Placeholder 2">
            <a:extLst>
              <a:ext uri="{FF2B5EF4-FFF2-40B4-BE49-F238E27FC236}">
                <a16:creationId xmlns:a16="http://schemas.microsoft.com/office/drawing/2014/main" id="{C938B761-648A-4FEA-A8F8-E8FABB1138E0}"/>
              </a:ext>
            </a:extLst>
          </p:cNvPr>
          <p:cNvSpPr>
            <a:spLocks noGrp="1"/>
          </p:cNvSpPr>
          <p:nvPr>
            <p:ph idx="1"/>
          </p:nvPr>
        </p:nvSpPr>
        <p:spPr>
          <a:xfrm>
            <a:off x="628650" y="1463040"/>
            <a:ext cx="7886700" cy="5394960"/>
          </a:xfrm>
        </p:spPr>
        <p:txBody>
          <a:bodyPr>
            <a:normAutofit/>
          </a:bodyPr>
          <a:lstStyle/>
          <a:p>
            <a:r>
              <a:rPr lang="en-US" sz="3200" dirty="0">
                <a:solidFill>
                  <a:schemeClr val="bg1"/>
                </a:solidFill>
              </a:rPr>
              <a:t>Their work is not the same as preachers, apostles, or elders (Philippians 1:1)</a:t>
            </a:r>
          </a:p>
          <a:p>
            <a:r>
              <a:rPr lang="en-US" sz="3200" dirty="0">
                <a:solidFill>
                  <a:schemeClr val="bg1"/>
                </a:solidFill>
              </a:rPr>
              <a:t>They are involved in some kind of service.</a:t>
            </a:r>
          </a:p>
          <a:p>
            <a:r>
              <a:rPr lang="en-US" sz="3200" dirty="0">
                <a:solidFill>
                  <a:schemeClr val="bg1"/>
                </a:solidFill>
              </a:rPr>
              <a:t>The service is done within the framework of the local church.</a:t>
            </a:r>
          </a:p>
          <a:p>
            <a:r>
              <a:rPr lang="en-US" sz="3200" dirty="0">
                <a:solidFill>
                  <a:schemeClr val="bg1"/>
                </a:solidFill>
              </a:rPr>
              <a:t>Their work would be under the oversight of the shepherds or elders of the church.</a:t>
            </a:r>
          </a:p>
          <a:p>
            <a:r>
              <a:rPr lang="en-US" sz="3200" dirty="0">
                <a:solidFill>
                  <a:schemeClr val="bg1"/>
                </a:solidFill>
              </a:rPr>
              <a:t>Thus, their work is somewhat similar to the work of the men chosen in Acts 6:1-5.</a:t>
            </a:r>
          </a:p>
        </p:txBody>
      </p:sp>
    </p:spTree>
    <p:extLst>
      <p:ext uri="{BB962C8B-B14F-4D97-AF65-F5344CB8AC3E}">
        <p14:creationId xmlns:p14="http://schemas.microsoft.com/office/powerpoint/2010/main" val="2587326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39483-1FFA-48DD-B02F-B8D779E3EFBC}"/>
              </a:ext>
            </a:extLst>
          </p:cNvPr>
          <p:cNvSpPr>
            <a:spLocks noGrp="1"/>
          </p:cNvSpPr>
          <p:nvPr>
            <p:ph type="title"/>
          </p:nvPr>
        </p:nvSpPr>
        <p:spPr>
          <a:xfrm>
            <a:off x="385011" y="281783"/>
            <a:ext cx="8373978" cy="1181258"/>
          </a:xfrm>
        </p:spPr>
        <p:txBody>
          <a:bodyPr>
            <a:normAutofit/>
          </a:bodyPr>
          <a:lstStyle/>
          <a:p>
            <a:pPr algn="ctr"/>
            <a:r>
              <a:rPr lang="en-US" sz="5400" dirty="0">
                <a:solidFill>
                  <a:schemeClr val="accent2">
                    <a:lumMod val="60000"/>
                    <a:lumOff val="40000"/>
                  </a:schemeClr>
                </a:solidFill>
                <a:effectLst>
                  <a:glow rad="101600">
                    <a:schemeClr val="accent3">
                      <a:satMod val="175000"/>
                      <a:alpha val="40000"/>
                    </a:schemeClr>
                  </a:glow>
                </a:effectLst>
                <a:latin typeface="Agency FB" panose="020B0503020202020204" pitchFamily="34" charset="0"/>
              </a:rPr>
              <a:t>The Appointment of Deacons</a:t>
            </a:r>
          </a:p>
        </p:txBody>
      </p:sp>
      <p:sp>
        <p:nvSpPr>
          <p:cNvPr id="3" name="Content Placeholder 2">
            <a:extLst>
              <a:ext uri="{FF2B5EF4-FFF2-40B4-BE49-F238E27FC236}">
                <a16:creationId xmlns:a16="http://schemas.microsoft.com/office/drawing/2014/main" id="{C938B761-648A-4FEA-A8F8-E8FABB1138E0}"/>
              </a:ext>
            </a:extLst>
          </p:cNvPr>
          <p:cNvSpPr>
            <a:spLocks noGrp="1"/>
          </p:cNvSpPr>
          <p:nvPr>
            <p:ph idx="1"/>
          </p:nvPr>
        </p:nvSpPr>
        <p:spPr>
          <a:xfrm>
            <a:off x="385011" y="1463039"/>
            <a:ext cx="8373978" cy="5519651"/>
          </a:xfrm>
        </p:spPr>
        <p:txBody>
          <a:bodyPr>
            <a:normAutofit/>
          </a:bodyPr>
          <a:lstStyle/>
          <a:p>
            <a:pPr marL="0" indent="0">
              <a:buNone/>
            </a:pPr>
            <a:r>
              <a:rPr lang="en-US" sz="3600" dirty="0">
                <a:solidFill>
                  <a:schemeClr val="bg1"/>
                </a:solidFill>
              </a:rPr>
              <a:t>The Scriptures do not specify how to select and appoint men to serve as deacons, but there are Bible principles that may help: </a:t>
            </a:r>
          </a:p>
          <a:p>
            <a:pPr marL="403225" indent="-403225">
              <a:tabLst>
                <a:tab pos="461963" algn="l"/>
              </a:tabLst>
            </a:pPr>
            <a:r>
              <a:rPr lang="en-US" sz="3200" dirty="0">
                <a:solidFill>
                  <a:schemeClr val="bg1"/>
                </a:solidFill>
              </a:rPr>
              <a:t>The judges in Numbers 11:16-17 were </a:t>
            </a:r>
            <a:r>
              <a:rPr lang="en-US" sz="3200" b="1" dirty="0">
                <a:solidFill>
                  <a:schemeClr val="bg1"/>
                </a:solidFill>
              </a:rPr>
              <a:t>chosen </a:t>
            </a:r>
            <a:r>
              <a:rPr lang="en-US" sz="3200" dirty="0">
                <a:solidFill>
                  <a:schemeClr val="bg1"/>
                </a:solidFill>
              </a:rPr>
              <a:t>by Moses but</a:t>
            </a:r>
            <a:r>
              <a:rPr lang="en-US" sz="3200" b="1" dirty="0">
                <a:solidFill>
                  <a:schemeClr val="bg1"/>
                </a:solidFill>
              </a:rPr>
              <a:t> appointed </a:t>
            </a:r>
            <a:r>
              <a:rPr lang="en-US" sz="3200" dirty="0">
                <a:solidFill>
                  <a:schemeClr val="bg1"/>
                </a:solidFill>
              </a:rPr>
              <a:t>by God.</a:t>
            </a:r>
          </a:p>
          <a:p>
            <a:pPr marL="403225" indent="-403225">
              <a:tabLst>
                <a:tab pos="461963" algn="l"/>
              </a:tabLst>
            </a:pPr>
            <a:r>
              <a:rPr lang="en-US" sz="3200" dirty="0">
                <a:solidFill>
                  <a:schemeClr val="bg1"/>
                </a:solidFill>
              </a:rPr>
              <a:t>In Acts 6:1-6, men were </a:t>
            </a:r>
            <a:r>
              <a:rPr lang="en-US" sz="3200" b="1" dirty="0">
                <a:solidFill>
                  <a:schemeClr val="bg1"/>
                </a:solidFill>
              </a:rPr>
              <a:t>chosen </a:t>
            </a:r>
            <a:r>
              <a:rPr lang="en-US" sz="3200" dirty="0">
                <a:solidFill>
                  <a:schemeClr val="bg1"/>
                </a:solidFill>
              </a:rPr>
              <a:t>to serve in the church to fulfill a specific function</a:t>
            </a:r>
          </a:p>
          <a:p>
            <a:pPr marL="798513" lvl="2" indent="-395288"/>
            <a:r>
              <a:rPr lang="en-US" sz="3000" i="1" dirty="0">
                <a:solidFill>
                  <a:schemeClr val="accent2">
                    <a:lumMod val="20000"/>
                    <a:lumOff val="80000"/>
                  </a:schemeClr>
                </a:solidFill>
                <a:effectLst>
                  <a:outerShdw blurRad="38100" dist="38100" dir="2700000" algn="tl">
                    <a:srgbClr val="000000">
                      <a:alpha val="43137"/>
                    </a:srgbClr>
                  </a:outerShdw>
                </a:effectLst>
              </a:rPr>
              <a:t>The apostles determined the number of men to be selected and gave their qualifications.</a:t>
            </a:r>
          </a:p>
          <a:p>
            <a:pPr marL="798513" lvl="2" indent="-395288"/>
            <a:r>
              <a:rPr lang="en-US" sz="3000" i="1" dirty="0">
                <a:solidFill>
                  <a:schemeClr val="accent2">
                    <a:lumMod val="20000"/>
                    <a:lumOff val="80000"/>
                  </a:schemeClr>
                </a:solidFill>
                <a:effectLst>
                  <a:outerShdw blurRad="38100" dist="38100" dir="2700000" algn="tl">
                    <a:srgbClr val="000000">
                      <a:alpha val="43137"/>
                    </a:srgbClr>
                  </a:outerShdw>
                </a:effectLst>
              </a:rPr>
              <a:t>The multitude vetted the men according to qualifications given by the apostles</a:t>
            </a:r>
          </a:p>
        </p:txBody>
      </p:sp>
    </p:spTree>
    <p:extLst>
      <p:ext uri="{BB962C8B-B14F-4D97-AF65-F5344CB8AC3E}">
        <p14:creationId xmlns:p14="http://schemas.microsoft.com/office/powerpoint/2010/main" val="3959092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39483-1FFA-48DD-B02F-B8D779E3EFBC}"/>
              </a:ext>
            </a:extLst>
          </p:cNvPr>
          <p:cNvSpPr>
            <a:spLocks noGrp="1"/>
          </p:cNvSpPr>
          <p:nvPr>
            <p:ph type="title"/>
          </p:nvPr>
        </p:nvSpPr>
        <p:spPr/>
        <p:txBody>
          <a:bodyPr>
            <a:normAutofit fontScale="90000"/>
          </a:bodyPr>
          <a:lstStyle/>
          <a:p>
            <a:pPr algn="ctr"/>
            <a:r>
              <a:rPr lang="en-US" sz="5400" dirty="0">
                <a:solidFill>
                  <a:schemeClr val="accent2">
                    <a:lumMod val="60000"/>
                    <a:lumOff val="40000"/>
                  </a:schemeClr>
                </a:solidFill>
                <a:effectLst>
                  <a:glow rad="101600">
                    <a:schemeClr val="accent3">
                      <a:satMod val="175000"/>
                      <a:alpha val="40000"/>
                    </a:schemeClr>
                  </a:glow>
                </a:effectLst>
                <a:latin typeface="Agency FB" panose="020B0503020202020204" pitchFamily="34" charset="0"/>
              </a:rPr>
              <a:t>God’s Qualifications for Deacons                </a:t>
            </a:r>
            <a:r>
              <a:rPr lang="en-US" sz="4000" dirty="0">
                <a:solidFill>
                  <a:schemeClr val="accent2">
                    <a:lumMod val="60000"/>
                    <a:lumOff val="40000"/>
                  </a:schemeClr>
                </a:solidFill>
                <a:effectLst/>
                <a:latin typeface="Agency FB" panose="020B0503020202020204" pitchFamily="34" charset="0"/>
              </a:rPr>
              <a:t>(1 Timothy 3:8-13)</a:t>
            </a:r>
            <a:endParaRPr lang="en-US" sz="5400" dirty="0">
              <a:solidFill>
                <a:schemeClr val="accent2">
                  <a:lumMod val="60000"/>
                  <a:lumOff val="40000"/>
                </a:schemeClr>
              </a:solidFill>
              <a:effectLst/>
              <a:latin typeface="Agency FB" panose="020B0503020202020204" pitchFamily="34" charset="0"/>
            </a:endParaRPr>
          </a:p>
        </p:txBody>
      </p:sp>
      <p:sp>
        <p:nvSpPr>
          <p:cNvPr id="3" name="Content Placeholder 2">
            <a:extLst>
              <a:ext uri="{FF2B5EF4-FFF2-40B4-BE49-F238E27FC236}">
                <a16:creationId xmlns:a16="http://schemas.microsoft.com/office/drawing/2014/main" id="{C938B761-648A-4FEA-A8F8-E8FABB1138E0}"/>
              </a:ext>
            </a:extLst>
          </p:cNvPr>
          <p:cNvSpPr>
            <a:spLocks noGrp="1"/>
          </p:cNvSpPr>
          <p:nvPr>
            <p:ph sz="half" idx="1"/>
          </p:nvPr>
        </p:nvSpPr>
        <p:spPr>
          <a:xfrm>
            <a:off x="628650" y="1825624"/>
            <a:ext cx="3886200" cy="4835057"/>
          </a:xfrm>
        </p:spPr>
        <p:txBody>
          <a:bodyPr>
            <a:normAutofit/>
          </a:bodyPr>
          <a:lstStyle/>
          <a:p>
            <a:r>
              <a:rPr lang="en-US" sz="3200" i="1" dirty="0">
                <a:solidFill>
                  <a:schemeClr val="bg1"/>
                </a:solidFill>
                <a:effectLst>
                  <a:outerShdw blurRad="38100" dist="38100" dir="2700000" algn="tl">
                    <a:srgbClr val="000000">
                      <a:alpha val="43137"/>
                    </a:srgbClr>
                  </a:outerShdw>
                </a:effectLst>
              </a:rPr>
              <a:t>Reverent</a:t>
            </a:r>
          </a:p>
          <a:p>
            <a:r>
              <a:rPr lang="en-US" sz="3200" i="1" dirty="0">
                <a:solidFill>
                  <a:schemeClr val="bg1"/>
                </a:solidFill>
                <a:effectLst>
                  <a:outerShdw blurRad="38100" dist="38100" dir="2700000" algn="tl">
                    <a:srgbClr val="000000">
                      <a:alpha val="43137"/>
                    </a:srgbClr>
                  </a:outerShdw>
                </a:effectLst>
              </a:rPr>
              <a:t>Not double tongued</a:t>
            </a:r>
          </a:p>
          <a:p>
            <a:r>
              <a:rPr lang="en-US" sz="3200" i="1" dirty="0">
                <a:solidFill>
                  <a:schemeClr val="bg1"/>
                </a:solidFill>
                <a:effectLst>
                  <a:outerShdw blurRad="38100" dist="38100" dir="2700000" algn="tl">
                    <a:srgbClr val="000000">
                      <a:alpha val="43137"/>
                    </a:srgbClr>
                  </a:outerShdw>
                </a:effectLst>
              </a:rPr>
              <a:t>Not given to wine</a:t>
            </a:r>
          </a:p>
          <a:p>
            <a:r>
              <a:rPr lang="en-US" sz="3200" i="1" dirty="0">
                <a:solidFill>
                  <a:schemeClr val="bg1"/>
                </a:solidFill>
                <a:effectLst>
                  <a:outerShdw blurRad="38100" dist="38100" dir="2700000" algn="tl">
                    <a:srgbClr val="000000">
                      <a:alpha val="43137"/>
                    </a:srgbClr>
                  </a:outerShdw>
                </a:effectLst>
              </a:rPr>
              <a:t>Not greedy for money</a:t>
            </a:r>
          </a:p>
          <a:p>
            <a:r>
              <a:rPr lang="en-US" sz="3200" i="1" dirty="0">
                <a:solidFill>
                  <a:schemeClr val="bg1"/>
                </a:solidFill>
                <a:effectLst>
                  <a:outerShdw blurRad="38100" dist="38100" dir="2700000" algn="tl">
                    <a:srgbClr val="000000">
                      <a:alpha val="43137"/>
                    </a:srgbClr>
                  </a:outerShdw>
                </a:effectLst>
              </a:rPr>
              <a:t>Holding faith with a pure  conscience</a:t>
            </a:r>
          </a:p>
          <a:p>
            <a:r>
              <a:rPr lang="en-US" sz="3200" i="1" dirty="0">
                <a:solidFill>
                  <a:schemeClr val="bg1"/>
                </a:solidFill>
                <a:effectLst>
                  <a:outerShdw blurRad="38100" dist="38100" dir="2700000" algn="tl">
                    <a:srgbClr val="000000">
                      <a:alpha val="43137"/>
                    </a:srgbClr>
                  </a:outerShdw>
                </a:effectLst>
              </a:rPr>
              <a:t>Tested, blameless</a:t>
            </a:r>
          </a:p>
          <a:p>
            <a:pPr marL="0" indent="0">
              <a:buNone/>
            </a:pPr>
            <a:endParaRPr lang="en-US" sz="2800" i="1" dirty="0">
              <a:solidFill>
                <a:schemeClr val="accent2">
                  <a:lumMod val="20000"/>
                  <a:lumOff val="80000"/>
                </a:schemeClr>
              </a:solidFill>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EA18F30C-AF39-435A-9471-63581B7EEE06}"/>
              </a:ext>
            </a:extLst>
          </p:cNvPr>
          <p:cNvSpPr>
            <a:spLocks noGrp="1"/>
          </p:cNvSpPr>
          <p:nvPr>
            <p:ph sz="half" idx="2"/>
          </p:nvPr>
        </p:nvSpPr>
        <p:spPr>
          <a:xfrm>
            <a:off x="4629150" y="1825625"/>
            <a:ext cx="3886200" cy="4835056"/>
          </a:xfrm>
        </p:spPr>
        <p:txBody>
          <a:bodyPr>
            <a:normAutofit/>
          </a:bodyPr>
          <a:lstStyle/>
          <a:p>
            <a:r>
              <a:rPr lang="en-US" sz="3200" i="1" dirty="0">
                <a:solidFill>
                  <a:schemeClr val="bg1"/>
                </a:solidFill>
                <a:effectLst>
                  <a:outerShdw blurRad="38100" dist="38100" dir="2700000" algn="tl">
                    <a:srgbClr val="000000">
                      <a:alpha val="43137"/>
                    </a:srgbClr>
                  </a:outerShdw>
                </a:effectLst>
              </a:rPr>
              <a:t>Ruling children and house well</a:t>
            </a:r>
          </a:p>
          <a:p>
            <a:r>
              <a:rPr lang="en-US" sz="3200" i="1" dirty="0">
                <a:solidFill>
                  <a:schemeClr val="bg1"/>
                </a:solidFill>
                <a:effectLst>
                  <a:outerShdw blurRad="38100" dist="38100" dir="2700000" algn="tl">
                    <a:srgbClr val="000000">
                      <a:alpha val="43137"/>
                    </a:srgbClr>
                  </a:outerShdw>
                </a:effectLst>
              </a:rPr>
              <a:t>The husband of one </a:t>
            </a:r>
            <a:r>
              <a:rPr lang="en-US" sz="3200" i="1" dirty="0">
                <a:solidFill>
                  <a:schemeClr val="accent2">
                    <a:lumMod val="20000"/>
                    <a:lumOff val="80000"/>
                  </a:schemeClr>
                </a:solidFill>
                <a:effectLst>
                  <a:outerShdw blurRad="38100" dist="38100" dir="2700000" algn="tl">
                    <a:srgbClr val="000000">
                      <a:alpha val="43137"/>
                    </a:srgbClr>
                  </a:outerShdw>
                </a:effectLst>
              </a:rPr>
              <a:t>wife</a:t>
            </a:r>
            <a:r>
              <a:rPr lang="en-US" sz="3200" i="1" dirty="0">
                <a:solidFill>
                  <a:schemeClr val="bg1"/>
                </a:solidFill>
                <a:effectLst>
                  <a:outerShdw blurRad="38100" dist="38100" dir="2700000" algn="tl">
                    <a:srgbClr val="000000">
                      <a:alpha val="43137"/>
                    </a:srgbClr>
                  </a:outerShdw>
                </a:effectLst>
              </a:rPr>
              <a:t> who is…</a:t>
            </a:r>
          </a:p>
          <a:p>
            <a:pPr marL="625475" lvl="1" indent="-336550"/>
            <a:r>
              <a:rPr lang="en-US" sz="2800" i="1" dirty="0">
                <a:solidFill>
                  <a:schemeClr val="accent2">
                    <a:lumMod val="20000"/>
                    <a:lumOff val="80000"/>
                  </a:schemeClr>
                </a:solidFill>
                <a:effectLst>
                  <a:outerShdw blurRad="38100" dist="38100" dir="2700000" algn="tl">
                    <a:srgbClr val="000000">
                      <a:alpha val="43137"/>
                    </a:srgbClr>
                  </a:outerShdw>
                </a:effectLst>
              </a:rPr>
              <a:t>Reverent</a:t>
            </a:r>
          </a:p>
          <a:p>
            <a:pPr marL="625475" lvl="1" indent="-336550"/>
            <a:r>
              <a:rPr lang="en-US" sz="2800" i="1" dirty="0">
                <a:solidFill>
                  <a:schemeClr val="accent2">
                    <a:lumMod val="20000"/>
                    <a:lumOff val="80000"/>
                  </a:schemeClr>
                </a:solidFill>
                <a:effectLst>
                  <a:outerShdw blurRad="38100" dist="38100" dir="2700000" algn="tl">
                    <a:srgbClr val="000000">
                      <a:alpha val="43137"/>
                    </a:srgbClr>
                  </a:outerShdw>
                </a:effectLst>
              </a:rPr>
              <a:t>Not a gossip</a:t>
            </a:r>
          </a:p>
          <a:p>
            <a:pPr marL="625475" lvl="1" indent="-336550"/>
            <a:r>
              <a:rPr lang="en-US" sz="2800" i="1" dirty="0">
                <a:solidFill>
                  <a:schemeClr val="accent2">
                    <a:lumMod val="20000"/>
                    <a:lumOff val="80000"/>
                  </a:schemeClr>
                </a:solidFill>
                <a:effectLst>
                  <a:outerShdw blurRad="38100" dist="38100" dir="2700000" algn="tl">
                    <a:srgbClr val="000000">
                      <a:alpha val="43137"/>
                    </a:srgbClr>
                  </a:outerShdw>
                </a:effectLst>
              </a:rPr>
              <a:t>Temperate </a:t>
            </a:r>
          </a:p>
          <a:p>
            <a:pPr marL="625475" lvl="1" indent="-336550"/>
            <a:r>
              <a:rPr lang="en-US" sz="2800" i="1" dirty="0">
                <a:solidFill>
                  <a:schemeClr val="accent2">
                    <a:lumMod val="20000"/>
                    <a:lumOff val="80000"/>
                  </a:schemeClr>
                </a:solidFill>
                <a:effectLst>
                  <a:outerShdw blurRad="38100" dist="38100" dir="2700000" algn="tl">
                    <a:srgbClr val="000000">
                      <a:alpha val="43137"/>
                    </a:srgbClr>
                  </a:outerShdw>
                </a:effectLst>
              </a:rPr>
              <a:t>Faithful in all things</a:t>
            </a:r>
          </a:p>
          <a:p>
            <a:endParaRPr lang="en-US" dirty="0"/>
          </a:p>
        </p:txBody>
      </p:sp>
    </p:spTree>
    <p:extLst>
      <p:ext uri="{BB962C8B-B14F-4D97-AF65-F5344CB8AC3E}">
        <p14:creationId xmlns:p14="http://schemas.microsoft.com/office/powerpoint/2010/main" val="1445617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Effect transition="in" filter="fade">
                                      <p:cBhvr>
                                        <p:cTn id="37" dur="500"/>
                                        <p:tgtEl>
                                          <p:spTgt spid="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1" end="1"/>
                                            </p:txEl>
                                          </p:spTgt>
                                        </p:tgtEl>
                                        <p:attrNameLst>
                                          <p:attrName>style.visibility</p:attrName>
                                        </p:attrNameLst>
                                      </p:cBhvr>
                                      <p:to>
                                        <p:strVal val="visible"/>
                                      </p:to>
                                    </p:set>
                                    <p:animEffect transition="in" filter="fade">
                                      <p:cBhvr>
                                        <p:cTn id="42" dur="500"/>
                                        <p:tgtEl>
                                          <p:spTgt spid="4">
                                            <p:txEl>
                                              <p:pRg st="1" end="1"/>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4">
                                            <p:txEl>
                                              <p:pRg st="2" end="2"/>
                                            </p:txEl>
                                          </p:spTgt>
                                        </p:tgtEl>
                                        <p:attrNameLst>
                                          <p:attrName>style.visibility</p:attrName>
                                        </p:attrNameLst>
                                      </p:cBhvr>
                                      <p:to>
                                        <p:strVal val="visible"/>
                                      </p:to>
                                    </p:set>
                                    <p:animEffect transition="in" filter="fade">
                                      <p:cBhvr>
                                        <p:cTn id="45" dur="500"/>
                                        <p:tgtEl>
                                          <p:spTgt spid="4">
                                            <p:txEl>
                                              <p:pRg st="2" end="2"/>
                                            </p:txEl>
                                          </p:spTgt>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4">
                                            <p:txEl>
                                              <p:pRg st="3" end="3"/>
                                            </p:txEl>
                                          </p:spTgt>
                                        </p:tgtEl>
                                        <p:attrNameLst>
                                          <p:attrName>style.visibility</p:attrName>
                                        </p:attrNameLst>
                                      </p:cBhvr>
                                      <p:to>
                                        <p:strVal val="visible"/>
                                      </p:to>
                                    </p:set>
                                    <p:animEffect transition="in" filter="fade">
                                      <p:cBhvr>
                                        <p:cTn id="48" dur="500"/>
                                        <p:tgtEl>
                                          <p:spTgt spid="4">
                                            <p:txEl>
                                              <p:pRg st="3" end="3"/>
                                            </p:txEl>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animEffect transition="in" filter="fade">
                                      <p:cBhvr>
                                        <p:cTn id="51" dur="500"/>
                                        <p:tgtEl>
                                          <p:spTgt spid="4">
                                            <p:txEl>
                                              <p:pRg st="4" end="4"/>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4">
                                            <p:txEl>
                                              <p:pRg st="5" end="5"/>
                                            </p:txEl>
                                          </p:spTgt>
                                        </p:tgtEl>
                                        <p:attrNameLst>
                                          <p:attrName>style.visibility</p:attrName>
                                        </p:attrNameLst>
                                      </p:cBhvr>
                                      <p:to>
                                        <p:strVal val="visible"/>
                                      </p:to>
                                    </p:set>
                                    <p:animEffect transition="in" filter="fade">
                                      <p:cBhvr>
                                        <p:cTn id="54"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A3107C8-B1AA-46B9-A9C8-0A93C4D164A2}"/>
              </a:ext>
            </a:extLst>
          </p:cNvPr>
          <p:cNvSpPr>
            <a:spLocks noGrp="1"/>
          </p:cNvSpPr>
          <p:nvPr>
            <p:ph idx="1"/>
          </p:nvPr>
        </p:nvSpPr>
        <p:spPr>
          <a:xfrm>
            <a:off x="567891" y="401086"/>
            <a:ext cx="7947459" cy="4351338"/>
          </a:xfrm>
        </p:spPr>
        <p:txBody>
          <a:bodyPr>
            <a:normAutofit/>
          </a:bodyPr>
          <a:lstStyle/>
          <a:p>
            <a:pPr marL="0" indent="0" algn="ctr">
              <a:buNone/>
            </a:pPr>
            <a:r>
              <a:rPr lang="en-US" sz="4000" dirty="0">
                <a:solidFill>
                  <a:schemeClr val="accent2">
                    <a:lumMod val="20000"/>
                    <a:lumOff val="80000"/>
                  </a:schemeClr>
                </a:solidFill>
                <a:latin typeface="Agency FB" panose="020B0503020202020204" pitchFamily="34" charset="0"/>
              </a:rPr>
              <a:t>“For those who serve well as deacons gain a good standing for themselves and also great confidence in the faith that is in Christ </a:t>
            </a:r>
            <a:r>
              <a:rPr lang="en-US" sz="4000">
                <a:solidFill>
                  <a:schemeClr val="accent2">
                    <a:lumMod val="20000"/>
                    <a:lumOff val="80000"/>
                  </a:schemeClr>
                </a:solidFill>
                <a:latin typeface="Agency FB" panose="020B0503020202020204" pitchFamily="34" charset="0"/>
              </a:rPr>
              <a:t>Jesus.”    </a:t>
            </a:r>
            <a:r>
              <a:rPr lang="en-US" sz="3200" dirty="0">
                <a:solidFill>
                  <a:schemeClr val="accent2">
                    <a:lumMod val="20000"/>
                    <a:lumOff val="80000"/>
                  </a:schemeClr>
                </a:solidFill>
                <a:latin typeface="Agency FB" panose="020B0503020202020204" pitchFamily="34" charset="0"/>
              </a:rPr>
              <a:t>(1 </a:t>
            </a:r>
            <a:r>
              <a:rPr lang="en-US" sz="3200">
                <a:solidFill>
                  <a:schemeClr val="accent2">
                    <a:lumMod val="20000"/>
                    <a:lumOff val="80000"/>
                  </a:schemeClr>
                </a:solidFill>
                <a:latin typeface="Agency FB" panose="020B0503020202020204" pitchFamily="34" charset="0"/>
              </a:rPr>
              <a:t>Timothy 3:13, ESV)</a:t>
            </a:r>
            <a:endParaRPr lang="en-US" sz="3200" dirty="0">
              <a:solidFill>
                <a:schemeClr val="accent2">
                  <a:lumMod val="20000"/>
                  <a:lumOff val="80000"/>
                </a:schemeClr>
              </a:solidFill>
              <a:latin typeface="Agency FB" panose="020B0503020202020204" pitchFamily="34" charset="0"/>
            </a:endParaRPr>
          </a:p>
        </p:txBody>
      </p:sp>
      <p:pic>
        <p:nvPicPr>
          <p:cNvPr id="5" name="Picture 4">
            <a:extLst>
              <a:ext uri="{FF2B5EF4-FFF2-40B4-BE49-F238E27FC236}">
                <a16:creationId xmlns:a16="http://schemas.microsoft.com/office/drawing/2014/main" id="{BF538F10-F282-4A38-8C30-440DD5426AB2}"/>
              </a:ext>
            </a:extLst>
          </p:cNvPr>
          <p:cNvPicPr>
            <a:picLocks noChangeAspect="1"/>
          </p:cNvPicPr>
          <p:nvPr/>
        </p:nvPicPr>
        <p:blipFill>
          <a:blip r:embed="rId2"/>
          <a:stretch>
            <a:fillRect/>
          </a:stretch>
        </p:blipFill>
        <p:spPr>
          <a:xfrm>
            <a:off x="1747987" y="2917558"/>
            <a:ext cx="5648026" cy="3184859"/>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2959474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84</TotalTime>
  <Words>488</Words>
  <Application>Microsoft Office PowerPoint</Application>
  <PresentationFormat>On-screen Show (4:3)</PresentationFormat>
  <Paragraphs>49</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Agency FB</vt:lpstr>
      <vt:lpstr>Arial</vt:lpstr>
      <vt:lpstr>Calibri</vt:lpstr>
      <vt:lpstr>Calibri Light</vt:lpstr>
      <vt:lpstr>Office Theme</vt:lpstr>
      <vt:lpstr>“Those who serve well  as deacons” </vt:lpstr>
      <vt:lpstr>God’s Pattern for Local Churches</vt:lpstr>
      <vt:lpstr>Deacons are a vital part of a             Scripturally Organized Church</vt:lpstr>
      <vt:lpstr>The Work of Deacons</vt:lpstr>
      <vt:lpstr>The Appointment of Deacons</vt:lpstr>
      <vt:lpstr>God’s Qualifications for Deacons                (1 Timothy 3:8-13)</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Eastside Enlightener</dc:creator>
  <cp:lastModifiedBy>Eastside Enlightener</cp:lastModifiedBy>
  <cp:revision>13</cp:revision>
  <dcterms:created xsi:type="dcterms:W3CDTF">2018-05-31T17:43:33Z</dcterms:created>
  <dcterms:modified xsi:type="dcterms:W3CDTF">2018-06-01T15:39:03Z</dcterms:modified>
</cp:coreProperties>
</file>