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9"/>
  </p:notes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B32701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F522AE7E-4543-4268-8426-94501D223C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3177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ADCD9B-E950-41DA-AD0B-B57CFDABD4E4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 illegitimate question is one that does not allow you to answer with the whole truth.  Perhaps it doesn’t give the right answer as an option,  or</a:t>
            </a:r>
            <a:r>
              <a:rPr lang="en-US" altLang="en-US" dirty="0"/>
              <a:t> it makes you choose between options that are equally</a:t>
            </a:r>
            <a:r>
              <a:rPr lang="en-US" altLang="en-US" baseline="0" dirty="0"/>
              <a:t> valid, or it makes related important truths seem unimportant.  Consider four such questions asked by those who wish to diminish the importance of obedience in salvation.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60054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A94F93-F316-4A28-A0D7-BFAA8D961F1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4286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9191B6-BA3E-4E1F-95DB-79448DC4B592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904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762671-C6A2-4D2E-806C-0431E4528684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855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CEDF09-B07C-4DF8-849F-DAF6FB3113AE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32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136A3566-8E5A-4BCF-8822-7ADC9B9C624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738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6A61E-8EB0-4952-B695-4C9FE9E312C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964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8872-C865-4726-A5EA-8FB5448CE2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230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54E01-50FC-49BA-B39E-9E9DBF4FE75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4677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A87CE1C1-FFE5-48F9-B992-B7BC99E24CC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192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A629-6E7A-4373-AF20-E83EDB68425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08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29B0F-06D3-41A5-9B51-05C4A1B148C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199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1EEE9-2BE2-490C-8468-BF175CA8C14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83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3373C-7F1F-4DBE-B2FD-8CD5C4BC034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02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BE7AE-4258-4FE5-9377-9EFBAEDB3C5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534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B7A25-6F62-4C1F-9D38-9A658563F24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59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C07D5F48-E4D7-44B2-B6A0-54FCD3DD62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88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601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>
                <a:latin typeface="Times New Roman" panose="02020603050405020304" pitchFamily="18" charset="0"/>
              </a:rPr>
              <a:t>Four Illegitimate Questions 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89120"/>
            <a:ext cx="6553200" cy="716280"/>
          </a:xfrm>
        </p:spPr>
        <p:txBody>
          <a:bodyPr>
            <a:noAutofit/>
          </a:bodyPr>
          <a:lstStyle/>
          <a:p>
            <a:r>
              <a:rPr lang="en-US" altLang="en-US" sz="4000" b="1" dirty="0">
                <a:solidFill>
                  <a:srgbClr val="B32701"/>
                </a:solidFill>
                <a:latin typeface="+mj-lt"/>
              </a:rPr>
              <a:t>Salvation, Grace &amp; Obedience</a:t>
            </a:r>
            <a:r>
              <a:rPr lang="en-US" altLang="en-US" dirty="0">
                <a:solidFill>
                  <a:srgbClr val="B32701"/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5" name="Picture 11" descr="http://i11.tietuku.cn/c873db5ba3f3ebc4s.jpg"/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676400"/>
            <a:ext cx="8467725" cy="4724400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  <a:extLst/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71475" y="304800"/>
            <a:ext cx="8467725" cy="1143000"/>
          </a:xfrm>
          <a:solidFill>
            <a:schemeClr val="bg1">
              <a:lumMod val="95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en-US" altLang="en-US" sz="4000" b="1" dirty="0">
                <a:solidFill>
                  <a:srgbClr val="993300"/>
                </a:solidFill>
                <a:latin typeface="Rockwell Condensed" panose="02060603050405020104" pitchFamily="18" charset="0"/>
              </a:rPr>
              <a:t>What is the Source of Salvation 			– God, grace or obedience?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382000" cy="4495800"/>
          </a:xfrm>
        </p:spPr>
        <p:txBody>
          <a:bodyPr>
            <a:noAutofit/>
          </a:bodyPr>
          <a:lstStyle/>
          <a:p>
            <a:pPr marL="288925" indent="-288925"/>
            <a:r>
              <a:rPr lang="en-US" altLang="en-US" sz="3200" b="1" dirty="0">
                <a:latin typeface="Rockwell" panose="02060603020205020403" pitchFamily="18" charset="0"/>
              </a:rPr>
              <a:t>God Himself is the source of salvation</a:t>
            </a:r>
            <a:r>
              <a:rPr lang="en-US" altLang="en-US" sz="3200" dirty="0">
                <a:latin typeface="Rockwell" panose="02060603020205020403" pitchFamily="18" charset="0"/>
              </a:rPr>
              <a:t> (Psalm 3:8; 62:1; Isaiah 12:1-3; Luke 3:6; Acts 28:28; Philippians 2:28)</a:t>
            </a:r>
          </a:p>
          <a:p>
            <a:pPr marL="288925" indent="-288925"/>
            <a:r>
              <a:rPr lang="en-US" altLang="en-US" sz="3200" b="1" dirty="0">
                <a:latin typeface="Rockwell" panose="02060603020205020403" pitchFamily="18" charset="0"/>
              </a:rPr>
              <a:t>Grace is the channel God has chosen to deliver salvation</a:t>
            </a:r>
            <a:r>
              <a:rPr lang="en-US" altLang="en-US" sz="3200" dirty="0">
                <a:latin typeface="Rockwell" panose="02060603020205020403" pitchFamily="18" charset="0"/>
              </a:rPr>
              <a:t> (Titus 2:11; Acts 15:11; Ephesians 2:8)</a:t>
            </a:r>
          </a:p>
          <a:p>
            <a:pPr marL="288925" indent="-288925"/>
            <a:r>
              <a:rPr lang="en-US" altLang="en-US" sz="3200" b="1" dirty="0">
                <a:latin typeface="Rockwell" panose="02060603020205020403" pitchFamily="18" charset="0"/>
              </a:rPr>
              <a:t>Faith &amp; Obedience are the channel  through which we respond to God’s grace</a:t>
            </a:r>
            <a:r>
              <a:rPr lang="en-US" altLang="en-US" sz="3200" dirty="0">
                <a:latin typeface="Rockwell" panose="02060603020205020403" pitchFamily="18" charset="0"/>
              </a:rPr>
              <a:t> (Romans 5:2; Hebrews 5:8-9;           Titus 3:5-7; 1 Peter 3:21)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1" descr="http://i11.tietuku.cn/c873db5ba3f3ebc4s.jpg"/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86" y="1752600"/>
            <a:ext cx="8534400" cy="4419600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772400" cy="4267200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3600" b="1" i="1" dirty="0">
                <a:solidFill>
                  <a:srgbClr val="993300"/>
                </a:solidFill>
                <a:latin typeface="Rockwell" panose="02060603020205020403" pitchFamily="18" charset="0"/>
              </a:rPr>
              <a:t>We obey God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3600" b="1" i="1" dirty="0">
                <a:solidFill>
                  <a:srgbClr val="993300"/>
                </a:solidFill>
                <a:latin typeface="Rockwell" panose="02060603020205020403" pitchFamily="18" charset="0"/>
              </a:rPr>
              <a:t>for all of these reasons!</a:t>
            </a:r>
          </a:p>
          <a:p>
            <a:pPr marL="288925" indent="-288925"/>
            <a:r>
              <a:rPr lang="en-US" altLang="en-US" sz="3200" b="1" dirty="0">
                <a:latin typeface="Rockwell" panose="02060603020205020403" pitchFamily="18" charset="0"/>
              </a:rPr>
              <a:t>Fear</a:t>
            </a:r>
            <a:r>
              <a:rPr lang="en-US" altLang="en-US" sz="3200" dirty="0">
                <a:latin typeface="Rockwell" panose="02060603020205020403" pitchFamily="18" charset="0"/>
              </a:rPr>
              <a:t> (Hebrews 12:28; Eccl. 12:13)</a:t>
            </a:r>
          </a:p>
          <a:p>
            <a:pPr marL="288925" indent="-288925"/>
            <a:r>
              <a:rPr lang="en-US" altLang="en-US" sz="3200" b="1" dirty="0">
                <a:latin typeface="Rockwell" panose="02060603020205020403" pitchFamily="18" charset="0"/>
              </a:rPr>
              <a:t>Grace </a:t>
            </a:r>
            <a:r>
              <a:rPr lang="en-US" altLang="en-US" sz="3200" dirty="0">
                <a:latin typeface="Rockwell" panose="02060603020205020403" pitchFamily="18" charset="0"/>
              </a:rPr>
              <a:t>(Titus 2:11-14)</a:t>
            </a:r>
          </a:p>
          <a:p>
            <a:pPr marL="288925" indent="-288925"/>
            <a:r>
              <a:rPr lang="en-US" altLang="en-US" sz="3200" b="1" dirty="0">
                <a:latin typeface="Rockwell" panose="02060603020205020403" pitchFamily="18" charset="0"/>
              </a:rPr>
              <a:t>Just because</a:t>
            </a:r>
            <a:r>
              <a:rPr lang="en-US" altLang="en-US" sz="3200" dirty="0">
                <a:latin typeface="Rockwell" panose="02060603020205020403" pitchFamily="18" charset="0"/>
              </a:rPr>
              <a:t> (Exodus 5:2)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84747" y="260604"/>
            <a:ext cx="8601076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b="0" kern="1200" cap="all" baseline="0">
                <a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altLang="en-US" sz="4000" b="1" dirty="0">
                <a:solidFill>
                  <a:srgbClr val="993300"/>
                </a:solidFill>
                <a:latin typeface="Rockwell Condensed" panose="02060603050405020104" pitchFamily="18" charset="0"/>
              </a:rPr>
              <a:t>Do WE OBEY GOD THROUGH FEAR, RESPONSE TO GRACE, OR Just because?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 descr="http://i11.tietuku.cn/c873db5ba3f3ebc4s.jpg"/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828800"/>
            <a:ext cx="8534400" cy="4419600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3600" b="1" i="1" dirty="0">
                <a:solidFill>
                  <a:srgbClr val="993300"/>
                </a:solidFill>
                <a:latin typeface="Rockwell" panose="02060603020205020403" pitchFamily="18" charset="0"/>
              </a:rPr>
              <a:t>Yes!</a:t>
            </a:r>
          </a:p>
          <a:p>
            <a:r>
              <a:rPr lang="en-US" altLang="en-US" sz="3200" b="1" dirty="0">
                <a:latin typeface="Rockwell" panose="02060603020205020403" pitchFamily="18" charset="0"/>
              </a:rPr>
              <a:t>We serve God because we have been saved by His grace 	                      </a:t>
            </a:r>
            <a:r>
              <a:rPr lang="en-US" altLang="en-US" sz="3200" dirty="0">
                <a:latin typeface="Rockwell" panose="02060603020205020403" pitchFamily="18" charset="0"/>
              </a:rPr>
              <a:t>(Hebrews 9:14; Romans 6:17-18)</a:t>
            </a:r>
          </a:p>
          <a:p>
            <a:r>
              <a:rPr lang="en-US" altLang="en-US" sz="3200" b="1" dirty="0">
                <a:latin typeface="Rockwell" panose="02060603020205020403" pitchFamily="18" charset="0"/>
              </a:rPr>
              <a:t>We serve God to be saved 	                                </a:t>
            </a:r>
            <a:r>
              <a:rPr lang="en-US" altLang="en-US" sz="3200" dirty="0">
                <a:latin typeface="Rockwell" panose="02060603020205020403" pitchFamily="18" charset="0"/>
              </a:rPr>
              <a:t>(1 Thessalonians 1:9; Mark 13:13)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12820" y="304800"/>
            <a:ext cx="8601076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b="0" kern="1200" cap="all" baseline="0">
                <a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altLang="en-US" sz="4000" b="1" dirty="0">
                <a:solidFill>
                  <a:srgbClr val="993300"/>
                </a:solidFill>
                <a:latin typeface="Rockwell Condensed" panose="02060603050405020104" pitchFamily="18" charset="0"/>
              </a:rPr>
              <a:t>Do we serve god because we are saved or in order to be saved?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 descr="http://i11.tietuku.cn/c873db5ba3f3ebc4s.jpg"/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479884"/>
            <a:ext cx="8534400" cy="4768516"/>
          </a:xfrm>
          <a:prstGeom prst="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47675" y="1507958"/>
            <a:ext cx="8382000" cy="3581400"/>
          </a:xfrm>
        </p:spPr>
        <p:txBody>
          <a:bodyPr>
            <a:noAutofit/>
          </a:bodyPr>
          <a:lstStyle/>
          <a:p>
            <a:pPr marL="288925" indent="-288925">
              <a:lnSpc>
                <a:spcPct val="95000"/>
              </a:lnSpc>
              <a:spcBef>
                <a:spcPct val="10000"/>
              </a:spcBef>
            </a:pPr>
            <a:r>
              <a:rPr lang="en-US" altLang="en-US" sz="3200" b="1" dirty="0">
                <a:latin typeface="Rockwell" panose="02060603020205020403" pitchFamily="18" charset="0"/>
              </a:rPr>
              <a:t>There are no degrees of </a:t>
            </a:r>
            <a:r>
              <a:rPr lang="en-US" altLang="en-US" sz="3200" b="1">
                <a:latin typeface="Rockwell" panose="02060603020205020403" pitchFamily="18" charset="0"/>
              </a:rPr>
              <a:t>perfection            – </a:t>
            </a:r>
            <a:r>
              <a:rPr lang="en-US" altLang="en-US" sz="3200" b="1" dirty="0">
                <a:latin typeface="Rockwell" panose="02060603020205020403" pitchFamily="18" charset="0"/>
              </a:rPr>
              <a:t>a thing is either perfect or it isn’t!</a:t>
            </a:r>
          </a:p>
          <a:p>
            <a:pPr marL="288925" indent="-288925">
              <a:lnSpc>
                <a:spcPct val="95000"/>
              </a:lnSpc>
              <a:spcBef>
                <a:spcPct val="10000"/>
              </a:spcBef>
            </a:pPr>
            <a:r>
              <a:rPr lang="en-US" altLang="en-US" sz="3200" b="1" dirty="0">
                <a:latin typeface="Rockwell" panose="02060603020205020403" pitchFamily="18" charset="0"/>
              </a:rPr>
              <a:t>Grace is not based on perfection at all.</a:t>
            </a:r>
          </a:p>
          <a:p>
            <a:pPr marL="563245" lvl="2" indent="-288925">
              <a:lnSpc>
                <a:spcPct val="95000"/>
              </a:lnSpc>
              <a:spcBef>
                <a:spcPct val="10000"/>
              </a:spcBef>
            </a:pPr>
            <a:r>
              <a:rPr lang="en-US" altLang="en-US" sz="2800" b="1" i="1" dirty="0">
                <a:solidFill>
                  <a:srgbClr val="993300"/>
                </a:solidFill>
                <a:latin typeface="Rockwell" panose="02060603020205020403" pitchFamily="18" charset="0"/>
              </a:rPr>
              <a:t>It was offered to the chief of sinners                    </a:t>
            </a:r>
            <a:r>
              <a:rPr lang="en-US" altLang="en-US" sz="2800" i="1" dirty="0">
                <a:solidFill>
                  <a:srgbClr val="993300"/>
                </a:solidFill>
                <a:latin typeface="Rockwell" panose="02060603020205020403" pitchFamily="18" charset="0"/>
              </a:rPr>
              <a:t>(1 Timothy 1:14-15)</a:t>
            </a:r>
          </a:p>
          <a:p>
            <a:pPr marL="563245" lvl="2" indent="-288925">
              <a:lnSpc>
                <a:spcPct val="95000"/>
              </a:lnSpc>
              <a:spcBef>
                <a:spcPct val="10000"/>
              </a:spcBef>
            </a:pPr>
            <a:r>
              <a:rPr lang="en-US" altLang="en-US" sz="2800" b="1" i="1" dirty="0">
                <a:solidFill>
                  <a:srgbClr val="993300"/>
                </a:solidFill>
                <a:latin typeface="Rockwell" panose="02060603020205020403" pitchFamily="18" charset="0"/>
              </a:rPr>
              <a:t>It is not offered according to our works	         </a:t>
            </a:r>
            <a:r>
              <a:rPr lang="en-US" altLang="en-US" sz="2800" i="1" dirty="0">
                <a:solidFill>
                  <a:srgbClr val="993300"/>
                </a:solidFill>
                <a:latin typeface="Rockwell" panose="02060603020205020403" pitchFamily="18" charset="0"/>
              </a:rPr>
              <a:t> (2 Timothy 1:9)</a:t>
            </a:r>
          </a:p>
          <a:p>
            <a:pPr marL="288925" indent="-288925">
              <a:lnSpc>
                <a:spcPct val="95000"/>
              </a:lnSpc>
              <a:spcBef>
                <a:spcPct val="10000"/>
              </a:spcBef>
            </a:pPr>
            <a:r>
              <a:rPr lang="en-US" altLang="en-US" sz="3200" b="1" dirty="0">
                <a:latin typeface="Rockwell" panose="02060603020205020403" pitchFamily="18" charset="0"/>
              </a:rPr>
              <a:t>Every Christian should be striving for perfection</a:t>
            </a:r>
            <a:r>
              <a:rPr lang="en-US" altLang="en-US" sz="3200" dirty="0">
                <a:latin typeface="Rockwell" panose="02060603020205020403" pitchFamily="18" charset="0"/>
              </a:rPr>
              <a:t> (Matthew 5:48; 2 Cor. 7:1; 	        1 Peter 5:10)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303295" y="102188"/>
            <a:ext cx="8601076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00" b="0" kern="1200" cap="all" baseline="0">
                <a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altLang="en-US" sz="4000" b="1" dirty="0">
                <a:solidFill>
                  <a:srgbClr val="993300"/>
                </a:solidFill>
                <a:latin typeface="Rockwell Condensed" panose="02060603050405020104" pitchFamily="18" charset="0"/>
              </a:rPr>
              <a:t>On a scale of 1 t0 10, how perfect do we have to be to receive grace?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0619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runge 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2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192</TotalTime>
  <Words>296</Words>
  <Application>Microsoft Office PowerPoint</Application>
  <PresentationFormat>On-screen Show (4:3)</PresentationFormat>
  <Paragraphs>28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Rockwell</vt:lpstr>
      <vt:lpstr>Rockwell Condensed</vt:lpstr>
      <vt:lpstr>Times New Roman</vt:lpstr>
      <vt:lpstr>Wingdings</vt:lpstr>
      <vt:lpstr>Wood Type</vt:lpstr>
      <vt:lpstr>PowerPoint Presentation</vt:lpstr>
      <vt:lpstr>Four Illegitimate Questions on</vt:lpstr>
      <vt:lpstr>What is the Source of Salvation    – God, grace or obedience?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Four Illegitimate Questions on…</dc:title>
  <dc:creator>Steve</dc:creator>
  <cp:lastModifiedBy>projector</cp:lastModifiedBy>
  <cp:revision>15</cp:revision>
  <dcterms:created xsi:type="dcterms:W3CDTF">2009-08-13T18:20:10Z</dcterms:created>
  <dcterms:modified xsi:type="dcterms:W3CDTF">2016-06-05T14:58:37Z</dcterms:modified>
</cp:coreProperties>
</file>