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42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7" d="100"/>
          <a:sy n="97"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9F45D-F9BB-4627-9042-20436CD9E096}" type="datetimeFigureOut">
              <a:rPr lang="en-US" smtClean="0"/>
              <a:t>6/8/2018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4921D-7BBF-42C2-9CA6-63A99DCB2CF0}" type="slidenum">
              <a:rPr lang="en-US" smtClean="0"/>
              <a:t>‹#›</a:t>
            </a:fld>
            <a:endParaRPr lang="en-US"/>
          </a:p>
        </p:txBody>
      </p:sp>
    </p:spTree>
    <p:extLst>
      <p:ext uri="{BB962C8B-B14F-4D97-AF65-F5344CB8AC3E}">
        <p14:creationId xmlns:p14="http://schemas.microsoft.com/office/powerpoint/2010/main" val="89855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said that “My kingdom is not of this world.”  If Jesus’ kingdom is not of this world, neither is the kingdom’s King, law, ambassadors, citizens, or wars.  The spiritual nature of the Kingdom demands the spiritual focus of </a:t>
            </a:r>
            <a:r>
              <a:rPr lang="en-US"/>
              <a:t>its citizens.</a:t>
            </a:r>
            <a:endParaRPr lang="en-US" dirty="0"/>
          </a:p>
        </p:txBody>
      </p:sp>
      <p:sp>
        <p:nvSpPr>
          <p:cNvPr id="4" name="Slide Number Placeholder 3"/>
          <p:cNvSpPr>
            <a:spLocks noGrp="1"/>
          </p:cNvSpPr>
          <p:nvPr>
            <p:ph type="sldNum" sz="quarter" idx="10"/>
          </p:nvPr>
        </p:nvSpPr>
        <p:spPr/>
        <p:txBody>
          <a:bodyPr/>
          <a:lstStyle/>
          <a:p>
            <a:fld id="{3314921D-7BBF-42C2-9CA6-63A99DCB2CF0}" type="slidenum">
              <a:rPr lang="en-US" smtClean="0"/>
              <a:t>1</a:t>
            </a:fld>
            <a:endParaRPr lang="en-US"/>
          </a:p>
        </p:txBody>
      </p:sp>
    </p:spTree>
    <p:extLst>
      <p:ext uri="{BB962C8B-B14F-4D97-AF65-F5344CB8AC3E}">
        <p14:creationId xmlns:p14="http://schemas.microsoft.com/office/powerpoint/2010/main" val="422212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C109AF-9076-440E-93E0-F4486E43105D}"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883925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109AF-9076-440E-93E0-F4486E43105D}"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3581671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109AF-9076-440E-93E0-F4486E43105D}"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2047644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109AF-9076-440E-93E0-F4486E43105D}"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3443716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C109AF-9076-440E-93E0-F4486E43105D}"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3767374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C109AF-9076-440E-93E0-F4486E43105D}"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3554496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109AF-9076-440E-93E0-F4486E43105D}" type="datetimeFigureOut">
              <a:rPr lang="en-US" smtClean="0"/>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112553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C109AF-9076-440E-93E0-F4486E43105D}" type="datetimeFigureOut">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910569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109AF-9076-440E-93E0-F4486E43105D}" type="datetimeFigureOut">
              <a:rPr lang="en-US" smtClean="0"/>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341788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C109AF-9076-440E-93E0-F4486E43105D}"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114337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C109AF-9076-440E-93E0-F4486E43105D}"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5C4E-F852-4359-B14B-60A78503B8A4}" type="slidenum">
              <a:rPr lang="en-US" smtClean="0"/>
              <a:t>‹#›</a:t>
            </a:fld>
            <a:endParaRPr lang="en-US"/>
          </a:p>
        </p:txBody>
      </p:sp>
    </p:spTree>
    <p:extLst>
      <p:ext uri="{BB962C8B-B14F-4D97-AF65-F5344CB8AC3E}">
        <p14:creationId xmlns:p14="http://schemas.microsoft.com/office/powerpoint/2010/main" val="2700044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109AF-9076-440E-93E0-F4486E43105D}" type="datetimeFigureOut">
              <a:rPr lang="en-US" smtClean="0"/>
              <a:t>6/8/2018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E5C4E-F852-4359-B14B-60A78503B8A4}" type="slidenum">
              <a:rPr lang="en-US" smtClean="0"/>
              <a:t>‹#›</a:t>
            </a:fld>
            <a:endParaRPr lang="en-US"/>
          </a:p>
        </p:txBody>
      </p:sp>
    </p:spTree>
    <p:extLst>
      <p:ext uri="{BB962C8B-B14F-4D97-AF65-F5344CB8AC3E}">
        <p14:creationId xmlns:p14="http://schemas.microsoft.com/office/powerpoint/2010/main" val="1612392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CBCBA-4D32-4F55-9876-574C8B2B2808}"/>
              </a:ext>
            </a:extLst>
          </p:cNvPr>
          <p:cNvPicPr>
            <a:picLocks noChangeAspect="1"/>
          </p:cNvPicPr>
          <p:nvPr/>
        </p:nvPicPr>
        <p:blipFill>
          <a:blip r:embed="rId3"/>
          <a:stretch>
            <a:fillRect/>
          </a:stretch>
        </p:blipFill>
        <p:spPr>
          <a:xfrm>
            <a:off x="0" y="0"/>
            <a:ext cx="9194800" cy="6858000"/>
          </a:xfrm>
          <a:prstGeom prst="rect">
            <a:avLst/>
          </a:prstGeom>
        </p:spPr>
      </p:pic>
      <p:sp>
        <p:nvSpPr>
          <p:cNvPr id="3" name="Subtitle 2">
            <a:extLst>
              <a:ext uri="{FF2B5EF4-FFF2-40B4-BE49-F238E27FC236}">
                <a16:creationId xmlns:a16="http://schemas.microsoft.com/office/drawing/2014/main" id="{788B68B8-CDFA-4601-83FB-6C061654E59F}"/>
              </a:ext>
            </a:extLst>
          </p:cNvPr>
          <p:cNvSpPr>
            <a:spLocks noGrp="1"/>
          </p:cNvSpPr>
          <p:nvPr>
            <p:ph type="subTitle" idx="1"/>
          </p:nvPr>
        </p:nvSpPr>
        <p:spPr>
          <a:xfrm>
            <a:off x="1143000" y="4456496"/>
            <a:ext cx="6858000" cy="820554"/>
          </a:xfrm>
        </p:spPr>
        <p:txBody>
          <a:bodyPr>
            <a:normAutofit/>
          </a:bodyPr>
          <a:lstStyle/>
          <a:p>
            <a:r>
              <a:rPr lang="en-US" sz="2800" dirty="0">
                <a:solidFill>
                  <a:srgbClr val="373429"/>
                </a:solidFill>
                <a:latin typeface="Arial Narrow" panose="020B0606020202030204" pitchFamily="34" charset="0"/>
              </a:rPr>
              <a:t>J o h n 18:36</a:t>
            </a:r>
          </a:p>
        </p:txBody>
      </p:sp>
      <p:pic>
        <p:nvPicPr>
          <p:cNvPr id="1026" name="Picture 2" descr="Image result for kingdom not of this world">
            <a:extLst>
              <a:ext uri="{FF2B5EF4-FFF2-40B4-BE49-F238E27FC236}">
                <a16:creationId xmlns:a16="http://schemas.microsoft.com/office/drawing/2014/main" id="{3C7EFDC1-F925-432A-B77C-1536196A3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266041"/>
            <a:ext cx="2667000" cy="152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314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9A0DEA-E292-4D34-BEBA-B945B87FCD89}"/>
              </a:ext>
            </a:extLst>
          </p:cNvPr>
          <p:cNvPicPr>
            <a:picLocks noChangeAspect="1"/>
          </p:cNvPicPr>
          <p:nvPr/>
        </p:nvPicPr>
        <p:blipFill rotWithShape="1">
          <a:blip r:embed="rId2">
            <a:alphaModFix amt="35000"/>
            <a:extLst/>
          </a:blip>
          <a:srcRect t="12536"/>
          <a:stretch/>
        </p:blipFill>
        <p:spPr>
          <a:xfrm>
            <a:off x="20" y="10"/>
            <a:ext cx="9143980" cy="6857990"/>
          </a:xfrm>
          <a:prstGeom prst="rect">
            <a:avLst/>
          </a:prstGeom>
        </p:spPr>
      </p:pic>
      <p:sp>
        <p:nvSpPr>
          <p:cNvPr id="2" name="Title 1">
            <a:extLst>
              <a:ext uri="{FF2B5EF4-FFF2-40B4-BE49-F238E27FC236}">
                <a16:creationId xmlns:a16="http://schemas.microsoft.com/office/drawing/2014/main" id="{53584CB0-9DE9-4D6C-87FA-4D8BF4849C24}"/>
              </a:ext>
            </a:extLst>
          </p:cNvPr>
          <p:cNvSpPr>
            <a:spLocks noGrp="1"/>
          </p:cNvSpPr>
          <p:nvPr>
            <p:ph type="title"/>
          </p:nvPr>
        </p:nvSpPr>
        <p:spPr>
          <a:xfrm>
            <a:off x="628650" y="365125"/>
            <a:ext cx="7886700" cy="1325563"/>
          </a:xfrm>
        </p:spPr>
        <p:txBody>
          <a:bodyPr>
            <a:normAutofit/>
          </a:bodyPr>
          <a:lstStyle/>
          <a:p>
            <a:pPr algn="ctr"/>
            <a:r>
              <a:rPr lang="en-US" spc="50" dirty="0">
                <a:ln w="9525" cmpd="sng">
                  <a:solidFill>
                    <a:schemeClr val="accent1"/>
                  </a:solidFill>
                  <a:prstDash val="solid"/>
                </a:ln>
                <a:solidFill>
                  <a:srgbClr val="70AD47">
                    <a:tint val="1000"/>
                  </a:srgbClr>
                </a:solidFill>
                <a:effectLst>
                  <a:glow rad="101600">
                    <a:schemeClr val="accent2">
                      <a:satMod val="175000"/>
                      <a:alpha val="40000"/>
                    </a:schemeClr>
                  </a:glow>
                </a:effectLst>
                <a:latin typeface="Impact" panose="020B0806030902050204" pitchFamily="34" charset="0"/>
              </a:rPr>
              <a:t>A Kingdom Not of This World</a:t>
            </a:r>
            <a:endParaRPr lang="en-US" b="1" spc="50" dirty="0">
              <a:ln w="9525" cmpd="sng">
                <a:solidFill>
                  <a:schemeClr val="accent1"/>
                </a:solidFill>
                <a:prstDash val="solid"/>
              </a:ln>
              <a:solidFill>
                <a:srgbClr val="70AD47">
                  <a:tint val="1000"/>
                </a:srgbClr>
              </a:solidFill>
              <a:effectLst>
                <a:glow rad="101600">
                  <a:schemeClr val="accent2">
                    <a:satMod val="175000"/>
                    <a:alpha val="40000"/>
                  </a:schemeClr>
                </a:glow>
              </a:effectLst>
              <a:latin typeface="Candara" panose="020E0502030303020204" pitchFamily="34" charset="0"/>
            </a:endParaRPr>
          </a:p>
        </p:txBody>
      </p:sp>
      <p:sp>
        <p:nvSpPr>
          <p:cNvPr id="3" name="Content Placeholder 2">
            <a:extLst>
              <a:ext uri="{FF2B5EF4-FFF2-40B4-BE49-F238E27FC236}">
                <a16:creationId xmlns:a16="http://schemas.microsoft.com/office/drawing/2014/main" id="{906C8DAD-A194-4EF4-A5D1-1B4C784DDD4B}"/>
              </a:ext>
            </a:extLst>
          </p:cNvPr>
          <p:cNvSpPr>
            <a:spLocks noGrp="1"/>
          </p:cNvSpPr>
          <p:nvPr>
            <p:ph idx="1"/>
          </p:nvPr>
        </p:nvSpPr>
        <p:spPr>
          <a:xfrm>
            <a:off x="628650" y="1825625"/>
            <a:ext cx="7886700" cy="4351338"/>
          </a:xfrm>
        </p:spPr>
        <p:txBody>
          <a:bodyPr>
            <a:normAutofit/>
          </a:bodyPr>
          <a:lstStyle/>
          <a:p>
            <a:r>
              <a:rPr lang="en-US" sz="3200" dirty="0">
                <a:solidFill>
                  <a:srgbClr val="FFFFFF"/>
                </a:solidFill>
                <a:latin typeface="Candara" panose="020E0502030303020204" pitchFamily="34" charset="0"/>
              </a:rPr>
              <a:t>A King not of this world</a:t>
            </a:r>
          </a:p>
          <a:p>
            <a:r>
              <a:rPr lang="en-US" sz="3200" dirty="0">
                <a:solidFill>
                  <a:srgbClr val="FFFFFF"/>
                </a:solidFill>
                <a:latin typeface="Candara" panose="020E0502030303020204" pitchFamily="34" charset="0"/>
              </a:rPr>
              <a:t>A Law not of this world</a:t>
            </a:r>
          </a:p>
          <a:p>
            <a:r>
              <a:rPr lang="en-US" sz="3200" dirty="0">
                <a:solidFill>
                  <a:srgbClr val="FFFFFF"/>
                </a:solidFill>
                <a:latin typeface="Candara" panose="020E0502030303020204" pitchFamily="34" charset="0"/>
              </a:rPr>
              <a:t>Ambassadors not of this world</a:t>
            </a:r>
          </a:p>
          <a:p>
            <a:r>
              <a:rPr lang="en-US" sz="3200" dirty="0">
                <a:solidFill>
                  <a:srgbClr val="FFFFFF"/>
                </a:solidFill>
                <a:latin typeface="Candara" panose="020E0502030303020204" pitchFamily="34" charset="0"/>
              </a:rPr>
              <a:t>Citizens not of this world</a:t>
            </a:r>
          </a:p>
          <a:p>
            <a:r>
              <a:rPr lang="en-US" sz="3200" dirty="0">
                <a:solidFill>
                  <a:srgbClr val="FFFFFF"/>
                </a:solidFill>
                <a:latin typeface="Candara" panose="020E0502030303020204" pitchFamily="34" charset="0"/>
              </a:rPr>
              <a:t>Weapons and wars not of this world</a:t>
            </a:r>
          </a:p>
        </p:txBody>
      </p:sp>
    </p:spTree>
    <p:extLst>
      <p:ext uri="{BB962C8B-B14F-4D97-AF65-F5344CB8AC3E}">
        <p14:creationId xmlns:p14="http://schemas.microsoft.com/office/powerpoint/2010/main" val="1935528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9A0DEA-E292-4D34-BEBA-B945B87FCD89}"/>
              </a:ext>
            </a:extLst>
          </p:cNvPr>
          <p:cNvPicPr>
            <a:picLocks noChangeAspect="1"/>
          </p:cNvPicPr>
          <p:nvPr/>
        </p:nvPicPr>
        <p:blipFill rotWithShape="1">
          <a:blip r:embed="rId2">
            <a:alphaModFix amt="35000"/>
            <a:extLst/>
          </a:blip>
          <a:srcRect t="12536"/>
          <a:stretch/>
        </p:blipFill>
        <p:spPr>
          <a:xfrm>
            <a:off x="20" y="10"/>
            <a:ext cx="9143980" cy="6857990"/>
          </a:xfrm>
          <a:prstGeom prst="rect">
            <a:avLst/>
          </a:prstGeom>
        </p:spPr>
      </p:pic>
      <p:sp>
        <p:nvSpPr>
          <p:cNvPr id="2" name="Title 1">
            <a:extLst>
              <a:ext uri="{FF2B5EF4-FFF2-40B4-BE49-F238E27FC236}">
                <a16:creationId xmlns:a16="http://schemas.microsoft.com/office/drawing/2014/main" id="{53584CB0-9DE9-4D6C-87FA-4D8BF4849C24}"/>
              </a:ext>
            </a:extLst>
          </p:cNvPr>
          <p:cNvSpPr>
            <a:spLocks noGrp="1"/>
          </p:cNvSpPr>
          <p:nvPr>
            <p:ph type="title"/>
          </p:nvPr>
        </p:nvSpPr>
        <p:spPr>
          <a:xfrm>
            <a:off x="628650" y="365125"/>
            <a:ext cx="7886700" cy="1325563"/>
          </a:xfrm>
        </p:spPr>
        <p:txBody>
          <a:bodyPr>
            <a:normAutofit/>
          </a:bodyPr>
          <a:lstStyle/>
          <a:p>
            <a:pPr algn="ctr"/>
            <a:r>
              <a:rPr lang="en-US" spc="50" dirty="0">
                <a:ln w="9525" cmpd="sng">
                  <a:solidFill>
                    <a:schemeClr val="accent1"/>
                  </a:solidFill>
                  <a:prstDash val="solid"/>
                </a:ln>
                <a:solidFill>
                  <a:srgbClr val="70AD47">
                    <a:tint val="1000"/>
                  </a:srgbClr>
                </a:solidFill>
                <a:effectLst>
                  <a:glow rad="101600">
                    <a:schemeClr val="accent2">
                      <a:satMod val="175000"/>
                      <a:alpha val="40000"/>
                    </a:schemeClr>
                  </a:glow>
                </a:effectLst>
                <a:latin typeface="Impact" panose="020B0806030902050204" pitchFamily="34" charset="0"/>
              </a:rPr>
              <a:t>A Kingdom Not of This World</a:t>
            </a:r>
          </a:p>
        </p:txBody>
      </p:sp>
      <p:sp>
        <p:nvSpPr>
          <p:cNvPr id="3" name="Content Placeholder 2">
            <a:extLst>
              <a:ext uri="{FF2B5EF4-FFF2-40B4-BE49-F238E27FC236}">
                <a16:creationId xmlns:a16="http://schemas.microsoft.com/office/drawing/2014/main" id="{906C8DAD-A194-4EF4-A5D1-1B4C784DDD4B}"/>
              </a:ext>
            </a:extLst>
          </p:cNvPr>
          <p:cNvSpPr>
            <a:spLocks noGrp="1"/>
          </p:cNvSpPr>
          <p:nvPr>
            <p:ph idx="1"/>
          </p:nvPr>
        </p:nvSpPr>
        <p:spPr>
          <a:xfrm>
            <a:off x="628650" y="1825625"/>
            <a:ext cx="7886700" cy="4351338"/>
          </a:xfrm>
        </p:spPr>
        <p:txBody>
          <a:bodyPr>
            <a:normAutofit/>
          </a:bodyPr>
          <a:lstStyle/>
          <a:p>
            <a:pPr marL="0" indent="0" algn="ctr">
              <a:buNone/>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ndara" panose="020E0502030303020204" pitchFamily="34" charset="0"/>
              </a:rPr>
              <a:t>A King not of this world</a:t>
            </a:r>
          </a:p>
          <a:p>
            <a:pPr marL="0" indent="0" algn="ctr">
              <a:buNone/>
            </a:pPr>
            <a:r>
              <a:rPr lang="en-US" sz="3200" dirty="0">
                <a:solidFill>
                  <a:srgbClr val="FFFFFF"/>
                </a:solidFill>
                <a:latin typeface="Candara" panose="020E0502030303020204" pitchFamily="34" charset="0"/>
              </a:rPr>
              <a:t>John 6:38, 42</a:t>
            </a:r>
          </a:p>
          <a:p>
            <a:pPr marL="0" indent="0" algn="ctr">
              <a:buNone/>
            </a:pPr>
            <a:r>
              <a:rPr lang="en-US" sz="3200" dirty="0">
                <a:solidFill>
                  <a:srgbClr val="FFFFFF"/>
                </a:solidFill>
                <a:latin typeface="Candara" panose="020E0502030303020204" pitchFamily="34" charset="0"/>
              </a:rPr>
              <a:t>Luke 1:31-35</a:t>
            </a:r>
          </a:p>
          <a:p>
            <a:pPr marL="0" indent="0" algn="ctr">
              <a:buNone/>
            </a:pPr>
            <a:r>
              <a:rPr lang="en-US" sz="3200" dirty="0">
                <a:solidFill>
                  <a:srgbClr val="FFFFFF"/>
                </a:solidFill>
                <a:latin typeface="Candara" panose="020E0502030303020204" pitchFamily="34" charset="0"/>
              </a:rPr>
              <a:t>John 8:23</a:t>
            </a:r>
          </a:p>
          <a:p>
            <a:pPr marL="0" indent="0" algn="ctr">
              <a:buNone/>
            </a:pPr>
            <a:r>
              <a:rPr lang="en-US" sz="3200" dirty="0">
                <a:solidFill>
                  <a:srgbClr val="FFFFFF"/>
                </a:solidFill>
                <a:latin typeface="Candara" panose="020E0502030303020204" pitchFamily="34" charset="0"/>
              </a:rPr>
              <a:t>Ephesians 1:20-21</a:t>
            </a:r>
          </a:p>
          <a:p>
            <a:pPr marL="0" indent="0" algn="ctr">
              <a:buNone/>
            </a:pPr>
            <a:r>
              <a:rPr lang="en-US" sz="3200" dirty="0">
                <a:solidFill>
                  <a:srgbClr val="FFFFFF"/>
                </a:solidFill>
                <a:latin typeface="Candara" panose="020E0502030303020204" pitchFamily="34" charset="0"/>
              </a:rPr>
              <a:t>Mark 16:19</a:t>
            </a:r>
          </a:p>
          <a:p>
            <a:pPr marL="0" indent="0" algn="ctr">
              <a:buNone/>
            </a:pPr>
            <a:r>
              <a:rPr lang="en-US" sz="3200" dirty="0">
                <a:solidFill>
                  <a:srgbClr val="FFFFFF"/>
                </a:solidFill>
                <a:latin typeface="Candara" panose="020E0502030303020204" pitchFamily="34" charset="0"/>
              </a:rPr>
              <a:t>1 Peter 3:22 </a:t>
            </a:r>
          </a:p>
        </p:txBody>
      </p:sp>
    </p:spTree>
    <p:extLst>
      <p:ext uri="{BB962C8B-B14F-4D97-AF65-F5344CB8AC3E}">
        <p14:creationId xmlns:p14="http://schemas.microsoft.com/office/powerpoint/2010/main" val="30211186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9A0DEA-E292-4D34-BEBA-B945B87FCD89}"/>
              </a:ext>
            </a:extLst>
          </p:cNvPr>
          <p:cNvPicPr>
            <a:picLocks noChangeAspect="1"/>
          </p:cNvPicPr>
          <p:nvPr/>
        </p:nvPicPr>
        <p:blipFill rotWithShape="1">
          <a:blip r:embed="rId2">
            <a:alphaModFix amt="35000"/>
            <a:extLst/>
          </a:blip>
          <a:srcRect t="12536"/>
          <a:stretch/>
        </p:blipFill>
        <p:spPr>
          <a:xfrm>
            <a:off x="20" y="10"/>
            <a:ext cx="9143980" cy="6857990"/>
          </a:xfrm>
          <a:prstGeom prst="rect">
            <a:avLst/>
          </a:prstGeom>
        </p:spPr>
      </p:pic>
      <p:sp>
        <p:nvSpPr>
          <p:cNvPr id="2" name="Title 1">
            <a:extLst>
              <a:ext uri="{FF2B5EF4-FFF2-40B4-BE49-F238E27FC236}">
                <a16:creationId xmlns:a16="http://schemas.microsoft.com/office/drawing/2014/main" id="{53584CB0-9DE9-4D6C-87FA-4D8BF4849C24}"/>
              </a:ext>
            </a:extLst>
          </p:cNvPr>
          <p:cNvSpPr>
            <a:spLocks noGrp="1"/>
          </p:cNvSpPr>
          <p:nvPr>
            <p:ph type="title"/>
          </p:nvPr>
        </p:nvSpPr>
        <p:spPr>
          <a:xfrm>
            <a:off x="628650" y="365125"/>
            <a:ext cx="7886700" cy="1325563"/>
          </a:xfrm>
        </p:spPr>
        <p:txBody>
          <a:bodyPr>
            <a:normAutofit/>
          </a:bodyPr>
          <a:lstStyle/>
          <a:p>
            <a:pPr algn="ctr"/>
            <a:r>
              <a:rPr lang="en-US" spc="50" dirty="0">
                <a:ln w="9525" cmpd="sng">
                  <a:solidFill>
                    <a:schemeClr val="accent1"/>
                  </a:solidFill>
                  <a:prstDash val="solid"/>
                </a:ln>
                <a:solidFill>
                  <a:srgbClr val="70AD47">
                    <a:tint val="1000"/>
                  </a:srgbClr>
                </a:solidFill>
                <a:effectLst>
                  <a:glow rad="101600">
                    <a:schemeClr val="accent2">
                      <a:satMod val="175000"/>
                      <a:alpha val="40000"/>
                    </a:schemeClr>
                  </a:glow>
                </a:effectLst>
                <a:latin typeface="Impact" panose="020B0806030902050204" pitchFamily="34" charset="0"/>
              </a:rPr>
              <a:t>A Kingdom Not of This World</a:t>
            </a:r>
          </a:p>
        </p:txBody>
      </p:sp>
      <p:sp>
        <p:nvSpPr>
          <p:cNvPr id="3" name="Content Placeholder 2">
            <a:extLst>
              <a:ext uri="{FF2B5EF4-FFF2-40B4-BE49-F238E27FC236}">
                <a16:creationId xmlns:a16="http://schemas.microsoft.com/office/drawing/2014/main" id="{906C8DAD-A194-4EF4-A5D1-1B4C784DDD4B}"/>
              </a:ext>
            </a:extLst>
          </p:cNvPr>
          <p:cNvSpPr>
            <a:spLocks noGrp="1"/>
          </p:cNvSpPr>
          <p:nvPr>
            <p:ph idx="1"/>
          </p:nvPr>
        </p:nvSpPr>
        <p:spPr>
          <a:xfrm>
            <a:off x="628650" y="1825625"/>
            <a:ext cx="7886700" cy="4351338"/>
          </a:xfrm>
        </p:spPr>
        <p:txBody>
          <a:bodyPr>
            <a:normAutofit/>
          </a:bodyPr>
          <a:lstStyle/>
          <a:p>
            <a:pPr marL="0" indent="0" algn="ctr">
              <a:buNone/>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ndara" panose="020E0502030303020204" pitchFamily="34" charset="0"/>
              </a:rPr>
              <a:t>A Law not of this world</a:t>
            </a:r>
          </a:p>
          <a:p>
            <a:pPr marL="0" indent="0" algn="ctr">
              <a:buNone/>
            </a:pPr>
            <a:r>
              <a:rPr lang="en-US" sz="3200" dirty="0">
                <a:solidFill>
                  <a:srgbClr val="FFFFFF"/>
                </a:solidFill>
                <a:latin typeface="Candara" panose="020E0502030303020204" pitchFamily="34" charset="0"/>
              </a:rPr>
              <a:t>John 12:48-50</a:t>
            </a:r>
          </a:p>
          <a:p>
            <a:pPr marL="0" indent="0" algn="ctr">
              <a:buNone/>
            </a:pPr>
            <a:r>
              <a:rPr lang="en-US" sz="3200" dirty="0">
                <a:solidFill>
                  <a:srgbClr val="FFFFFF"/>
                </a:solidFill>
                <a:latin typeface="Candara" panose="020E0502030303020204" pitchFamily="34" charset="0"/>
              </a:rPr>
              <a:t>Hebrews 12:22-28</a:t>
            </a:r>
          </a:p>
        </p:txBody>
      </p:sp>
    </p:spTree>
    <p:extLst>
      <p:ext uri="{BB962C8B-B14F-4D97-AF65-F5344CB8AC3E}">
        <p14:creationId xmlns:p14="http://schemas.microsoft.com/office/powerpoint/2010/main" val="3421286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9A0DEA-E292-4D34-BEBA-B945B87FCD89}"/>
              </a:ext>
            </a:extLst>
          </p:cNvPr>
          <p:cNvPicPr>
            <a:picLocks noChangeAspect="1"/>
          </p:cNvPicPr>
          <p:nvPr/>
        </p:nvPicPr>
        <p:blipFill rotWithShape="1">
          <a:blip r:embed="rId2">
            <a:alphaModFix amt="35000"/>
            <a:extLst/>
          </a:blip>
          <a:srcRect t="12536"/>
          <a:stretch/>
        </p:blipFill>
        <p:spPr>
          <a:xfrm>
            <a:off x="20" y="10"/>
            <a:ext cx="9143980" cy="6857990"/>
          </a:xfrm>
          <a:prstGeom prst="rect">
            <a:avLst/>
          </a:prstGeom>
        </p:spPr>
      </p:pic>
      <p:sp>
        <p:nvSpPr>
          <p:cNvPr id="2" name="Title 1">
            <a:extLst>
              <a:ext uri="{FF2B5EF4-FFF2-40B4-BE49-F238E27FC236}">
                <a16:creationId xmlns:a16="http://schemas.microsoft.com/office/drawing/2014/main" id="{53584CB0-9DE9-4D6C-87FA-4D8BF4849C24}"/>
              </a:ext>
            </a:extLst>
          </p:cNvPr>
          <p:cNvSpPr>
            <a:spLocks noGrp="1"/>
          </p:cNvSpPr>
          <p:nvPr>
            <p:ph type="title"/>
          </p:nvPr>
        </p:nvSpPr>
        <p:spPr>
          <a:xfrm>
            <a:off x="628650" y="365125"/>
            <a:ext cx="7886700" cy="1325563"/>
          </a:xfrm>
        </p:spPr>
        <p:txBody>
          <a:bodyPr>
            <a:normAutofit/>
          </a:bodyPr>
          <a:lstStyle/>
          <a:p>
            <a:pPr algn="ctr"/>
            <a:r>
              <a:rPr lang="en-US" spc="50" dirty="0">
                <a:ln w="9525" cmpd="sng">
                  <a:solidFill>
                    <a:schemeClr val="accent1"/>
                  </a:solidFill>
                  <a:prstDash val="solid"/>
                </a:ln>
                <a:solidFill>
                  <a:srgbClr val="70AD47">
                    <a:tint val="1000"/>
                  </a:srgbClr>
                </a:solidFill>
                <a:effectLst>
                  <a:glow rad="101600">
                    <a:schemeClr val="accent2">
                      <a:satMod val="175000"/>
                      <a:alpha val="40000"/>
                    </a:schemeClr>
                  </a:glow>
                </a:effectLst>
                <a:latin typeface="Impact" panose="020B0806030902050204" pitchFamily="34" charset="0"/>
              </a:rPr>
              <a:t>A Kingdom Not of This World</a:t>
            </a:r>
          </a:p>
        </p:txBody>
      </p:sp>
      <p:sp>
        <p:nvSpPr>
          <p:cNvPr id="3" name="Content Placeholder 2">
            <a:extLst>
              <a:ext uri="{FF2B5EF4-FFF2-40B4-BE49-F238E27FC236}">
                <a16:creationId xmlns:a16="http://schemas.microsoft.com/office/drawing/2014/main" id="{906C8DAD-A194-4EF4-A5D1-1B4C784DDD4B}"/>
              </a:ext>
            </a:extLst>
          </p:cNvPr>
          <p:cNvSpPr>
            <a:spLocks noGrp="1"/>
          </p:cNvSpPr>
          <p:nvPr>
            <p:ph idx="1"/>
          </p:nvPr>
        </p:nvSpPr>
        <p:spPr>
          <a:xfrm>
            <a:off x="628650" y="1825625"/>
            <a:ext cx="7886700" cy="4351338"/>
          </a:xfrm>
        </p:spPr>
        <p:txBody>
          <a:bodyPr>
            <a:normAutofit/>
          </a:bodyPr>
          <a:lstStyle/>
          <a:p>
            <a:pPr marL="0" indent="0" algn="ctr">
              <a:buNone/>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ndara" panose="020E0502030303020204" pitchFamily="34" charset="0"/>
              </a:rPr>
              <a:t>Citizens not of this world</a:t>
            </a:r>
          </a:p>
          <a:p>
            <a:pPr marL="0" indent="0" algn="ctr">
              <a:buNone/>
            </a:pPr>
            <a:r>
              <a:rPr lang="en-US" sz="3200" dirty="0">
                <a:solidFill>
                  <a:srgbClr val="FFFFFF"/>
                </a:solidFill>
                <a:latin typeface="Candara" panose="020E0502030303020204" pitchFamily="34" charset="0"/>
              </a:rPr>
              <a:t>Colossians 1:13 </a:t>
            </a:r>
          </a:p>
          <a:p>
            <a:pPr marL="0" indent="0" algn="ctr">
              <a:buNone/>
            </a:pPr>
            <a:r>
              <a:rPr lang="en-US" sz="3200" dirty="0">
                <a:solidFill>
                  <a:srgbClr val="FFFFFF"/>
                </a:solidFill>
                <a:latin typeface="Candara" panose="020E0502030303020204" pitchFamily="34" charset="0"/>
              </a:rPr>
              <a:t>Philippians 3:20 </a:t>
            </a:r>
          </a:p>
          <a:p>
            <a:pPr marL="0" indent="0" algn="ctr">
              <a:buNone/>
            </a:pPr>
            <a:r>
              <a:rPr lang="en-US" sz="3200" dirty="0">
                <a:solidFill>
                  <a:srgbClr val="FFFFFF"/>
                </a:solidFill>
                <a:latin typeface="Candara" panose="020E0502030303020204" pitchFamily="34" charset="0"/>
              </a:rPr>
              <a:t>Colossians 3:1-2 </a:t>
            </a:r>
          </a:p>
          <a:p>
            <a:pPr marL="0" indent="0" algn="ctr">
              <a:buNone/>
            </a:pPr>
            <a:r>
              <a:rPr lang="en-US" sz="3200" dirty="0">
                <a:solidFill>
                  <a:srgbClr val="FFFFFF"/>
                </a:solidFill>
                <a:latin typeface="Candara" panose="020E0502030303020204" pitchFamily="34" charset="0"/>
              </a:rPr>
              <a:t>Hebrews 13:14 </a:t>
            </a:r>
          </a:p>
        </p:txBody>
      </p:sp>
    </p:spTree>
    <p:extLst>
      <p:ext uri="{BB962C8B-B14F-4D97-AF65-F5344CB8AC3E}">
        <p14:creationId xmlns:p14="http://schemas.microsoft.com/office/powerpoint/2010/main" val="3571046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9A0DEA-E292-4D34-BEBA-B945B87FCD89}"/>
              </a:ext>
            </a:extLst>
          </p:cNvPr>
          <p:cNvPicPr>
            <a:picLocks noChangeAspect="1"/>
          </p:cNvPicPr>
          <p:nvPr/>
        </p:nvPicPr>
        <p:blipFill rotWithShape="1">
          <a:blip r:embed="rId2">
            <a:alphaModFix amt="35000"/>
            <a:extLst/>
          </a:blip>
          <a:srcRect t="12536"/>
          <a:stretch/>
        </p:blipFill>
        <p:spPr>
          <a:xfrm>
            <a:off x="20" y="10"/>
            <a:ext cx="9143980" cy="6857990"/>
          </a:xfrm>
          <a:prstGeom prst="rect">
            <a:avLst/>
          </a:prstGeom>
        </p:spPr>
      </p:pic>
      <p:sp>
        <p:nvSpPr>
          <p:cNvPr id="2" name="Title 1">
            <a:extLst>
              <a:ext uri="{FF2B5EF4-FFF2-40B4-BE49-F238E27FC236}">
                <a16:creationId xmlns:a16="http://schemas.microsoft.com/office/drawing/2014/main" id="{53584CB0-9DE9-4D6C-87FA-4D8BF4849C24}"/>
              </a:ext>
            </a:extLst>
          </p:cNvPr>
          <p:cNvSpPr>
            <a:spLocks noGrp="1"/>
          </p:cNvSpPr>
          <p:nvPr>
            <p:ph type="title"/>
          </p:nvPr>
        </p:nvSpPr>
        <p:spPr>
          <a:xfrm>
            <a:off x="628650" y="365125"/>
            <a:ext cx="7886700" cy="1325563"/>
          </a:xfrm>
        </p:spPr>
        <p:txBody>
          <a:bodyPr>
            <a:normAutofit/>
          </a:bodyPr>
          <a:lstStyle/>
          <a:p>
            <a:pPr algn="ctr"/>
            <a:r>
              <a:rPr lang="en-US" spc="50" dirty="0">
                <a:ln w="9525" cmpd="sng">
                  <a:solidFill>
                    <a:schemeClr val="accent1"/>
                  </a:solidFill>
                  <a:prstDash val="solid"/>
                </a:ln>
                <a:solidFill>
                  <a:srgbClr val="70AD47">
                    <a:tint val="1000"/>
                  </a:srgbClr>
                </a:solidFill>
                <a:effectLst>
                  <a:glow rad="101600">
                    <a:schemeClr val="accent2">
                      <a:satMod val="175000"/>
                      <a:alpha val="40000"/>
                    </a:schemeClr>
                  </a:glow>
                </a:effectLst>
                <a:latin typeface="Impact" panose="020B0806030902050204" pitchFamily="34" charset="0"/>
              </a:rPr>
              <a:t>A Kingdom Not of This World</a:t>
            </a:r>
          </a:p>
        </p:txBody>
      </p:sp>
      <p:sp>
        <p:nvSpPr>
          <p:cNvPr id="3" name="Content Placeholder 2">
            <a:extLst>
              <a:ext uri="{FF2B5EF4-FFF2-40B4-BE49-F238E27FC236}">
                <a16:creationId xmlns:a16="http://schemas.microsoft.com/office/drawing/2014/main" id="{906C8DAD-A194-4EF4-A5D1-1B4C784DDD4B}"/>
              </a:ext>
            </a:extLst>
          </p:cNvPr>
          <p:cNvSpPr>
            <a:spLocks noGrp="1"/>
          </p:cNvSpPr>
          <p:nvPr>
            <p:ph idx="1"/>
          </p:nvPr>
        </p:nvSpPr>
        <p:spPr>
          <a:xfrm>
            <a:off x="628650" y="1825625"/>
            <a:ext cx="7886700" cy="4351338"/>
          </a:xfrm>
        </p:spPr>
        <p:txBody>
          <a:bodyPr>
            <a:normAutofit/>
          </a:bodyPr>
          <a:lstStyle/>
          <a:p>
            <a:pPr marL="0" indent="0" algn="ctr">
              <a:buNone/>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ndara" panose="020E0502030303020204" pitchFamily="34" charset="0"/>
              </a:rPr>
              <a:t>Ambassadors not of this world</a:t>
            </a:r>
          </a:p>
          <a:p>
            <a:pPr marL="0" indent="0" algn="ctr">
              <a:buNone/>
            </a:pPr>
            <a:r>
              <a:rPr lang="en-US" sz="3200" dirty="0">
                <a:solidFill>
                  <a:srgbClr val="FFFFFF"/>
                </a:solidFill>
                <a:latin typeface="Candara" panose="020E0502030303020204" pitchFamily="34" charset="0"/>
              </a:rPr>
              <a:t>2 Corinthians 5:20 </a:t>
            </a:r>
          </a:p>
          <a:p>
            <a:pPr marL="0" indent="0" algn="ctr">
              <a:buNone/>
            </a:pPr>
            <a:r>
              <a:rPr lang="en-US" sz="3200" dirty="0">
                <a:solidFill>
                  <a:srgbClr val="FFFFFF"/>
                </a:solidFill>
                <a:latin typeface="Candara" panose="020E0502030303020204" pitchFamily="34" charset="0"/>
              </a:rPr>
              <a:t>John 17:6-17</a:t>
            </a:r>
          </a:p>
          <a:p>
            <a:pPr marL="0" indent="0" algn="ctr">
              <a:buNone/>
            </a:pPr>
            <a:r>
              <a:rPr lang="en-US" sz="3200" dirty="0">
                <a:solidFill>
                  <a:srgbClr val="FFFFFF"/>
                </a:solidFill>
                <a:latin typeface="Candara" panose="020E0502030303020204" pitchFamily="34" charset="0"/>
              </a:rPr>
              <a:t>Matthew 16:19 </a:t>
            </a:r>
          </a:p>
          <a:p>
            <a:pPr marL="0" indent="0" algn="ctr">
              <a:buNone/>
            </a:pPr>
            <a:r>
              <a:rPr lang="en-US" sz="3200" dirty="0">
                <a:solidFill>
                  <a:srgbClr val="FFFFFF"/>
                </a:solidFill>
                <a:latin typeface="Candara" panose="020E0502030303020204" pitchFamily="34" charset="0"/>
              </a:rPr>
              <a:t>Acts 2:1-4</a:t>
            </a:r>
          </a:p>
        </p:txBody>
      </p:sp>
    </p:spTree>
    <p:extLst>
      <p:ext uri="{BB962C8B-B14F-4D97-AF65-F5344CB8AC3E}">
        <p14:creationId xmlns:p14="http://schemas.microsoft.com/office/powerpoint/2010/main" val="3078184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9A0DEA-E292-4D34-BEBA-B945B87FCD89}"/>
              </a:ext>
            </a:extLst>
          </p:cNvPr>
          <p:cNvPicPr>
            <a:picLocks noChangeAspect="1"/>
          </p:cNvPicPr>
          <p:nvPr/>
        </p:nvPicPr>
        <p:blipFill rotWithShape="1">
          <a:blip r:embed="rId2">
            <a:alphaModFix amt="35000"/>
            <a:extLst/>
          </a:blip>
          <a:srcRect t="12536"/>
          <a:stretch/>
        </p:blipFill>
        <p:spPr>
          <a:xfrm>
            <a:off x="20" y="10"/>
            <a:ext cx="9143980" cy="6857990"/>
          </a:xfrm>
          <a:prstGeom prst="rect">
            <a:avLst/>
          </a:prstGeom>
        </p:spPr>
      </p:pic>
      <p:sp>
        <p:nvSpPr>
          <p:cNvPr id="2" name="Title 1">
            <a:extLst>
              <a:ext uri="{FF2B5EF4-FFF2-40B4-BE49-F238E27FC236}">
                <a16:creationId xmlns:a16="http://schemas.microsoft.com/office/drawing/2014/main" id="{53584CB0-9DE9-4D6C-87FA-4D8BF4849C24}"/>
              </a:ext>
            </a:extLst>
          </p:cNvPr>
          <p:cNvSpPr>
            <a:spLocks noGrp="1"/>
          </p:cNvSpPr>
          <p:nvPr>
            <p:ph type="title"/>
          </p:nvPr>
        </p:nvSpPr>
        <p:spPr>
          <a:xfrm>
            <a:off x="628650" y="365125"/>
            <a:ext cx="7886700" cy="1325563"/>
          </a:xfrm>
        </p:spPr>
        <p:txBody>
          <a:bodyPr>
            <a:normAutofit/>
          </a:bodyPr>
          <a:lstStyle/>
          <a:p>
            <a:pPr algn="ctr"/>
            <a:r>
              <a:rPr lang="en-US" spc="50" dirty="0">
                <a:ln w="9525" cmpd="sng">
                  <a:solidFill>
                    <a:schemeClr val="accent1"/>
                  </a:solidFill>
                  <a:prstDash val="solid"/>
                </a:ln>
                <a:solidFill>
                  <a:srgbClr val="70AD47">
                    <a:tint val="1000"/>
                  </a:srgbClr>
                </a:solidFill>
                <a:effectLst>
                  <a:glow rad="101600">
                    <a:schemeClr val="accent2">
                      <a:satMod val="175000"/>
                      <a:alpha val="40000"/>
                    </a:schemeClr>
                  </a:glow>
                </a:effectLst>
                <a:latin typeface="Impact" panose="020B0806030902050204" pitchFamily="34" charset="0"/>
              </a:rPr>
              <a:t>A Kingdom Not of This World</a:t>
            </a:r>
          </a:p>
        </p:txBody>
      </p:sp>
      <p:sp>
        <p:nvSpPr>
          <p:cNvPr id="3" name="Content Placeholder 2">
            <a:extLst>
              <a:ext uri="{FF2B5EF4-FFF2-40B4-BE49-F238E27FC236}">
                <a16:creationId xmlns:a16="http://schemas.microsoft.com/office/drawing/2014/main" id="{906C8DAD-A194-4EF4-A5D1-1B4C784DDD4B}"/>
              </a:ext>
            </a:extLst>
          </p:cNvPr>
          <p:cNvSpPr>
            <a:spLocks noGrp="1"/>
          </p:cNvSpPr>
          <p:nvPr>
            <p:ph idx="1"/>
          </p:nvPr>
        </p:nvSpPr>
        <p:spPr>
          <a:xfrm>
            <a:off x="404261" y="1825625"/>
            <a:ext cx="8364354" cy="4351338"/>
          </a:xfrm>
        </p:spPr>
        <p:txBody>
          <a:bodyPr>
            <a:normAutofit/>
          </a:bodyPr>
          <a:lstStyle/>
          <a:p>
            <a:pPr marL="0" indent="0" algn="ctr">
              <a:buNone/>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ndara" panose="020E0502030303020204" pitchFamily="34" charset="0"/>
              </a:rPr>
              <a:t>Weapons and wars not of this world</a:t>
            </a:r>
          </a:p>
          <a:p>
            <a:pPr marL="0" indent="0" algn="ctr">
              <a:buNone/>
            </a:pPr>
            <a:r>
              <a:rPr lang="en-US" sz="3200" dirty="0">
                <a:solidFill>
                  <a:srgbClr val="FFFFFF"/>
                </a:solidFill>
                <a:latin typeface="Candara" panose="020E0502030303020204" pitchFamily="34" charset="0"/>
              </a:rPr>
              <a:t>Ephesians 6:12 </a:t>
            </a:r>
          </a:p>
          <a:p>
            <a:pPr marL="0" indent="0" algn="ctr">
              <a:buNone/>
            </a:pPr>
            <a:r>
              <a:rPr lang="en-US" sz="3200" dirty="0">
                <a:solidFill>
                  <a:srgbClr val="FFFFFF"/>
                </a:solidFill>
                <a:latin typeface="Candara" panose="020E0502030303020204" pitchFamily="34" charset="0"/>
              </a:rPr>
              <a:t>2 Corinthians 10:4-5 </a:t>
            </a:r>
          </a:p>
          <a:p>
            <a:pPr marL="0" indent="0" algn="ctr">
              <a:buNone/>
            </a:pPr>
            <a:r>
              <a:rPr lang="en-US" sz="3200" dirty="0">
                <a:solidFill>
                  <a:srgbClr val="FFFFFF"/>
                </a:solidFill>
                <a:latin typeface="Candara" panose="020E0502030303020204" pitchFamily="34" charset="0"/>
              </a:rPr>
              <a:t>Luke 17:20-21 </a:t>
            </a:r>
          </a:p>
          <a:p>
            <a:pPr marL="0" indent="0" algn="ctr">
              <a:buNone/>
            </a:pPr>
            <a:r>
              <a:rPr lang="en-US" i="1" dirty="0">
                <a:solidFill>
                  <a:schemeClr val="accent4">
                    <a:lumMod val="60000"/>
                    <a:lumOff val="40000"/>
                  </a:schemeClr>
                </a:solidFill>
                <a:latin typeface="Candara" panose="020E0502030303020204" pitchFamily="34" charset="0"/>
              </a:rPr>
              <a:t>“The kingdom of God does not come with observation; nor will they say, 'See here!' or 'See there!' For indeed, the kingdom of God is within you.”</a:t>
            </a:r>
          </a:p>
        </p:txBody>
      </p:sp>
    </p:spTree>
    <p:extLst>
      <p:ext uri="{BB962C8B-B14F-4D97-AF65-F5344CB8AC3E}">
        <p14:creationId xmlns:p14="http://schemas.microsoft.com/office/powerpoint/2010/main" val="42407585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228</Words>
  <Application>Microsoft Office PowerPoint</Application>
  <PresentationFormat>On-screen Show (4:3)</PresentationFormat>
  <Paragraphs>39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Calibri Light</vt:lpstr>
      <vt:lpstr>Candara</vt:lpstr>
      <vt:lpstr>Impact</vt:lpstr>
      <vt:lpstr>Office Theme</vt:lpstr>
      <vt:lpstr>PowerPoint Presentation</vt:lpstr>
      <vt:lpstr>A Kingdom Not of This World</vt:lpstr>
      <vt:lpstr>A Kingdom Not of This World</vt:lpstr>
      <vt:lpstr>A Kingdom Not of This World</vt:lpstr>
      <vt:lpstr>A Kingdom Not of This World</vt:lpstr>
      <vt:lpstr>A Kingdom Not of This World</vt:lpstr>
      <vt:lpstr>A Kingdom Not of This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8</cp:revision>
  <dcterms:created xsi:type="dcterms:W3CDTF">2018-06-08T16:20:35Z</dcterms:created>
  <dcterms:modified xsi:type="dcterms:W3CDTF">2018-06-08T18:01:25Z</dcterms:modified>
</cp:coreProperties>
</file>