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B456B"/>
    <a:srgbClr val="223C6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59" autoAdjust="0"/>
    <p:restoredTop sz="94660"/>
  </p:normalViewPr>
  <p:slideViewPr>
    <p:cSldViewPr snapToGrid="0">
      <p:cViewPr varScale="1">
        <p:scale>
          <a:sx n="89" d="100"/>
          <a:sy n="89" d="100"/>
        </p:scale>
        <p:origin x="102" y="318"/>
      </p:cViewPr>
      <p:guideLst/>
    </p:cSldViewPr>
  </p:slideViewPr>
  <p:notesTextViewPr>
    <p:cViewPr>
      <p:scale>
        <a:sx n="1" d="1"/>
        <a:sy n="1" d="1"/>
      </p:scale>
      <p:origin x="0" y="-192"/>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08A3FD-014C-43F9-A462-E8D648E550B4}" type="datetimeFigureOut">
              <a:rPr lang="en-US" smtClean="0"/>
              <a:t>6/20/2014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85AC35-95B1-4DF9-8F4D-531ABEAB624E}" type="slidenum">
              <a:rPr lang="en-US" smtClean="0"/>
              <a:t>‹#›</a:t>
            </a:fld>
            <a:endParaRPr lang="en-US"/>
          </a:p>
        </p:txBody>
      </p:sp>
    </p:spTree>
    <p:extLst>
      <p:ext uri="{BB962C8B-B14F-4D97-AF65-F5344CB8AC3E}">
        <p14:creationId xmlns:p14="http://schemas.microsoft.com/office/powerpoint/2010/main" val="12939599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a:t>
            </a:r>
            <a:r>
              <a:rPr lang="en-US" baseline="0" dirty="0" smtClean="0"/>
              <a:t> individuals, we should all strive to please God in our daily walk.  Preachers and churches have particular duties to fulfill and qualities to develop in order to be pleasing to God. Preachers must have faith in God, do and teach good works, rely on God’s ways, focus on spiritual things, and preach the unadulterated gospel.  Churches should consider what pleased and displeased the Lord in the 7 churches of Asia </a:t>
            </a:r>
            <a:r>
              <a:rPr lang="en-US" baseline="0" smtClean="0"/>
              <a:t>in Revelation 2 and 3.</a:t>
            </a:r>
            <a:endParaRPr lang="en-US" dirty="0"/>
          </a:p>
        </p:txBody>
      </p:sp>
      <p:sp>
        <p:nvSpPr>
          <p:cNvPr id="4" name="Slide Number Placeholder 3"/>
          <p:cNvSpPr>
            <a:spLocks noGrp="1"/>
          </p:cNvSpPr>
          <p:nvPr>
            <p:ph type="sldNum" sz="quarter" idx="10"/>
          </p:nvPr>
        </p:nvSpPr>
        <p:spPr/>
        <p:txBody>
          <a:bodyPr/>
          <a:lstStyle/>
          <a:p>
            <a:fld id="{4485AC35-95B1-4DF9-8F4D-531ABEAB624E}" type="slidenum">
              <a:rPr lang="en-US" smtClean="0"/>
              <a:t>1</a:t>
            </a:fld>
            <a:endParaRPr lang="en-US"/>
          </a:p>
        </p:txBody>
      </p:sp>
    </p:spTree>
    <p:extLst>
      <p:ext uri="{BB962C8B-B14F-4D97-AF65-F5344CB8AC3E}">
        <p14:creationId xmlns:p14="http://schemas.microsoft.com/office/powerpoint/2010/main" val="14002975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4E236D8-394E-4E85-B767-C6239FEFCF0F}" type="datetimeFigureOut">
              <a:rPr lang="en-US" smtClean="0"/>
              <a:t>6/20/2014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FFEE07-1E29-48B2-B337-1F1F87A8B22B}" type="slidenum">
              <a:rPr lang="en-US" smtClean="0"/>
              <a:t>‹#›</a:t>
            </a:fld>
            <a:endParaRPr lang="en-US"/>
          </a:p>
        </p:txBody>
      </p:sp>
    </p:spTree>
    <p:extLst>
      <p:ext uri="{BB962C8B-B14F-4D97-AF65-F5344CB8AC3E}">
        <p14:creationId xmlns:p14="http://schemas.microsoft.com/office/powerpoint/2010/main" val="2925092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E236D8-394E-4E85-B767-C6239FEFCF0F}" type="datetimeFigureOut">
              <a:rPr lang="en-US" smtClean="0"/>
              <a:t>6/20/2014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FFEE07-1E29-48B2-B337-1F1F87A8B22B}" type="slidenum">
              <a:rPr lang="en-US" smtClean="0"/>
              <a:t>‹#›</a:t>
            </a:fld>
            <a:endParaRPr lang="en-US"/>
          </a:p>
        </p:txBody>
      </p:sp>
    </p:spTree>
    <p:extLst>
      <p:ext uri="{BB962C8B-B14F-4D97-AF65-F5344CB8AC3E}">
        <p14:creationId xmlns:p14="http://schemas.microsoft.com/office/powerpoint/2010/main" val="730429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E236D8-394E-4E85-B767-C6239FEFCF0F}" type="datetimeFigureOut">
              <a:rPr lang="en-US" smtClean="0"/>
              <a:t>6/20/2014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FFEE07-1E29-48B2-B337-1F1F87A8B22B}" type="slidenum">
              <a:rPr lang="en-US" smtClean="0"/>
              <a:t>‹#›</a:t>
            </a:fld>
            <a:endParaRPr lang="en-US"/>
          </a:p>
        </p:txBody>
      </p:sp>
    </p:spTree>
    <p:extLst>
      <p:ext uri="{BB962C8B-B14F-4D97-AF65-F5344CB8AC3E}">
        <p14:creationId xmlns:p14="http://schemas.microsoft.com/office/powerpoint/2010/main" val="786938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E236D8-394E-4E85-B767-C6239FEFCF0F}" type="datetimeFigureOut">
              <a:rPr lang="en-US" smtClean="0"/>
              <a:t>6/20/2014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FFEE07-1E29-48B2-B337-1F1F87A8B22B}" type="slidenum">
              <a:rPr lang="en-US" smtClean="0"/>
              <a:t>‹#›</a:t>
            </a:fld>
            <a:endParaRPr lang="en-US"/>
          </a:p>
        </p:txBody>
      </p:sp>
    </p:spTree>
    <p:extLst>
      <p:ext uri="{BB962C8B-B14F-4D97-AF65-F5344CB8AC3E}">
        <p14:creationId xmlns:p14="http://schemas.microsoft.com/office/powerpoint/2010/main" val="1480131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4E236D8-394E-4E85-B767-C6239FEFCF0F}" type="datetimeFigureOut">
              <a:rPr lang="en-US" smtClean="0"/>
              <a:t>6/20/2014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FFEE07-1E29-48B2-B337-1F1F87A8B22B}" type="slidenum">
              <a:rPr lang="en-US" smtClean="0"/>
              <a:t>‹#›</a:t>
            </a:fld>
            <a:endParaRPr lang="en-US"/>
          </a:p>
        </p:txBody>
      </p:sp>
    </p:spTree>
    <p:extLst>
      <p:ext uri="{BB962C8B-B14F-4D97-AF65-F5344CB8AC3E}">
        <p14:creationId xmlns:p14="http://schemas.microsoft.com/office/powerpoint/2010/main" val="3080184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4E236D8-394E-4E85-B767-C6239FEFCF0F}" type="datetimeFigureOut">
              <a:rPr lang="en-US" smtClean="0"/>
              <a:t>6/20/2014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FFEE07-1E29-48B2-B337-1F1F87A8B22B}" type="slidenum">
              <a:rPr lang="en-US" smtClean="0"/>
              <a:t>‹#›</a:t>
            </a:fld>
            <a:endParaRPr lang="en-US"/>
          </a:p>
        </p:txBody>
      </p:sp>
    </p:spTree>
    <p:extLst>
      <p:ext uri="{BB962C8B-B14F-4D97-AF65-F5344CB8AC3E}">
        <p14:creationId xmlns:p14="http://schemas.microsoft.com/office/powerpoint/2010/main" val="1704227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4E236D8-394E-4E85-B767-C6239FEFCF0F}" type="datetimeFigureOut">
              <a:rPr lang="en-US" smtClean="0"/>
              <a:t>6/20/2014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FFEE07-1E29-48B2-B337-1F1F87A8B22B}" type="slidenum">
              <a:rPr lang="en-US" smtClean="0"/>
              <a:t>‹#›</a:t>
            </a:fld>
            <a:endParaRPr lang="en-US"/>
          </a:p>
        </p:txBody>
      </p:sp>
    </p:spTree>
    <p:extLst>
      <p:ext uri="{BB962C8B-B14F-4D97-AF65-F5344CB8AC3E}">
        <p14:creationId xmlns:p14="http://schemas.microsoft.com/office/powerpoint/2010/main" val="3862550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4E236D8-394E-4E85-B767-C6239FEFCF0F}" type="datetimeFigureOut">
              <a:rPr lang="en-US" smtClean="0"/>
              <a:t>6/20/2014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FFEE07-1E29-48B2-B337-1F1F87A8B22B}" type="slidenum">
              <a:rPr lang="en-US" smtClean="0"/>
              <a:t>‹#›</a:t>
            </a:fld>
            <a:endParaRPr lang="en-US"/>
          </a:p>
        </p:txBody>
      </p:sp>
    </p:spTree>
    <p:extLst>
      <p:ext uri="{BB962C8B-B14F-4D97-AF65-F5344CB8AC3E}">
        <p14:creationId xmlns:p14="http://schemas.microsoft.com/office/powerpoint/2010/main" val="14402349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E236D8-394E-4E85-B767-C6239FEFCF0F}" type="datetimeFigureOut">
              <a:rPr lang="en-US" smtClean="0"/>
              <a:t>6/20/2014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FFEE07-1E29-48B2-B337-1F1F87A8B22B}" type="slidenum">
              <a:rPr lang="en-US" smtClean="0"/>
              <a:t>‹#›</a:t>
            </a:fld>
            <a:endParaRPr lang="en-US"/>
          </a:p>
        </p:txBody>
      </p:sp>
    </p:spTree>
    <p:extLst>
      <p:ext uri="{BB962C8B-B14F-4D97-AF65-F5344CB8AC3E}">
        <p14:creationId xmlns:p14="http://schemas.microsoft.com/office/powerpoint/2010/main" val="37737740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E236D8-394E-4E85-B767-C6239FEFCF0F}" type="datetimeFigureOut">
              <a:rPr lang="en-US" smtClean="0"/>
              <a:t>6/20/2014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FFEE07-1E29-48B2-B337-1F1F87A8B22B}" type="slidenum">
              <a:rPr lang="en-US" smtClean="0"/>
              <a:t>‹#›</a:t>
            </a:fld>
            <a:endParaRPr lang="en-US"/>
          </a:p>
        </p:txBody>
      </p:sp>
    </p:spTree>
    <p:extLst>
      <p:ext uri="{BB962C8B-B14F-4D97-AF65-F5344CB8AC3E}">
        <p14:creationId xmlns:p14="http://schemas.microsoft.com/office/powerpoint/2010/main" val="1108619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E236D8-394E-4E85-B767-C6239FEFCF0F}" type="datetimeFigureOut">
              <a:rPr lang="en-US" smtClean="0"/>
              <a:t>6/20/2014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FFEE07-1E29-48B2-B337-1F1F87A8B22B}" type="slidenum">
              <a:rPr lang="en-US" smtClean="0"/>
              <a:t>‹#›</a:t>
            </a:fld>
            <a:endParaRPr lang="en-US"/>
          </a:p>
        </p:txBody>
      </p:sp>
    </p:spTree>
    <p:extLst>
      <p:ext uri="{BB962C8B-B14F-4D97-AF65-F5344CB8AC3E}">
        <p14:creationId xmlns:p14="http://schemas.microsoft.com/office/powerpoint/2010/main" val="2762433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223C6C"/>
            </a:gs>
            <a:gs pos="32000">
              <a:schemeClr val="tx2">
                <a:lumMod val="50000"/>
              </a:schemeClr>
            </a:gs>
            <a:gs pos="69000">
              <a:schemeClr val="accent5">
                <a:lumMod val="75000"/>
              </a:schemeClr>
            </a:gs>
            <a:gs pos="97000">
              <a:schemeClr val="accent1">
                <a:lumMod val="50000"/>
              </a:schemeClr>
            </a:gs>
          </a:gsLst>
          <a:lin ang="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E236D8-394E-4E85-B767-C6239FEFCF0F}" type="datetimeFigureOut">
              <a:rPr lang="en-US" smtClean="0"/>
              <a:t>6/20/2014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FFEE07-1E29-48B2-B337-1F1F87A8B22B}" type="slidenum">
              <a:rPr lang="en-US" smtClean="0"/>
              <a:t>‹#›</a:t>
            </a:fld>
            <a:endParaRPr lang="en-US"/>
          </a:p>
        </p:txBody>
      </p:sp>
    </p:spTree>
    <p:extLst>
      <p:ext uri="{BB962C8B-B14F-4D97-AF65-F5344CB8AC3E}">
        <p14:creationId xmlns:p14="http://schemas.microsoft.com/office/powerpoint/2010/main" val="21646546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223C6C"/>
            </a:gs>
            <a:gs pos="32000">
              <a:schemeClr val="tx2">
                <a:lumMod val="50000"/>
              </a:schemeClr>
            </a:gs>
            <a:gs pos="69000">
              <a:schemeClr val="accent5">
                <a:lumMod val="75000"/>
              </a:schemeClr>
            </a:gs>
            <a:gs pos="98000">
              <a:srgbClr val="1B456B"/>
            </a:gs>
          </a:gsLst>
          <a:lin ang="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42900" y="1165224"/>
            <a:ext cx="5021981" cy="2387600"/>
          </a:xfrm>
        </p:spPr>
        <p:txBody>
          <a:bodyPr>
            <a:normAutofit fontScale="90000"/>
          </a:bodyPr>
          <a:lstStyle/>
          <a:p>
            <a:r>
              <a:rPr lang="en-US" b="1" dirty="0" smtClean="0">
                <a:solidFill>
                  <a:schemeClr val="bg1">
                    <a:lumMod val="95000"/>
                  </a:schemeClr>
                </a:solidFill>
                <a:effectLst>
                  <a:outerShdw blurRad="38100" dist="38100" dir="2700000" algn="tl">
                    <a:srgbClr val="000000">
                      <a:alpha val="43137"/>
                    </a:srgbClr>
                  </a:outerShdw>
                </a:effectLst>
                <a:latin typeface="Cambria" panose="02040503050406030204" pitchFamily="18" charset="0"/>
              </a:rPr>
              <a:t>Preachers &amp; Churches that Please God</a:t>
            </a:r>
            <a:endParaRPr lang="en-US" b="1" dirty="0">
              <a:solidFill>
                <a:schemeClr val="bg1">
                  <a:lumMod val="95000"/>
                </a:schemeClr>
              </a:solidFill>
              <a:effectLst>
                <a:outerShdw blurRad="38100" dist="38100" dir="2700000" algn="tl">
                  <a:srgbClr val="000000">
                    <a:alpha val="43137"/>
                  </a:srgbClr>
                </a:outerShdw>
              </a:effectLst>
              <a:latin typeface="Cambria" panose="02040503050406030204" pitchFamily="18" charset="0"/>
            </a:endParaRPr>
          </a:p>
        </p:txBody>
      </p:sp>
      <p:sp>
        <p:nvSpPr>
          <p:cNvPr id="3" name="Subtitle 2"/>
          <p:cNvSpPr>
            <a:spLocks noGrp="1"/>
          </p:cNvSpPr>
          <p:nvPr>
            <p:ph type="subTitle" idx="1"/>
          </p:nvPr>
        </p:nvSpPr>
        <p:spPr>
          <a:xfrm>
            <a:off x="571499" y="4025899"/>
            <a:ext cx="4564781" cy="698501"/>
          </a:xfrm>
        </p:spPr>
        <p:txBody>
          <a:bodyPr>
            <a:normAutofit/>
          </a:bodyPr>
          <a:lstStyle/>
          <a:p>
            <a:r>
              <a:rPr lang="en-US" sz="3200" dirty="0" smtClean="0">
                <a:solidFill>
                  <a:schemeClr val="bg1">
                    <a:lumMod val="95000"/>
                  </a:schemeClr>
                </a:solidFill>
              </a:rPr>
              <a:t>1 Thessalonians 4:1</a:t>
            </a:r>
            <a:endParaRPr lang="en-US" sz="3200" dirty="0">
              <a:solidFill>
                <a:schemeClr val="bg1">
                  <a:lumMod val="95000"/>
                </a:schemeClr>
              </a:solidFill>
            </a:endParaRPr>
          </a:p>
        </p:txBody>
      </p:sp>
      <p:pic>
        <p:nvPicPr>
          <p:cNvPr id="1026" name="Picture 2" descr="http://www.revival-library.org/images/pensketches/preachersm.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79180" y="1122362"/>
            <a:ext cx="3214904" cy="4732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05135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223C6C"/>
            </a:gs>
            <a:gs pos="50000">
              <a:schemeClr val="tx2">
                <a:lumMod val="50000"/>
              </a:schemeClr>
            </a:gs>
            <a:gs pos="100000">
              <a:schemeClr val="accent1">
                <a:lumMod val="50000"/>
              </a:schemeClr>
            </a:gs>
          </a:gsLst>
          <a:lin ang="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250826"/>
            <a:ext cx="7886700" cy="1325563"/>
          </a:xfrm>
        </p:spPr>
        <p:txBody>
          <a:bodyPr/>
          <a:lstStyle/>
          <a:p>
            <a:r>
              <a:rPr lang="en-US" b="1" dirty="0" smtClean="0">
                <a:solidFill>
                  <a:schemeClr val="bg1">
                    <a:lumMod val="95000"/>
                  </a:schemeClr>
                </a:solidFill>
                <a:effectLst>
                  <a:outerShdw blurRad="50800" dist="38100" dir="2700000" algn="tl" rotWithShape="0">
                    <a:prstClr val="black">
                      <a:alpha val="40000"/>
                    </a:prstClr>
                  </a:outerShdw>
                </a:effectLst>
              </a:rPr>
              <a:t>Preachers that Please God…</a:t>
            </a:r>
            <a:endParaRPr lang="en-US" b="1" dirty="0">
              <a:solidFill>
                <a:schemeClr val="bg1">
                  <a:lumMod val="95000"/>
                </a:schemeClr>
              </a:solidFill>
              <a:effectLst>
                <a:outerShdw blurRad="50800" dist="38100" dir="2700000" algn="tl" rotWithShape="0">
                  <a:prstClr val="black">
                    <a:alpha val="40000"/>
                  </a:prstClr>
                </a:outerShdw>
              </a:effectLst>
            </a:endParaRPr>
          </a:p>
        </p:txBody>
      </p:sp>
      <p:sp>
        <p:nvSpPr>
          <p:cNvPr id="3" name="Content Placeholder 2"/>
          <p:cNvSpPr>
            <a:spLocks noGrp="1"/>
          </p:cNvSpPr>
          <p:nvPr>
            <p:ph idx="1"/>
          </p:nvPr>
        </p:nvSpPr>
        <p:spPr>
          <a:xfrm>
            <a:off x="580524" y="1516915"/>
            <a:ext cx="8034087" cy="5341085"/>
          </a:xfrm>
        </p:spPr>
        <p:txBody>
          <a:bodyPr>
            <a:normAutofit fontScale="92500" lnSpcReduction="10000"/>
          </a:bodyPr>
          <a:lstStyle/>
          <a:p>
            <a:r>
              <a:rPr lang="en-US" sz="3500" b="1" dirty="0" smtClean="0">
                <a:solidFill>
                  <a:schemeClr val="bg1">
                    <a:lumMod val="95000"/>
                  </a:schemeClr>
                </a:solidFill>
              </a:rPr>
              <a:t>Have faith in God – They trust God’s way and adhere to His rules </a:t>
            </a:r>
            <a:r>
              <a:rPr lang="en-US" dirty="0" smtClean="0">
                <a:solidFill>
                  <a:schemeClr val="bg1">
                    <a:lumMod val="95000"/>
                  </a:schemeClr>
                </a:solidFill>
              </a:rPr>
              <a:t>(Hebrews 11:5-6; 10:38; Matthew 8:5-10; 2 Timothy 2:3-5</a:t>
            </a:r>
            <a:r>
              <a:rPr lang="en-US" dirty="0">
                <a:solidFill>
                  <a:schemeClr val="bg1">
                    <a:lumMod val="95000"/>
                  </a:schemeClr>
                </a:solidFill>
              </a:rPr>
              <a:t>)</a:t>
            </a:r>
            <a:endParaRPr lang="en-US" dirty="0" smtClean="0">
              <a:solidFill>
                <a:schemeClr val="bg1">
                  <a:lumMod val="95000"/>
                </a:schemeClr>
              </a:solidFill>
            </a:endParaRPr>
          </a:p>
          <a:p>
            <a:r>
              <a:rPr lang="en-US" sz="3500" b="1" dirty="0">
                <a:solidFill>
                  <a:schemeClr val="bg1">
                    <a:lumMod val="95000"/>
                  </a:schemeClr>
                </a:solidFill>
              </a:rPr>
              <a:t>Do and teach “good works” in accordance with </a:t>
            </a:r>
            <a:r>
              <a:rPr lang="en-US" sz="3500" b="1" dirty="0" smtClean="0">
                <a:solidFill>
                  <a:schemeClr val="bg1">
                    <a:lumMod val="95000"/>
                  </a:schemeClr>
                </a:solidFill>
              </a:rPr>
              <a:t>God’s word </a:t>
            </a:r>
            <a:r>
              <a:rPr lang="en-US" dirty="0" smtClean="0">
                <a:solidFill>
                  <a:schemeClr val="bg1">
                    <a:lumMod val="95000"/>
                  </a:schemeClr>
                </a:solidFill>
              </a:rPr>
              <a:t>(2 Timothy 3:16-17; Heb. 13:20-21)</a:t>
            </a:r>
          </a:p>
          <a:p>
            <a:pPr marL="228600" lvl="1">
              <a:spcBef>
                <a:spcPts val="1000"/>
              </a:spcBef>
            </a:pPr>
            <a:r>
              <a:rPr lang="en-US" sz="3500" b="1" dirty="0">
                <a:solidFill>
                  <a:schemeClr val="bg1">
                    <a:lumMod val="95000"/>
                  </a:schemeClr>
                </a:solidFill>
              </a:rPr>
              <a:t>Do not rely on human strength or methods </a:t>
            </a:r>
            <a:r>
              <a:rPr lang="en-US" sz="3500" b="1" dirty="0" smtClean="0">
                <a:solidFill>
                  <a:schemeClr val="bg1">
                    <a:lumMod val="95000"/>
                  </a:schemeClr>
                </a:solidFill>
              </a:rPr>
              <a:t>                     </a:t>
            </a:r>
            <a:r>
              <a:rPr lang="en-US" sz="2800" dirty="0" smtClean="0">
                <a:solidFill>
                  <a:schemeClr val="bg1">
                    <a:lumMod val="95000"/>
                  </a:schemeClr>
                </a:solidFill>
              </a:rPr>
              <a:t>(1 Corinthians 1:26-29; 2:1-13; 2 Corinthians 10:4-5;            Psalm 147:10-11; 44:6)</a:t>
            </a:r>
          </a:p>
          <a:p>
            <a:pPr marL="228600" lvl="1">
              <a:spcBef>
                <a:spcPts val="1000"/>
              </a:spcBef>
            </a:pPr>
            <a:r>
              <a:rPr lang="en-US" sz="3500" b="1" dirty="0" smtClean="0">
                <a:solidFill>
                  <a:schemeClr val="bg1">
                    <a:lumMod val="95000"/>
                  </a:schemeClr>
                </a:solidFill>
              </a:rPr>
              <a:t>Focus on spiritual things, not fleshly                                  </a:t>
            </a:r>
            <a:r>
              <a:rPr lang="en-US" sz="2800" dirty="0" smtClean="0">
                <a:solidFill>
                  <a:schemeClr val="bg1">
                    <a:lumMod val="95000"/>
                  </a:schemeClr>
                </a:solidFill>
              </a:rPr>
              <a:t>(2 Timothy 4:10; 2:21; Romans 8:5-8)</a:t>
            </a:r>
          </a:p>
          <a:p>
            <a:pPr marL="228600" lvl="1">
              <a:spcBef>
                <a:spcPts val="1000"/>
              </a:spcBef>
            </a:pPr>
            <a:r>
              <a:rPr lang="en-US" sz="3500" b="1" dirty="0" smtClean="0">
                <a:solidFill>
                  <a:schemeClr val="bg1">
                    <a:lumMod val="95000"/>
                  </a:schemeClr>
                </a:solidFill>
              </a:rPr>
              <a:t>Preach the unadulterated gospel </a:t>
            </a:r>
            <a:r>
              <a:rPr lang="en-US" sz="2800" dirty="0" smtClean="0">
                <a:solidFill>
                  <a:schemeClr val="bg1">
                    <a:lumMod val="95000"/>
                  </a:schemeClr>
                </a:solidFill>
              </a:rPr>
              <a:t>(Gal. 1:8-10;           1 Thess. 2:4; 2 Corinthians 2:17; 2 Timothy 4:2-5)</a:t>
            </a:r>
            <a:endParaRPr lang="en-US" sz="2800" dirty="0">
              <a:solidFill>
                <a:schemeClr val="bg1">
                  <a:lumMod val="95000"/>
                </a:schemeClr>
              </a:solidFill>
            </a:endParaRPr>
          </a:p>
          <a:p>
            <a:endParaRPr lang="en-US" dirty="0" smtClean="0"/>
          </a:p>
          <a:p>
            <a:endParaRPr lang="en-US" dirty="0"/>
          </a:p>
        </p:txBody>
      </p:sp>
      <p:cxnSp>
        <p:nvCxnSpPr>
          <p:cNvPr id="6" name="Straight Connector 5"/>
          <p:cNvCxnSpPr/>
          <p:nvPr/>
        </p:nvCxnSpPr>
        <p:spPr>
          <a:xfrm>
            <a:off x="580524" y="1346200"/>
            <a:ext cx="8034087" cy="0"/>
          </a:xfrm>
          <a:prstGeom prst="line">
            <a:avLst/>
          </a:prstGeom>
          <a:ln w="69850" cmpd="tri"/>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6105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223C6C"/>
            </a:gs>
            <a:gs pos="50000">
              <a:schemeClr val="tx2">
                <a:lumMod val="50000"/>
              </a:schemeClr>
            </a:gs>
            <a:gs pos="100000">
              <a:schemeClr val="accent1">
                <a:lumMod val="50000"/>
              </a:schemeClr>
            </a:gs>
          </a:gsLst>
          <a:lin ang="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123826"/>
            <a:ext cx="7886700" cy="1325563"/>
          </a:xfrm>
        </p:spPr>
        <p:txBody>
          <a:bodyPr/>
          <a:lstStyle/>
          <a:p>
            <a:r>
              <a:rPr lang="en-US" b="1" dirty="0" smtClean="0">
                <a:solidFill>
                  <a:schemeClr val="bg1">
                    <a:lumMod val="95000"/>
                  </a:schemeClr>
                </a:solidFill>
                <a:effectLst>
                  <a:outerShdw blurRad="50800" dist="38100" dir="2700000" algn="tl" rotWithShape="0">
                    <a:prstClr val="black">
                      <a:alpha val="40000"/>
                    </a:prstClr>
                  </a:outerShdw>
                </a:effectLst>
              </a:rPr>
              <a:t>Churches that Please God…</a:t>
            </a:r>
            <a:br>
              <a:rPr lang="en-US" b="1" dirty="0" smtClean="0">
                <a:solidFill>
                  <a:schemeClr val="bg1">
                    <a:lumMod val="95000"/>
                  </a:schemeClr>
                </a:solidFill>
                <a:effectLst>
                  <a:outerShdw blurRad="50800" dist="38100" dir="2700000" algn="tl" rotWithShape="0">
                    <a:prstClr val="black">
                      <a:alpha val="40000"/>
                    </a:prstClr>
                  </a:outerShdw>
                </a:effectLst>
              </a:rPr>
            </a:br>
            <a:r>
              <a:rPr lang="en-US" sz="2800" b="1" dirty="0" smtClean="0">
                <a:solidFill>
                  <a:schemeClr val="bg1">
                    <a:lumMod val="95000"/>
                  </a:schemeClr>
                </a:solidFill>
                <a:effectLst>
                  <a:outerShdw blurRad="50800" dist="38100" dir="2700000" algn="tl" rotWithShape="0">
                    <a:prstClr val="black">
                      <a:alpha val="40000"/>
                    </a:prstClr>
                  </a:outerShdw>
                </a:effectLst>
              </a:rPr>
              <a:t>Colossians 1:9-10; Revelation 2 &amp;3</a:t>
            </a:r>
            <a:endParaRPr lang="en-US" sz="2800" b="1" dirty="0">
              <a:solidFill>
                <a:schemeClr val="bg1">
                  <a:lumMod val="95000"/>
                </a:schemeClr>
              </a:solidFill>
              <a:effectLst>
                <a:outerShdw blurRad="50800" dist="38100" dir="2700000" algn="tl" rotWithShape="0">
                  <a:prstClr val="black">
                    <a:alpha val="40000"/>
                  </a:prstClr>
                </a:outerShdw>
              </a:effectLst>
            </a:endParaRPr>
          </a:p>
        </p:txBody>
      </p:sp>
      <p:sp>
        <p:nvSpPr>
          <p:cNvPr id="3" name="Content Placeholder 2"/>
          <p:cNvSpPr>
            <a:spLocks noGrp="1"/>
          </p:cNvSpPr>
          <p:nvPr>
            <p:ph idx="1"/>
          </p:nvPr>
        </p:nvSpPr>
        <p:spPr>
          <a:xfrm>
            <a:off x="555124" y="1516915"/>
            <a:ext cx="8360276" cy="5341085"/>
          </a:xfrm>
        </p:spPr>
        <p:txBody>
          <a:bodyPr>
            <a:normAutofit/>
          </a:bodyPr>
          <a:lstStyle/>
          <a:p>
            <a:pPr marL="0" indent="0">
              <a:buNone/>
            </a:pPr>
            <a:r>
              <a:rPr lang="en-US" sz="3500" b="1" dirty="0" smtClean="0">
                <a:solidFill>
                  <a:schemeClr val="bg1">
                    <a:lumMod val="95000"/>
                  </a:schemeClr>
                </a:solidFill>
              </a:rPr>
              <a:t>What pleased the Lord in the 7 churches?</a:t>
            </a:r>
          </a:p>
          <a:p>
            <a:r>
              <a:rPr lang="en-US" b="1" dirty="0" smtClean="0">
                <a:solidFill>
                  <a:schemeClr val="bg1">
                    <a:lumMod val="95000"/>
                  </a:schemeClr>
                </a:solidFill>
              </a:rPr>
              <a:t>Ephesus</a:t>
            </a:r>
            <a:r>
              <a:rPr lang="en-US" dirty="0" smtClean="0">
                <a:solidFill>
                  <a:schemeClr val="bg1">
                    <a:lumMod val="95000"/>
                  </a:schemeClr>
                </a:solidFill>
              </a:rPr>
              <a:t> – </a:t>
            </a:r>
            <a:r>
              <a:rPr lang="en-US" i="1" dirty="0">
                <a:solidFill>
                  <a:schemeClr val="bg1">
                    <a:lumMod val="95000"/>
                  </a:schemeClr>
                </a:solidFill>
              </a:rPr>
              <a:t>T</a:t>
            </a:r>
            <a:r>
              <a:rPr lang="en-US" i="1" dirty="0" smtClean="0">
                <a:solidFill>
                  <a:schemeClr val="bg1">
                    <a:lumMod val="95000"/>
                  </a:schemeClr>
                </a:solidFill>
              </a:rPr>
              <a:t>esting false teachers, perseverance &amp; untiring labor, hating the deeds of those in error</a:t>
            </a:r>
          </a:p>
          <a:p>
            <a:r>
              <a:rPr lang="en-US" b="1" dirty="0" smtClean="0">
                <a:solidFill>
                  <a:schemeClr val="bg1">
                    <a:lumMod val="95000"/>
                  </a:schemeClr>
                </a:solidFill>
              </a:rPr>
              <a:t>Smyrna</a:t>
            </a:r>
            <a:r>
              <a:rPr lang="en-US" dirty="0" smtClean="0">
                <a:solidFill>
                  <a:schemeClr val="bg1">
                    <a:lumMod val="95000"/>
                  </a:schemeClr>
                </a:solidFill>
              </a:rPr>
              <a:t> – </a:t>
            </a:r>
            <a:r>
              <a:rPr lang="en-US" i="1" dirty="0">
                <a:solidFill>
                  <a:schemeClr val="bg1">
                    <a:lumMod val="95000"/>
                  </a:schemeClr>
                </a:solidFill>
              </a:rPr>
              <a:t>P</a:t>
            </a:r>
            <a:r>
              <a:rPr lang="en-US" i="1" dirty="0" smtClean="0">
                <a:solidFill>
                  <a:schemeClr val="bg1">
                    <a:lumMod val="95000"/>
                  </a:schemeClr>
                </a:solidFill>
              </a:rPr>
              <a:t>oor but rich</a:t>
            </a:r>
          </a:p>
          <a:p>
            <a:r>
              <a:rPr lang="en-US" b="1" dirty="0" err="1" smtClean="0">
                <a:solidFill>
                  <a:schemeClr val="bg1">
                    <a:lumMod val="95000"/>
                  </a:schemeClr>
                </a:solidFill>
              </a:rPr>
              <a:t>Pergamos</a:t>
            </a:r>
            <a:r>
              <a:rPr lang="en-US" dirty="0" smtClean="0">
                <a:solidFill>
                  <a:schemeClr val="bg1">
                    <a:lumMod val="95000"/>
                  </a:schemeClr>
                </a:solidFill>
              </a:rPr>
              <a:t> – </a:t>
            </a:r>
            <a:r>
              <a:rPr lang="en-US" i="1" dirty="0">
                <a:solidFill>
                  <a:schemeClr val="bg1">
                    <a:lumMod val="95000"/>
                  </a:schemeClr>
                </a:solidFill>
              </a:rPr>
              <a:t>H</a:t>
            </a:r>
            <a:r>
              <a:rPr lang="en-US" i="1" dirty="0" smtClean="0">
                <a:solidFill>
                  <a:schemeClr val="bg1">
                    <a:lumMod val="95000"/>
                  </a:schemeClr>
                </a:solidFill>
              </a:rPr>
              <a:t>olding fast to Christ’s name &amp; remaining faithful even in the face of persecution and death</a:t>
            </a:r>
          </a:p>
          <a:p>
            <a:r>
              <a:rPr lang="en-US" b="1" dirty="0" smtClean="0">
                <a:solidFill>
                  <a:schemeClr val="bg1">
                    <a:lumMod val="95000"/>
                  </a:schemeClr>
                </a:solidFill>
              </a:rPr>
              <a:t>Thyatira</a:t>
            </a:r>
            <a:r>
              <a:rPr lang="en-US" dirty="0" smtClean="0">
                <a:solidFill>
                  <a:schemeClr val="bg1">
                    <a:lumMod val="95000"/>
                  </a:schemeClr>
                </a:solidFill>
              </a:rPr>
              <a:t> </a:t>
            </a:r>
            <a:r>
              <a:rPr lang="en-US" i="1" dirty="0" smtClean="0">
                <a:solidFill>
                  <a:schemeClr val="bg1">
                    <a:lumMod val="95000"/>
                  </a:schemeClr>
                </a:solidFill>
              </a:rPr>
              <a:t>– Increasing in works</a:t>
            </a:r>
          </a:p>
          <a:p>
            <a:r>
              <a:rPr lang="en-US" b="1" dirty="0" smtClean="0">
                <a:solidFill>
                  <a:schemeClr val="bg1">
                    <a:lumMod val="95000"/>
                  </a:schemeClr>
                </a:solidFill>
              </a:rPr>
              <a:t>Sardis</a:t>
            </a:r>
            <a:r>
              <a:rPr lang="en-US" dirty="0" smtClean="0">
                <a:solidFill>
                  <a:schemeClr val="bg1">
                    <a:lumMod val="95000"/>
                  </a:schemeClr>
                </a:solidFill>
              </a:rPr>
              <a:t> – </a:t>
            </a:r>
            <a:r>
              <a:rPr lang="en-US" i="1" dirty="0" smtClean="0">
                <a:solidFill>
                  <a:schemeClr val="bg1">
                    <a:lumMod val="95000"/>
                  </a:schemeClr>
                </a:solidFill>
              </a:rPr>
              <a:t>A few remaining pure even when many did not</a:t>
            </a:r>
          </a:p>
          <a:p>
            <a:r>
              <a:rPr lang="en-US" b="1" dirty="0" smtClean="0">
                <a:solidFill>
                  <a:schemeClr val="bg1">
                    <a:lumMod val="95000"/>
                  </a:schemeClr>
                </a:solidFill>
              </a:rPr>
              <a:t>Philadelphia</a:t>
            </a:r>
            <a:r>
              <a:rPr lang="en-US" dirty="0" smtClean="0">
                <a:solidFill>
                  <a:schemeClr val="bg1">
                    <a:lumMod val="95000"/>
                  </a:schemeClr>
                </a:solidFill>
              </a:rPr>
              <a:t> – </a:t>
            </a:r>
            <a:r>
              <a:rPr lang="en-US" i="1" dirty="0" smtClean="0">
                <a:solidFill>
                  <a:schemeClr val="bg1">
                    <a:lumMod val="95000"/>
                  </a:schemeClr>
                </a:solidFill>
              </a:rPr>
              <a:t>Keeping Jesus’ word; being conservative</a:t>
            </a:r>
          </a:p>
          <a:p>
            <a:r>
              <a:rPr lang="en-US" b="1" dirty="0" smtClean="0">
                <a:solidFill>
                  <a:schemeClr val="bg1">
                    <a:lumMod val="95000"/>
                  </a:schemeClr>
                </a:solidFill>
              </a:rPr>
              <a:t>Laodicea</a:t>
            </a:r>
            <a:r>
              <a:rPr lang="en-US" dirty="0" smtClean="0">
                <a:solidFill>
                  <a:schemeClr val="bg1">
                    <a:lumMod val="95000"/>
                  </a:schemeClr>
                </a:solidFill>
              </a:rPr>
              <a:t> – </a:t>
            </a:r>
            <a:r>
              <a:rPr lang="en-US" i="1" dirty="0">
                <a:solidFill>
                  <a:schemeClr val="bg1">
                    <a:lumMod val="95000"/>
                  </a:schemeClr>
                </a:solidFill>
              </a:rPr>
              <a:t>N</a:t>
            </a:r>
            <a:r>
              <a:rPr lang="en-US" i="1" dirty="0" smtClean="0">
                <a:solidFill>
                  <a:schemeClr val="bg1">
                    <a:lumMod val="95000"/>
                  </a:schemeClr>
                </a:solidFill>
              </a:rPr>
              <a:t>othing </a:t>
            </a:r>
            <a:r>
              <a:rPr lang="en-US" dirty="0" smtClean="0">
                <a:solidFill>
                  <a:schemeClr val="bg1">
                    <a:lumMod val="95000"/>
                  </a:schemeClr>
                </a:solidFill>
              </a:rPr>
              <a:t> </a:t>
            </a:r>
          </a:p>
          <a:p>
            <a:endParaRPr lang="en-US" b="1" dirty="0" smtClean="0">
              <a:solidFill>
                <a:schemeClr val="bg1">
                  <a:lumMod val="95000"/>
                </a:schemeClr>
              </a:solidFill>
            </a:endParaRPr>
          </a:p>
          <a:p>
            <a:pPr marL="0" indent="0">
              <a:buNone/>
            </a:pPr>
            <a:endParaRPr lang="en-US" dirty="0">
              <a:solidFill>
                <a:schemeClr val="bg1">
                  <a:lumMod val="95000"/>
                </a:schemeClr>
              </a:solidFill>
            </a:endParaRPr>
          </a:p>
          <a:p>
            <a:endParaRPr lang="en-US" dirty="0" smtClean="0"/>
          </a:p>
          <a:p>
            <a:endParaRPr lang="en-US" dirty="0"/>
          </a:p>
        </p:txBody>
      </p:sp>
      <p:cxnSp>
        <p:nvCxnSpPr>
          <p:cNvPr id="6" name="Straight Connector 5"/>
          <p:cNvCxnSpPr/>
          <p:nvPr/>
        </p:nvCxnSpPr>
        <p:spPr>
          <a:xfrm>
            <a:off x="580524" y="1346200"/>
            <a:ext cx="8034087" cy="0"/>
          </a:xfrm>
          <a:prstGeom prst="line">
            <a:avLst/>
          </a:prstGeom>
          <a:ln w="69850" cmpd="tri"/>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4503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223C6C"/>
            </a:gs>
            <a:gs pos="50000">
              <a:schemeClr val="tx2">
                <a:lumMod val="50000"/>
              </a:schemeClr>
            </a:gs>
            <a:gs pos="100000">
              <a:schemeClr val="accent1">
                <a:lumMod val="50000"/>
              </a:schemeClr>
            </a:gs>
          </a:gsLst>
          <a:lin ang="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123826"/>
            <a:ext cx="7886700" cy="1325563"/>
          </a:xfrm>
        </p:spPr>
        <p:txBody>
          <a:bodyPr/>
          <a:lstStyle/>
          <a:p>
            <a:r>
              <a:rPr lang="en-US" b="1" dirty="0" smtClean="0">
                <a:solidFill>
                  <a:schemeClr val="bg1">
                    <a:lumMod val="95000"/>
                  </a:schemeClr>
                </a:solidFill>
                <a:effectLst>
                  <a:outerShdw blurRad="50800" dist="38100" dir="2700000" algn="tl" rotWithShape="0">
                    <a:prstClr val="black">
                      <a:alpha val="40000"/>
                    </a:prstClr>
                  </a:outerShdw>
                </a:effectLst>
              </a:rPr>
              <a:t>Churches that Please God…</a:t>
            </a:r>
            <a:br>
              <a:rPr lang="en-US" b="1" dirty="0" smtClean="0">
                <a:solidFill>
                  <a:schemeClr val="bg1">
                    <a:lumMod val="95000"/>
                  </a:schemeClr>
                </a:solidFill>
                <a:effectLst>
                  <a:outerShdw blurRad="50800" dist="38100" dir="2700000" algn="tl" rotWithShape="0">
                    <a:prstClr val="black">
                      <a:alpha val="40000"/>
                    </a:prstClr>
                  </a:outerShdw>
                </a:effectLst>
              </a:rPr>
            </a:br>
            <a:r>
              <a:rPr lang="en-US" sz="2800" b="1" dirty="0" smtClean="0">
                <a:solidFill>
                  <a:schemeClr val="bg1">
                    <a:lumMod val="95000"/>
                  </a:schemeClr>
                </a:solidFill>
                <a:effectLst>
                  <a:outerShdw blurRad="50800" dist="38100" dir="2700000" algn="tl" rotWithShape="0">
                    <a:prstClr val="black">
                      <a:alpha val="40000"/>
                    </a:prstClr>
                  </a:outerShdw>
                </a:effectLst>
              </a:rPr>
              <a:t>Colossians 1:9-10; Revelation 2 &amp;3</a:t>
            </a:r>
            <a:endParaRPr lang="en-US" sz="2800" b="1" dirty="0">
              <a:solidFill>
                <a:schemeClr val="bg1">
                  <a:lumMod val="95000"/>
                </a:schemeClr>
              </a:solidFill>
              <a:effectLst>
                <a:outerShdw blurRad="50800" dist="38100" dir="2700000" algn="tl" rotWithShape="0">
                  <a:prstClr val="black">
                    <a:alpha val="40000"/>
                  </a:prstClr>
                </a:outerShdw>
              </a:effectLst>
            </a:endParaRPr>
          </a:p>
        </p:txBody>
      </p:sp>
      <p:sp>
        <p:nvSpPr>
          <p:cNvPr id="3" name="Content Placeholder 2"/>
          <p:cNvSpPr>
            <a:spLocks noGrp="1"/>
          </p:cNvSpPr>
          <p:nvPr>
            <p:ph idx="1"/>
          </p:nvPr>
        </p:nvSpPr>
        <p:spPr>
          <a:xfrm>
            <a:off x="555124" y="1505040"/>
            <a:ext cx="8360276" cy="5341085"/>
          </a:xfrm>
        </p:spPr>
        <p:txBody>
          <a:bodyPr>
            <a:normAutofit/>
          </a:bodyPr>
          <a:lstStyle/>
          <a:p>
            <a:pPr marL="0" indent="0">
              <a:buNone/>
            </a:pPr>
            <a:r>
              <a:rPr lang="en-US" sz="3500" b="1" dirty="0" smtClean="0">
                <a:solidFill>
                  <a:schemeClr val="bg1">
                    <a:lumMod val="95000"/>
                  </a:schemeClr>
                </a:solidFill>
              </a:rPr>
              <a:t>What displeased the Lord in the 7 churches?</a:t>
            </a:r>
          </a:p>
          <a:p>
            <a:pPr>
              <a:lnSpc>
                <a:spcPct val="100000"/>
              </a:lnSpc>
              <a:spcBef>
                <a:spcPts val="300"/>
              </a:spcBef>
            </a:pPr>
            <a:r>
              <a:rPr lang="en-US" b="1" dirty="0" smtClean="0">
                <a:solidFill>
                  <a:schemeClr val="bg1">
                    <a:lumMod val="95000"/>
                  </a:schemeClr>
                </a:solidFill>
              </a:rPr>
              <a:t>Ephesus</a:t>
            </a:r>
            <a:r>
              <a:rPr lang="en-US" dirty="0" smtClean="0">
                <a:solidFill>
                  <a:schemeClr val="bg1">
                    <a:lumMod val="95000"/>
                  </a:schemeClr>
                </a:solidFill>
              </a:rPr>
              <a:t> – </a:t>
            </a:r>
            <a:r>
              <a:rPr lang="en-US" i="1" dirty="0">
                <a:solidFill>
                  <a:schemeClr val="bg1">
                    <a:lumMod val="95000"/>
                  </a:schemeClr>
                </a:solidFill>
              </a:rPr>
              <a:t>T</a:t>
            </a:r>
            <a:r>
              <a:rPr lang="en-US" i="1" dirty="0" smtClean="0">
                <a:solidFill>
                  <a:schemeClr val="bg1">
                    <a:lumMod val="95000"/>
                  </a:schemeClr>
                </a:solidFill>
              </a:rPr>
              <a:t>hey left their first love</a:t>
            </a:r>
          </a:p>
          <a:p>
            <a:pPr>
              <a:lnSpc>
                <a:spcPct val="100000"/>
              </a:lnSpc>
              <a:spcBef>
                <a:spcPts val="300"/>
              </a:spcBef>
            </a:pPr>
            <a:r>
              <a:rPr lang="en-US" b="1" dirty="0" smtClean="0">
                <a:solidFill>
                  <a:schemeClr val="bg1">
                    <a:lumMod val="95000"/>
                  </a:schemeClr>
                </a:solidFill>
              </a:rPr>
              <a:t>Smyrna</a:t>
            </a:r>
            <a:r>
              <a:rPr lang="en-US" dirty="0" smtClean="0">
                <a:solidFill>
                  <a:schemeClr val="bg1">
                    <a:lumMod val="95000"/>
                  </a:schemeClr>
                </a:solidFill>
              </a:rPr>
              <a:t> – </a:t>
            </a:r>
            <a:r>
              <a:rPr lang="en-US" i="1" dirty="0" smtClean="0">
                <a:solidFill>
                  <a:schemeClr val="bg1">
                    <a:lumMod val="95000"/>
                  </a:schemeClr>
                </a:solidFill>
              </a:rPr>
              <a:t>Nothing</a:t>
            </a:r>
          </a:p>
          <a:p>
            <a:pPr>
              <a:lnSpc>
                <a:spcPct val="100000"/>
              </a:lnSpc>
              <a:spcBef>
                <a:spcPts val="300"/>
              </a:spcBef>
            </a:pPr>
            <a:r>
              <a:rPr lang="en-US" b="1" dirty="0" err="1" smtClean="0">
                <a:solidFill>
                  <a:schemeClr val="bg1">
                    <a:lumMod val="95000"/>
                  </a:schemeClr>
                </a:solidFill>
              </a:rPr>
              <a:t>Pergamos</a:t>
            </a:r>
            <a:r>
              <a:rPr lang="en-US" dirty="0" smtClean="0">
                <a:solidFill>
                  <a:schemeClr val="bg1">
                    <a:lumMod val="95000"/>
                  </a:schemeClr>
                </a:solidFill>
              </a:rPr>
              <a:t> – </a:t>
            </a:r>
            <a:r>
              <a:rPr lang="en-US" i="1" dirty="0" smtClean="0">
                <a:solidFill>
                  <a:schemeClr val="bg1">
                    <a:lumMod val="95000"/>
                  </a:schemeClr>
                </a:solidFill>
              </a:rPr>
              <a:t>Allowing members to hold false beliefs or false doctrines</a:t>
            </a:r>
          </a:p>
          <a:p>
            <a:pPr>
              <a:lnSpc>
                <a:spcPct val="100000"/>
              </a:lnSpc>
              <a:spcBef>
                <a:spcPts val="300"/>
              </a:spcBef>
            </a:pPr>
            <a:r>
              <a:rPr lang="en-US" b="1" dirty="0" smtClean="0">
                <a:solidFill>
                  <a:schemeClr val="bg1">
                    <a:lumMod val="95000"/>
                  </a:schemeClr>
                </a:solidFill>
              </a:rPr>
              <a:t>Thyatira</a:t>
            </a:r>
            <a:r>
              <a:rPr lang="en-US" dirty="0" smtClean="0">
                <a:solidFill>
                  <a:schemeClr val="bg1">
                    <a:lumMod val="95000"/>
                  </a:schemeClr>
                </a:solidFill>
              </a:rPr>
              <a:t> </a:t>
            </a:r>
            <a:r>
              <a:rPr lang="en-US" i="1" dirty="0" smtClean="0">
                <a:solidFill>
                  <a:schemeClr val="bg1">
                    <a:lumMod val="95000"/>
                  </a:schemeClr>
                </a:solidFill>
              </a:rPr>
              <a:t>– Tolerating immorality</a:t>
            </a:r>
          </a:p>
          <a:p>
            <a:pPr>
              <a:lnSpc>
                <a:spcPct val="100000"/>
              </a:lnSpc>
              <a:spcBef>
                <a:spcPts val="300"/>
              </a:spcBef>
            </a:pPr>
            <a:r>
              <a:rPr lang="en-US" b="1" dirty="0" smtClean="0">
                <a:solidFill>
                  <a:schemeClr val="bg1">
                    <a:lumMod val="95000"/>
                  </a:schemeClr>
                </a:solidFill>
              </a:rPr>
              <a:t>Sardis</a:t>
            </a:r>
            <a:r>
              <a:rPr lang="en-US" dirty="0" smtClean="0">
                <a:solidFill>
                  <a:schemeClr val="bg1">
                    <a:lumMod val="95000"/>
                  </a:schemeClr>
                </a:solidFill>
              </a:rPr>
              <a:t> – </a:t>
            </a:r>
            <a:r>
              <a:rPr lang="en-US" i="1" dirty="0" smtClean="0">
                <a:solidFill>
                  <a:schemeClr val="bg1">
                    <a:lumMod val="95000"/>
                  </a:schemeClr>
                </a:solidFill>
              </a:rPr>
              <a:t>Relying on reputation instead of vigilance and hard work</a:t>
            </a:r>
          </a:p>
          <a:p>
            <a:pPr>
              <a:lnSpc>
                <a:spcPct val="100000"/>
              </a:lnSpc>
              <a:spcBef>
                <a:spcPts val="300"/>
              </a:spcBef>
            </a:pPr>
            <a:r>
              <a:rPr lang="en-US" b="1" dirty="0" smtClean="0">
                <a:solidFill>
                  <a:schemeClr val="bg1">
                    <a:lumMod val="95000"/>
                  </a:schemeClr>
                </a:solidFill>
              </a:rPr>
              <a:t>Philadelphia</a:t>
            </a:r>
            <a:r>
              <a:rPr lang="en-US" dirty="0" smtClean="0">
                <a:solidFill>
                  <a:schemeClr val="bg1">
                    <a:lumMod val="95000"/>
                  </a:schemeClr>
                </a:solidFill>
              </a:rPr>
              <a:t> – </a:t>
            </a:r>
            <a:r>
              <a:rPr lang="en-US" i="1" dirty="0" smtClean="0">
                <a:solidFill>
                  <a:schemeClr val="bg1">
                    <a:lumMod val="95000"/>
                  </a:schemeClr>
                </a:solidFill>
              </a:rPr>
              <a:t>Nothing</a:t>
            </a:r>
          </a:p>
          <a:p>
            <a:pPr>
              <a:lnSpc>
                <a:spcPct val="100000"/>
              </a:lnSpc>
              <a:spcBef>
                <a:spcPts val="300"/>
              </a:spcBef>
            </a:pPr>
            <a:r>
              <a:rPr lang="en-US" b="1" dirty="0" smtClean="0">
                <a:solidFill>
                  <a:schemeClr val="bg1">
                    <a:lumMod val="95000"/>
                  </a:schemeClr>
                </a:solidFill>
              </a:rPr>
              <a:t>Laodicea</a:t>
            </a:r>
            <a:r>
              <a:rPr lang="en-US" dirty="0" smtClean="0">
                <a:solidFill>
                  <a:schemeClr val="bg1">
                    <a:lumMod val="95000"/>
                  </a:schemeClr>
                </a:solidFill>
              </a:rPr>
              <a:t> – </a:t>
            </a:r>
            <a:r>
              <a:rPr lang="en-US" i="1" dirty="0" smtClean="0">
                <a:solidFill>
                  <a:schemeClr val="bg1">
                    <a:lumMod val="95000"/>
                  </a:schemeClr>
                </a:solidFill>
              </a:rPr>
              <a:t>Trusting in material things while failing to possess the true spiritual riches</a:t>
            </a:r>
            <a:endParaRPr lang="en-US" dirty="0" smtClean="0">
              <a:solidFill>
                <a:schemeClr val="bg1">
                  <a:lumMod val="95000"/>
                </a:schemeClr>
              </a:solidFill>
            </a:endParaRPr>
          </a:p>
          <a:p>
            <a:endParaRPr lang="en-US" b="1" dirty="0" smtClean="0">
              <a:solidFill>
                <a:schemeClr val="bg1">
                  <a:lumMod val="95000"/>
                </a:schemeClr>
              </a:solidFill>
            </a:endParaRPr>
          </a:p>
          <a:p>
            <a:pPr marL="0" indent="0">
              <a:buNone/>
            </a:pPr>
            <a:endParaRPr lang="en-US" dirty="0">
              <a:solidFill>
                <a:schemeClr val="bg1">
                  <a:lumMod val="95000"/>
                </a:schemeClr>
              </a:solidFill>
            </a:endParaRPr>
          </a:p>
          <a:p>
            <a:endParaRPr lang="en-US" dirty="0" smtClean="0"/>
          </a:p>
          <a:p>
            <a:endParaRPr lang="en-US" dirty="0"/>
          </a:p>
        </p:txBody>
      </p:sp>
      <p:cxnSp>
        <p:nvCxnSpPr>
          <p:cNvPr id="6" name="Straight Connector 5"/>
          <p:cNvCxnSpPr/>
          <p:nvPr/>
        </p:nvCxnSpPr>
        <p:spPr>
          <a:xfrm>
            <a:off x="580524" y="1346200"/>
            <a:ext cx="8034087" cy="0"/>
          </a:xfrm>
          <a:prstGeom prst="line">
            <a:avLst/>
          </a:prstGeom>
          <a:ln w="69850" cmpd="tri"/>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5560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223C6C"/>
            </a:gs>
            <a:gs pos="50000">
              <a:schemeClr val="tx2">
                <a:lumMod val="50000"/>
              </a:schemeClr>
            </a:gs>
            <a:gs pos="100000">
              <a:schemeClr val="accent1">
                <a:lumMod val="50000"/>
              </a:schemeClr>
            </a:gs>
          </a:gsLst>
          <a:lin ang="0" scaled="0"/>
          <a:tileRect/>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91624" y="1003300"/>
            <a:ext cx="8059487" cy="4889500"/>
          </a:xfrm>
        </p:spPr>
        <p:txBody>
          <a:bodyPr>
            <a:normAutofit/>
          </a:bodyPr>
          <a:lstStyle/>
          <a:p>
            <a:pPr marL="0" indent="0">
              <a:buNone/>
            </a:pPr>
            <a:r>
              <a:rPr lang="en-US" sz="3600" dirty="0">
                <a:solidFill>
                  <a:schemeClr val="bg1"/>
                </a:solidFill>
                <a:latin typeface="Cambria" panose="02040503050406030204" pitchFamily="18" charset="0"/>
              </a:rPr>
              <a:t>In John 8:29, Jesus said, </a:t>
            </a:r>
            <a:endParaRPr lang="en-US" sz="3600" dirty="0" smtClean="0">
              <a:solidFill>
                <a:schemeClr val="bg1"/>
              </a:solidFill>
              <a:latin typeface="Cambria" panose="02040503050406030204" pitchFamily="18" charset="0"/>
            </a:endParaRPr>
          </a:p>
          <a:p>
            <a:pPr marL="457200" lvl="1" indent="0" algn="ctr">
              <a:buNone/>
            </a:pPr>
            <a:r>
              <a:rPr lang="en-US" sz="3600" b="1" i="1" dirty="0" smtClean="0">
                <a:solidFill>
                  <a:schemeClr val="bg1"/>
                </a:solidFill>
                <a:latin typeface="Cambria" panose="02040503050406030204" pitchFamily="18" charset="0"/>
              </a:rPr>
              <a:t>“</a:t>
            </a:r>
            <a:r>
              <a:rPr lang="en-US" sz="3600" b="1" i="1" dirty="0">
                <a:solidFill>
                  <a:schemeClr val="bg1"/>
                </a:solidFill>
                <a:latin typeface="Cambria" panose="02040503050406030204" pitchFamily="18" charset="0"/>
              </a:rPr>
              <a:t>The Father has not left Me alone, for I always do those things </a:t>
            </a:r>
            <a:r>
              <a:rPr lang="en-US" sz="3600" b="1" i="1" dirty="0" smtClean="0">
                <a:solidFill>
                  <a:schemeClr val="bg1"/>
                </a:solidFill>
                <a:latin typeface="Cambria" panose="02040503050406030204" pitchFamily="18" charset="0"/>
              </a:rPr>
              <a:t>              that </a:t>
            </a:r>
            <a:r>
              <a:rPr lang="en-US" sz="3600" b="1" i="1" dirty="0">
                <a:solidFill>
                  <a:schemeClr val="bg1"/>
                </a:solidFill>
                <a:latin typeface="Cambria" panose="02040503050406030204" pitchFamily="18" charset="0"/>
              </a:rPr>
              <a:t>please Him.”  </a:t>
            </a:r>
            <a:endParaRPr lang="en-US" sz="3600" b="1" i="1" dirty="0" smtClean="0">
              <a:solidFill>
                <a:schemeClr val="bg1"/>
              </a:solidFill>
              <a:latin typeface="Cambria" panose="02040503050406030204" pitchFamily="18" charset="0"/>
            </a:endParaRPr>
          </a:p>
          <a:p>
            <a:pPr marL="0" indent="0">
              <a:buNone/>
            </a:pPr>
            <a:endParaRPr lang="en-US" sz="3600" b="1" dirty="0" smtClean="0">
              <a:solidFill>
                <a:schemeClr val="bg1"/>
              </a:solidFill>
              <a:latin typeface="Cambria" panose="02040503050406030204" pitchFamily="18" charset="0"/>
            </a:endParaRPr>
          </a:p>
          <a:p>
            <a:pPr marL="0" indent="0" algn="ctr">
              <a:buNone/>
            </a:pPr>
            <a:r>
              <a:rPr lang="en-US" sz="4000" b="1" i="1" dirty="0" smtClean="0">
                <a:solidFill>
                  <a:schemeClr val="bg1"/>
                </a:solidFill>
                <a:latin typeface="Cambria" panose="02040503050406030204" pitchFamily="18" charset="0"/>
              </a:rPr>
              <a:t>Let </a:t>
            </a:r>
            <a:r>
              <a:rPr lang="en-US" sz="4000" b="1" i="1" dirty="0">
                <a:solidFill>
                  <a:schemeClr val="bg1"/>
                </a:solidFill>
                <a:latin typeface="Cambria" panose="02040503050406030204" pitchFamily="18" charset="0"/>
              </a:rPr>
              <a:t>us strive to </a:t>
            </a:r>
            <a:r>
              <a:rPr lang="en-US" sz="4000" b="1" i="1" dirty="0" smtClean="0">
                <a:solidFill>
                  <a:schemeClr val="bg1"/>
                </a:solidFill>
                <a:latin typeface="Cambria" panose="02040503050406030204" pitchFamily="18" charset="0"/>
              </a:rPr>
              <a:t>please the Father                  the way Jesus did!</a:t>
            </a:r>
            <a:endParaRPr lang="en-US" sz="4000" b="1" i="1" dirty="0">
              <a:solidFill>
                <a:schemeClr val="bg1"/>
              </a:solidFill>
              <a:latin typeface="Cambria" panose="02040503050406030204" pitchFamily="18" charset="0"/>
            </a:endParaRPr>
          </a:p>
          <a:p>
            <a:endParaRPr lang="en-US" b="1" dirty="0" smtClean="0">
              <a:solidFill>
                <a:schemeClr val="bg1">
                  <a:lumMod val="95000"/>
                </a:schemeClr>
              </a:solidFill>
            </a:endParaRPr>
          </a:p>
          <a:p>
            <a:pPr marL="0" indent="0">
              <a:buNone/>
            </a:pPr>
            <a:endParaRPr lang="en-US" dirty="0">
              <a:solidFill>
                <a:schemeClr val="bg1">
                  <a:lumMod val="95000"/>
                </a:schemeClr>
              </a:solidFill>
            </a:endParaRPr>
          </a:p>
          <a:p>
            <a:endParaRPr lang="en-US" dirty="0" smtClean="0"/>
          </a:p>
          <a:p>
            <a:endParaRPr lang="en-US" dirty="0"/>
          </a:p>
        </p:txBody>
      </p:sp>
    </p:spTree>
    <p:extLst>
      <p:ext uri="{BB962C8B-B14F-4D97-AF65-F5344CB8AC3E}">
        <p14:creationId xmlns:p14="http://schemas.microsoft.com/office/powerpoint/2010/main" val="2456079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3"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5"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0"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1"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86</TotalTime>
  <Words>399</Words>
  <Application>Microsoft Office PowerPoint</Application>
  <PresentationFormat>On-screen Show (4:3)</PresentationFormat>
  <Paragraphs>38</Paragraphs>
  <Slides>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Cambria</vt:lpstr>
      <vt:lpstr>Office Theme</vt:lpstr>
      <vt:lpstr>Preachers &amp; Churches that Please God</vt:lpstr>
      <vt:lpstr>Preachers that Please God…</vt:lpstr>
      <vt:lpstr>Churches that Please God… Colossians 1:9-10; Revelation 2 &amp;3</vt:lpstr>
      <vt:lpstr>Churches that Please God… Colossians 1:9-10; Revelation 2 &amp;3</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Preachers &amp; Churches that Please God</dc:title>
  <dc:creator>Steve</dc:creator>
  <cp:lastModifiedBy>Steve</cp:lastModifiedBy>
  <cp:revision>9</cp:revision>
  <dcterms:created xsi:type="dcterms:W3CDTF">2014-06-18T21:22:09Z</dcterms:created>
  <dcterms:modified xsi:type="dcterms:W3CDTF">2014-06-20T19:37:16Z</dcterms:modified>
</cp:coreProperties>
</file>